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96" d="100"/>
          <a:sy n="96" d="100"/>
        </p:scale>
        <p:origin x="13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o-RO"/>
              <a:t>Faceți clic pentru a edita stilul de titlu coordonator</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o-RO"/>
              <a:t>Faceți clic pentru a edita stilul de subtitlu coordonator</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ine panoramică cu legendă">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o-RO"/>
              <a:t>Faceți clic pentru a edita stilul de titlu coordonator</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u și legendă">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 cu legendă">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o-RO"/>
              <a:t>Faceți clic pentru a edita stilul de titlu coordonator</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o-RO"/>
              <a:t>Faceţi clic pentru a edita Master stiluri text</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de vizită">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t carte de vizită">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o-RO"/>
              <a:t>Faceți clic pentru a edita stilul de titlu coordonator</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o-RO"/>
              <a:t>Faceţi clic pentru a edita Master stiluri text</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Adevărat sau fals">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o-RO"/>
              <a:t>Faceți clic pentru a edita stilul de titlu coordonator</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o-RO"/>
              <a:t>Faceţi clic pentru a edita Master stiluri text</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ro-RO"/>
              <a:t>Faceți clic pentru a edita stilul de titlu coordonator</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o-RO"/>
              <a:t>Faceți clic pentru a edita stilul de titlu coordonator</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Content Placeholder 2"/>
          <p:cNvSpPr>
            <a:spLocks noGrp="1"/>
          </p:cNvSpPr>
          <p:nvPr>
            <p:ph idx="1"/>
          </p:nvPr>
        </p:nvSpPr>
        <p:spPr/>
        <p:txBody>
          <a:bodyPr anchor="ct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o-RO"/>
              <a:t>Faceţi clic pentru a edita Master stiluri text</a:t>
            </a:r>
          </a:p>
        </p:txBody>
      </p:sp>
      <p:sp>
        <p:nvSpPr>
          <p:cNvPr id="4" name="Date Placeholder 3"/>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o-RO"/>
              <a:t>Faceți clic pentru a edita stilul de titlu coordonator</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a:t>Faceţi clic pentru a edita Master stiluri text</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o-RO"/>
              <a:t>Faceți clic pentru a edita stilul de titlu coordonator</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o-RO"/>
              <a:t>Faceți clic pentru a edita stilul de titlu coordonator</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o-RO"/>
              <a:t>Faceți clic pentru a edita stilul de titlu coordonator</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o-RO"/>
              <a:t>Faceți clic pe pictogramă pentru a adăuga o imagine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a:t>Faceţi clic pentru a edita Master stiluri text</a:t>
            </a:r>
          </a:p>
        </p:txBody>
      </p:sp>
      <p:sp>
        <p:nvSpPr>
          <p:cNvPr id="5" name="Date Placeholder 4"/>
          <p:cNvSpPr>
            <a:spLocks noGrp="1"/>
          </p:cNvSpPr>
          <p:nvPr>
            <p:ph type="dt" sz="half" idx="10"/>
          </p:nvPr>
        </p:nvSpPr>
        <p:spPr/>
        <p:txBody>
          <a:bodyPr/>
          <a:lstStyle/>
          <a:p>
            <a:fld id="{B61BEF0D-F0BB-DE4B-95CE-6DB70DBA9567}" type="datetimeFigureOut">
              <a:rPr lang="en-US" dirty="0"/>
              <a:pPr/>
              <a:t>4/10/2023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o-RO"/>
              <a:t>Faceți clic pentru a edita stilul de titlu coordonator</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o-RO"/>
              <a:t>Faceţi clic pentru a edita Master stiluri text</a:t>
            </a:r>
          </a:p>
          <a:p>
            <a:pPr lvl="1"/>
            <a:r>
              <a:rPr lang="ro-RO"/>
              <a:t>al doilea nivel</a:t>
            </a:r>
          </a:p>
          <a:p>
            <a:pPr lvl="2"/>
            <a:r>
              <a:rPr lang="ro-RO"/>
              <a:t>al treilea nivel</a:t>
            </a:r>
          </a:p>
          <a:p>
            <a:pPr lvl="3"/>
            <a:r>
              <a:rPr lang="ro-RO"/>
              <a:t>al patrulea nivel</a:t>
            </a:r>
          </a:p>
          <a:p>
            <a:pPr lvl="4"/>
            <a:r>
              <a:rPr lang="ro-RO"/>
              <a:t>al cincilea nivel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4/10/2023</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5DAEF5E-254A-7320-ECCE-E47F04590EDB}"/>
              </a:ext>
            </a:extLst>
          </p:cNvPr>
          <p:cNvSpPr>
            <a:spLocks noGrp="1"/>
          </p:cNvSpPr>
          <p:nvPr>
            <p:ph type="ctrTitle"/>
          </p:nvPr>
        </p:nvSpPr>
        <p:spPr>
          <a:xfrm>
            <a:off x="214184" y="366056"/>
            <a:ext cx="10885837" cy="373415"/>
          </a:xfrm>
        </p:spPr>
        <p:txBody>
          <a:bodyPr>
            <a:noAutofit/>
          </a:bodyPr>
          <a:lstStyle/>
          <a:p>
            <a:r>
              <a:rPr lang="ro-RO" sz="2400" dirty="0"/>
              <a:t>Introducere în medicina reproductivă și medicina </a:t>
            </a:r>
            <a:r>
              <a:rPr lang="ro-RO" sz="2400" dirty="0" err="1"/>
              <a:t>materno</a:t>
            </a:r>
            <a:r>
              <a:rPr lang="ro-RO" sz="2400" dirty="0"/>
              <a:t>-fetală</a:t>
            </a:r>
          </a:p>
        </p:txBody>
      </p:sp>
      <p:sp>
        <p:nvSpPr>
          <p:cNvPr id="10" name="CasetăText 9">
            <a:extLst>
              <a:ext uri="{FF2B5EF4-FFF2-40B4-BE49-F238E27FC236}">
                <a16:creationId xmlns:a16="http://schemas.microsoft.com/office/drawing/2014/main" id="{0B1C6977-1D3B-C142-5A46-68E4DE7E5F2C}"/>
              </a:ext>
            </a:extLst>
          </p:cNvPr>
          <p:cNvSpPr txBox="1"/>
          <p:nvPr/>
        </p:nvSpPr>
        <p:spPr>
          <a:xfrm>
            <a:off x="506234" y="944419"/>
            <a:ext cx="11179532" cy="5632311"/>
          </a:xfrm>
          <a:prstGeom prst="rect">
            <a:avLst/>
          </a:prstGeom>
          <a:noFill/>
        </p:spPr>
        <p:txBody>
          <a:bodyPr wrap="square">
            <a:spAutoFit/>
          </a:bodyPr>
          <a:lstStyle/>
          <a:p>
            <a:endParaRPr lang="ro-RO" sz="1800" dirty="0">
              <a:effectLst/>
              <a:latin typeface="Times New Roman" panose="02020603050405020304" pitchFamily="18" charset="0"/>
              <a:ea typeface="Times New Roman" panose="02020603050405020304" pitchFamily="18" charset="0"/>
            </a:endParaRPr>
          </a:p>
          <a:p>
            <a:endParaRPr lang="ro-RO" dirty="0">
              <a:latin typeface="Times New Roman" panose="02020603050405020304" pitchFamily="18" charset="0"/>
              <a:ea typeface="Times New Roman" panose="02020603050405020304" pitchFamily="18" charset="0"/>
            </a:endParaRPr>
          </a:p>
          <a:p>
            <a:r>
              <a:rPr lang="ro-RO" sz="1800" dirty="0">
                <a:effectLst/>
                <a:latin typeface="Times New Roman" panose="02020603050405020304" pitchFamily="18" charset="0"/>
                <a:ea typeface="Times New Roman" panose="02020603050405020304" pitchFamily="18" charset="0"/>
              </a:rPr>
              <a:t>Obiectiv general- s</a:t>
            </a:r>
            <a:r>
              <a:rPr lang="en-US" sz="1800" dirty="0">
                <a:effectLst/>
                <a:latin typeface="Times New Roman" panose="02020603050405020304" pitchFamily="18" charset="0"/>
                <a:ea typeface="Times New Roman" panose="02020603050405020304" pitchFamily="18" charset="0"/>
              </a:rPr>
              <a:t>ă </a:t>
            </a:r>
            <a:r>
              <a:rPr lang="en-US" sz="1800" dirty="0" err="1">
                <a:effectLst/>
                <a:latin typeface="Times New Roman" panose="02020603050405020304" pitchFamily="18" charset="0"/>
                <a:ea typeface="Times New Roman" panose="02020603050405020304" pitchFamily="18" charset="0"/>
              </a:rPr>
              <a:t>familiarizeze</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studenții</a:t>
            </a:r>
            <a:r>
              <a:rPr lang="en-US" sz="1800" dirty="0">
                <a:effectLst/>
                <a:latin typeface="Times New Roman" panose="02020603050405020304" pitchFamily="18" charset="0"/>
                <a:ea typeface="Times New Roman" panose="02020603050405020304" pitchFamily="18" charset="0"/>
              </a:rPr>
              <a:t> cu </a:t>
            </a:r>
            <a:r>
              <a:rPr lang="en-US" sz="1800" dirty="0" err="1">
                <a:effectLst/>
                <a:latin typeface="Times New Roman" panose="02020603050405020304" pitchFamily="18" charset="0"/>
                <a:ea typeface="Times New Roman" panose="02020603050405020304" pitchFamily="18" charset="0"/>
              </a:rPr>
              <a:t>aspectele</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diagnostice</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și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etice</a:t>
            </a:r>
            <a:r>
              <a:rPr lang="en-US" sz="1800" dirty="0">
                <a:effectLst/>
                <a:latin typeface="Times New Roman" panose="02020603050405020304" pitchFamily="18" charset="0"/>
                <a:ea typeface="Times New Roman" panose="02020603050405020304" pitchFamily="18" charset="0"/>
              </a:rPr>
              <a:t> ale </a:t>
            </a:r>
            <a:r>
              <a:rPr lang="en-US" sz="1800" dirty="0" err="1">
                <a:effectLst/>
                <a:latin typeface="Times New Roman" panose="02020603050405020304" pitchFamily="18" charset="0"/>
                <a:ea typeface="Times New Roman" panose="02020603050405020304" pitchFamily="18" charset="0"/>
              </a:rPr>
              <a:t>medicinei</a:t>
            </a:r>
            <a:r>
              <a:rPr lang="en-US" sz="1800" dirty="0">
                <a:effectLst/>
                <a:latin typeface="Times New Roman" panose="02020603050405020304" pitchFamily="18" charset="0"/>
                <a:ea typeface="Times New Roman" panose="02020603050405020304" pitchFamily="18" charset="0"/>
              </a:rPr>
              <a:t> reproductive </a:t>
            </a:r>
            <a:r>
              <a:rPr lang="en-US" sz="1800" dirty="0" err="1">
                <a:effectLst/>
                <a:latin typeface="Times New Roman" panose="02020603050405020304" pitchFamily="18" charset="0"/>
                <a:ea typeface="Times New Roman" panose="02020603050405020304" pitchFamily="18" charset="0"/>
              </a:rPr>
              <a:t>și</a:t>
            </a:r>
            <a:r>
              <a:rPr lang="en-US" sz="1800" dirty="0">
                <a:effectLst/>
                <a:latin typeface="Times New Roman" panose="02020603050405020304" pitchFamily="18" charset="0"/>
                <a:ea typeface="Times New Roman" panose="02020603050405020304" pitchFamily="18" charset="0"/>
              </a:rPr>
              <a:t> </a:t>
            </a:r>
            <a:r>
              <a:rPr lang="en-US" sz="1800" dirty="0" err="1">
                <a:effectLst/>
                <a:latin typeface="Times New Roman" panose="02020603050405020304" pitchFamily="18" charset="0"/>
                <a:ea typeface="Times New Roman" panose="02020603050405020304" pitchFamily="18" charset="0"/>
              </a:rPr>
              <a:t>materno-fetale</a:t>
            </a:r>
            <a:r>
              <a:rPr lang="en-US" sz="1800" dirty="0">
                <a:effectLst/>
                <a:latin typeface="Times New Roman" panose="02020603050405020304" pitchFamily="18" charset="0"/>
                <a:ea typeface="Times New Roman" panose="02020603050405020304" pitchFamily="18" charset="0"/>
              </a:rPr>
              <a:t>.</a:t>
            </a:r>
            <a:endParaRPr lang="ro-RO" sz="1800" dirty="0">
              <a:effectLst/>
              <a:latin typeface="Times New Roman" panose="02020603050405020304" pitchFamily="18" charset="0"/>
              <a:ea typeface="Times New Roman" panose="02020603050405020304" pitchFamily="18" charset="0"/>
            </a:endParaRPr>
          </a:p>
          <a:p>
            <a:r>
              <a:rPr lang="ro-RO" sz="1800" dirty="0">
                <a:effectLst/>
                <a:latin typeface="Times New Roman" panose="02020603050405020304" pitchFamily="18" charset="0"/>
                <a:ea typeface="Times New Roman" panose="02020603050405020304" pitchFamily="18" charset="0"/>
              </a:rPr>
              <a:t>Obiective specifice</a:t>
            </a:r>
          </a:p>
          <a:p>
            <a:r>
              <a:rPr lang="ro-RO" sz="1800" dirty="0">
                <a:effectLst/>
                <a:latin typeface="Times New Roman" panose="02020603050405020304" pitchFamily="18" charset="0"/>
                <a:ea typeface="Times New Roman" panose="02020603050405020304" pitchFamily="18" charset="0"/>
              </a:rPr>
              <a:t>- să înțeleagă tulburările de reproducere</a:t>
            </a:r>
          </a:p>
          <a:p>
            <a:r>
              <a:rPr lang="ro-RO" dirty="0">
                <a:latin typeface="Times New Roman" panose="02020603050405020304" pitchFamily="18" charset="0"/>
                <a:ea typeface="Times New Roman" panose="02020603050405020304" pitchFamily="18" charset="0"/>
              </a:rPr>
              <a:t>- s</a:t>
            </a:r>
            <a:r>
              <a:rPr lang="ro-RO" sz="1800" dirty="0">
                <a:effectLst/>
                <a:latin typeface="Times New Roman" panose="02020603050405020304" pitchFamily="18" charset="0"/>
                <a:ea typeface="Times New Roman" panose="02020603050405020304" pitchFamily="18" charset="0"/>
              </a:rPr>
              <a:t>ă se familiarizeze cu tehnicile de reproducere asistată</a:t>
            </a:r>
          </a:p>
          <a:p>
            <a:r>
              <a:rPr lang="ro-RO" dirty="0">
                <a:latin typeface="Times New Roman" panose="02020603050405020304" pitchFamily="18" charset="0"/>
                <a:ea typeface="Times New Roman" panose="02020603050405020304" pitchFamily="18" charset="0"/>
              </a:rPr>
              <a:t>- s</a:t>
            </a:r>
            <a:r>
              <a:rPr lang="ro-RO" sz="1800" dirty="0">
                <a:effectLst/>
                <a:latin typeface="Times New Roman" panose="02020603050405020304" pitchFamily="18" charset="0"/>
                <a:ea typeface="Times New Roman" panose="02020603050405020304" pitchFamily="18" charset="0"/>
              </a:rPr>
              <a:t>ă organizeze consultația prenatală.</a:t>
            </a:r>
          </a:p>
          <a:p>
            <a:r>
              <a:rPr lang="ro-RO" dirty="0">
                <a:latin typeface="Times New Roman" panose="02020603050405020304" pitchFamily="18" charset="0"/>
                <a:ea typeface="Times New Roman" panose="02020603050405020304" pitchFamily="18" charset="0"/>
              </a:rPr>
              <a:t>- s</a:t>
            </a:r>
            <a:r>
              <a:rPr lang="ro-RO" sz="1800" dirty="0">
                <a:effectLst/>
                <a:latin typeface="Times New Roman" panose="02020603050405020304" pitchFamily="18" charset="0"/>
                <a:ea typeface="Times New Roman" panose="02020603050405020304" pitchFamily="18" charset="0"/>
              </a:rPr>
              <a:t>ă explice pacienților importanța screening-ului prenatal.</a:t>
            </a:r>
          </a:p>
          <a:p>
            <a:r>
              <a:rPr lang="ro-RO" dirty="0">
                <a:latin typeface="Times New Roman" panose="02020603050405020304" pitchFamily="18" charset="0"/>
                <a:ea typeface="Times New Roman" panose="02020603050405020304" pitchFamily="18" charset="0"/>
              </a:rPr>
              <a:t>- s</a:t>
            </a:r>
            <a:r>
              <a:rPr lang="ro-RO" sz="1800" dirty="0">
                <a:effectLst/>
                <a:latin typeface="Times New Roman" panose="02020603050405020304" pitchFamily="18" charset="0"/>
                <a:ea typeface="Times New Roman" panose="02020603050405020304" pitchFamily="18" charset="0"/>
              </a:rPr>
              <a:t>ă comunice un rezultat anormal.</a:t>
            </a:r>
          </a:p>
          <a:p>
            <a:endParaRPr lang="ro-RO" dirty="0">
              <a:latin typeface="Times New Roman" panose="02020603050405020304" pitchFamily="18" charset="0"/>
              <a:ea typeface="Times New Roman" panose="02020603050405020304" pitchFamily="18" charset="0"/>
            </a:endParaRPr>
          </a:p>
          <a:p>
            <a:r>
              <a:rPr lang="ro-RO" dirty="0">
                <a:latin typeface="Times New Roman" panose="02020603050405020304" pitchFamily="18" charset="0"/>
                <a:ea typeface="Times New Roman" panose="02020603050405020304" pitchFamily="18" charset="0"/>
              </a:rPr>
              <a:t>Organizare</a:t>
            </a:r>
          </a:p>
          <a:p>
            <a:r>
              <a:rPr lang="ro-RO" sz="1800" dirty="0">
                <a:effectLst/>
                <a:latin typeface="Times New Roman" panose="02020603050405020304" pitchFamily="18" charset="0"/>
                <a:ea typeface="Times New Roman" panose="02020603050405020304" pitchFamily="18" charset="0"/>
              </a:rPr>
              <a:t>-Curs 1 oră săptămânal, </a:t>
            </a:r>
            <a:r>
              <a:rPr lang="ro-RO" sz="1800" dirty="0" err="1">
                <a:effectLst/>
                <a:latin typeface="Times New Roman" panose="02020603050405020304" pitchFamily="18" charset="0"/>
                <a:ea typeface="Times New Roman" panose="02020603050405020304" pitchFamily="18" charset="0"/>
              </a:rPr>
              <a:t>prezentari</a:t>
            </a:r>
            <a:r>
              <a:rPr lang="ro-RO" sz="1800" dirty="0">
                <a:effectLst/>
                <a:latin typeface="Times New Roman" panose="02020603050405020304" pitchFamily="18" charset="0"/>
                <a:ea typeface="Times New Roman" panose="02020603050405020304" pitchFamily="18" charset="0"/>
              </a:rPr>
              <a:t> </a:t>
            </a:r>
            <a:r>
              <a:rPr lang="ro-RO" sz="1800" dirty="0" err="1">
                <a:effectLst/>
                <a:latin typeface="Times New Roman" panose="02020603050405020304" pitchFamily="18" charset="0"/>
                <a:ea typeface="Times New Roman" panose="02020603050405020304" pitchFamily="18" charset="0"/>
              </a:rPr>
              <a:t>Powerpoint</a:t>
            </a:r>
            <a:r>
              <a:rPr lang="ro-RO" sz="1800" dirty="0">
                <a:effectLst/>
                <a:latin typeface="Times New Roman" panose="02020603050405020304" pitchFamily="18" charset="0"/>
                <a:ea typeface="Times New Roman" panose="02020603050405020304" pitchFamily="18" charset="0"/>
              </a:rPr>
              <a:t> cu material </a:t>
            </a:r>
            <a:r>
              <a:rPr lang="ro-RO" sz="1800" dirty="0" err="1">
                <a:effectLst/>
                <a:latin typeface="Times New Roman" panose="02020603050405020304" pitchFamily="18" charset="0"/>
                <a:ea typeface="Times New Roman" panose="02020603050405020304" pitchFamily="18" charset="0"/>
              </a:rPr>
              <a:t>foto</a:t>
            </a:r>
            <a:r>
              <a:rPr lang="ro-RO" sz="1800" dirty="0">
                <a:effectLst/>
                <a:latin typeface="Times New Roman" panose="02020603050405020304" pitchFamily="18" charset="0"/>
                <a:ea typeface="Times New Roman" panose="02020603050405020304" pitchFamily="18" charset="0"/>
              </a:rPr>
              <a:t> video din colecția clinicii</a:t>
            </a:r>
          </a:p>
          <a:p>
            <a:r>
              <a:rPr lang="ro-RO" dirty="0">
                <a:latin typeface="Times New Roman" panose="02020603050405020304" pitchFamily="18" charset="0"/>
                <a:ea typeface="Times New Roman" panose="02020603050405020304" pitchFamily="18" charset="0"/>
              </a:rPr>
              <a:t>-Stagiu 1oră </a:t>
            </a:r>
            <a:r>
              <a:rPr kumimoji="0" lang="ro-RO" sz="18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rPr>
              <a:t>săptămânal, prezentări de cazuri din clinică</a:t>
            </a:r>
          </a:p>
          <a:p>
            <a:endParaRPr lang="ro-RO" dirty="0">
              <a:solidFill>
                <a:prstClr val="white"/>
              </a:solidFill>
              <a:latin typeface="Times New Roman" panose="02020603050405020304" pitchFamily="18" charset="0"/>
              <a:ea typeface="Times New Roman" panose="02020603050405020304" pitchFamily="18" charset="0"/>
            </a:endParaRPr>
          </a:p>
          <a:p>
            <a:r>
              <a:rPr lang="ro-RO" dirty="0">
                <a:solidFill>
                  <a:prstClr val="white"/>
                </a:solidFill>
                <a:latin typeface="Times New Roman" panose="02020603050405020304" pitchFamily="18" charset="0"/>
                <a:ea typeface="Times New Roman" panose="02020603050405020304" pitchFamily="18" charset="0"/>
              </a:rPr>
              <a:t>Evaluare- e</a:t>
            </a:r>
            <a:r>
              <a:rPr lang="ro-RO" sz="1800" dirty="0">
                <a:effectLst/>
                <a:latin typeface="Times New Roman" panose="02020603050405020304" pitchFamily="18" charset="0"/>
                <a:ea typeface="Times New Roman" panose="02020603050405020304" pitchFamily="18" charset="0"/>
              </a:rPr>
              <a:t>laborarea unui material redacțional care sa respecte cerințele si folosirea surselor bibliografice cu citarea lor </a:t>
            </a:r>
            <a:r>
              <a:rPr lang="ro-RO" sz="1800" dirty="0" err="1">
                <a:effectLst/>
                <a:latin typeface="Times New Roman" panose="02020603050405020304" pitchFamily="18" charset="0"/>
                <a:ea typeface="Times New Roman" panose="02020603050405020304" pitchFamily="18" charset="0"/>
              </a:rPr>
              <a:t>corespunzatoare</a:t>
            </a:r>
            <a:r>
              <a:rPr lang="ro-RO" sz="1800" dirty="0">
                <a:effectLst/>
                <a:latin typeface="Times New Roman" panose="02020603050405020304" pitchFamily="18" charset="0"/>
                <a:ea typeface="Times New Roman" panose="02020603050405020304" pitchFamily="18" charset="0"/>
              </a:rPr>
              <a:t>. Predarea materialului se face in săptămâna anterioară sesiunii.</a:t>
            </a:r>
            <a:endParaRPr kumimoji="0" lang="ro-RO" sz="1800" b="0" i="0" u="none" strike="noStrike" kern="1200" cap="none" spc="0" normalizeH="0" baseline="0" noProof="0" dirty="0">
              <a:ln>
                <a:noFill/>
              </a:ln>
              <a:solidFill>
                <a:prstClr val="white"/>
              </a:solidFill>
              <a:effectLst/>
              <a:uLnTx/>
              <a:uFillTx/>
              <a:latin typeface="Times New Roman" panose="02020603050405020304" pitchFamily="18" charset="0"/>
              <a:ea typeface="Times New Roman" panose="02020603050405020304" pitchFamily="18" charset="0"/>
              <a:cs typeface="+mn-cs"/>
            </a:endParaRPr>
          </a:p>
          <a:p>
            <a:endParaRPr lang="ro-RO" sz="1800" dirty="0">
              <a:effectLst/>
              <a:latin typeface="Times New Roman" panose="02020603050405020304" pitchFamily="18" charset="0"/>
              <a:ea typeface="Times New Roman" panose="02020603050405020304" pitchFamily="18" charset="0"/>
            </a:endParaRPr>
          </a:p>
          <a:p>
            <a:endParaRPr lang="ro-RO" sz="1800" dirty="0">
              <a:effectLst/>
              <a:latin typeface="Times New Roman" panose="02020603050405020304" pitchFamily="18" charset="0"/>
              <a:ea typeface="Times New Roman" panose="02020603050405020304" pitchFamily="18" charset="0"/>
            </a:endParaRPr>
          </a:p>
          <a:p>
            <a:r>
              <a:rPr lang="ro-RO" sz="1800" dirty="0">
                <a:effectLst/>
                <a:latin typeface="Times New Roman" panose="02020603050405020304" pitchFamily="18" charset="0"/>
                <a:ea typeface="Times New Roman" panose="02020603050405020304" pitchFamily="18" charset="0"/>
              </a:rPr>
              <a:t> </a:t>
            </a:r>
            <a:endParaRPr lang="ro-RO" dirty="0"/>
          </a:p>
        </p:txBody>
      </p:sp>
    </p:spTree>
    <p:extLst>
      <p:ext uri="{BB962C8B-B14F-4D97-AF65-F5344CB8AC3E}">
        <p14:creationId xmlns:p14="http://schemas.microsoft.com/office/powerpoint/2010/main" val="1559694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5DAEF5E-254A-7320-ECCE-E47F04590EDB}"/>
              </a:ext>
            </a:extLst>
          </p:cNvPr>
          <p:cNvSpPr>
            <a:spLocks noGrp="1"/>
          </p:cNvSpPr>
          <p:nvPr>
            <p:ph type="ctrTitle"/>
          </p:nvPr>
        </p:nvSpPr>
        <p:spPr>
          <a:xfrm>
            <a:off x="214184" y="366056"/>
            <a:ext cx="11116425" cy="373415"/>
          </a:xfrm>
        </p:spPr>
        <p:txBody>
          <a:bodyPr>
            <a:noAutofit/>
          </a:bodyPr>
          <a:lstStyle/>
          <a:p>
            <a:r>
              <a:rPr lang="en-US" sz="2400" dirty="0"/>
              <a:t>Introduction to Reproductive Medicine and Maternal and Fetal Medicine</a:t>
            </a:r>
            <a:endParaRPr lang="ro-RO" sz="2400" dirty="0"/>
          </a:p>
        </p:txBody>
      </p:sp>
      <p:sp>
        <p:nvSpPr>
          <p:cNvPr id="10" name="CasetăText 9">
            <a:extLst>
              <a:ext uri="{FF2B5EF4-FFF2-40B4-BE49-F238E27FC236}">
                <a16:creationId xmlns:a16="http://schemas.microsoft.com/office/drawing/2014/main" id="{0B1C6977-1D3B-C142-5A46-68E4DE7E5F2C}"/>
              </a:ext>
            </a:extLst>
          </p:cNvPr>
          <p:cNvSpPr txBox="1"/>
          <p:nvPr/>
        </p:nvSpPr>
        <p:spPr>
          <a:xfrm>
            <a:off x="506234" y="944419"/>
            <a:ext cx="11179532" cy="1200329"/>
          </a:xfrm>
          <a:prstGeom prst="rect">
            <a:avLst/>
          </a:prstGeom>
          <a:noFill/>
        </p:spPr>
        <p:txBody>
          <a:bodyPr wrap="square">
            <a:spAutoFit/>
          </a:bodyPr>
          <a:lstStyle/>
          <a:p>
            <a:endParaRPr lang="ro-RO" sz="1800" dirty="0">
              <a:effectLst/>
              <a:latin typeface="Times New Roman" panose="02020603050405020304" pitchFamily="18" charset="0"/>
              <a:ea typeface="Times New Roman" panose="02020603050405020304" pitchFamily="18" charset="0"/>
            </a:endParaRPr>
          </a:p>
          <a:p>
            <a:endParaRPr lang="ro-RO" dirty="0">
              <a:latin typeface="Times New Roman" panose="02020603050405020304" pitchFamily="18" charset="0"/>
              <a:ea typeface="Times New Roman" panose="02020603050405020304" pitchFamily="18" charset="0"/>
            </a:endParaRPr>
          </a:p>
          <a:p>
            <a:endParaRPr lang="ro-RO" sz="1800" dirty="0">
              <a:effectLst/>
              <a:latin typeface="Times New Roman" panose="02020603050405020304" pitchFamily="18" charset="0"/>
              <a:ea typeface="Times New Roman" panose="02020603050405020304" pitchFamily="18" charset="0"/>
            </a:endParaRPr>
          </a:p>
          <a:p>
            <a:r>
              <a:rPr lang="ro-RO" sz="1800" dirty="0">
                <a:effectLst/>
                <a:latin typeface="Times New Roman" panose="02020603050405020304" pitchFamily="18" charset="0"/>
                <a:ea typeface="Times New Roman" panose="02020603050405020304" pitchFamily="18" charset="0"/>
              </a:rPr>
              <a:t> </a:t>
            </a:r>
            <a:endParaRPr lang="ro-RO" dirty="0"/>
          </a:p>
        </p:txBody>
      </p:sp>
      <p:sp>
        <p:nvSpPr>
          <p:cNvPr id="4" name="CasetăText 3">
            <a:extLst>
              <a:ext uri="{FF2B5EF4-FFF2-40B4-BE49-F238E27FC236}">
                <a16:creationId xmlns:a16="http://schemas.microsoft.com/office/drawing/2014/main" id="{E9869478-9D82-DD5C-BCD5-57D654047747}"/>
              </a:ext>
            </a:extLst>
          </p:cNvPr>
          <p:cNvSpPr txBox="1"/>
          <p:nvPr/>
        </p:nvSpPr>
        <p:spPr>
          <a:xfrm>
            <a:off x="659958" y="1580353"/>
            <a:ext cx="11025807" cy="4524315"/>
          </a:xfrm>
          <a:prstGeom prst="rect">
            <a:avLst/>
          </a:prstGeom>
          <a:noFill/>
        </p:spPr>
        <p:txBody>
          <a:bodyPr wrap="square">
            <a:spAutoFit/>
          </a:bodyPr>
          <a:lstStyle/>
          <a:p>
            <a:r>
              <a:rPr lang="en-US" dirty="0"/>
              <a:t>General objective - to familiarize students with the diagnostic and ethical aspects of reproductive and maternal-fetal medicine.</a:t>
            </a:r>
            <a:endParaRPr lang="ro-RO" dirty="0"/>
          </a:p>
          <a:p>
            <a:r>
              <a:rPr lang="en-US" dirty="0"/>
              <a:t>Specific objectives</a:t>
            </a:r>
            <a:endParaRPr lang="ro-RO" dirty="0"/>
          </a:p>
          <a:p>
            <a:pPr marL="285750" indent="-285750">
              <a:buFontTx/>
              <a:buChar char="-"/>
            </a:pPr>
            <a:r>
              <a:rPr lang="en-US" dirty="0"/>
              <a:t>to understand reproductive disorders</a:t>
            </a:r>
            <a:endParaRPr lang="ro-RO" dirty="0"/>
          </a:p>
          <a:p>
            <a:pPr marL="285750" indent="-285750">
              <a:buFontTx/>
              <a:buChar char="-"/>
            </a:pPr>
            <a:r>
              <a:rPr lang="en-US" dirty="0"/>
              <a:t>to become familiar with assisted reproduction techniques</a:t>
            </a:r>
            <a:endParaRPr lang="ro-RO" dirty="0"/>
          </a:p>
          <a:p>
            <a:pPr marL="285750" indent="-285750">
              <a:buFontTx/>
              <a:buChar char="-"/>
            </a:pPr>
            <a:r>
              <a:rPr lang="en-US" dirty="0"/>
              <a:t>to organize the prenatal consultation</a:t>
            </a:r>
            <a:endParaRPr lang="ro-RO" dirty="0"/>
          </a:p>
          <a:p>
            <a:pPr marL="285750" indent="-285750">
              <a:buFontTx/>
              <a:buChar char="-"/>
            </a:pPr>
            <a:r>
              <a:rPr lang="ro-RO" dirty="0"/>
              <a:t>t</a:t>
            </a:r>
            <a:r>
              <a:rPr lang="en-US" dirty="0"/>
              <a:t>o explain to patients the importance of prenatal screening</a:t>
            </a:r>
            <a:endParaRPr lang="ro-RO" dirty="0"/>
          </a:p>
          <a:p>
            <a:pPr marL="285750" indent="-285750">
              <a:buFontTx/>
              <a:buChar char="-"/>
            </a:pPr>
            <a:r>
              <a:rPr lang="en-US" dirty="0"/>
              <a:t>to report an abnormal result.</a:t>
            </a:r>
            <a:endParaRPr lang="ro-RO" dirty="0"/>
          </a:p>
          <a:p>
            <a:endParaRPr lang="ro-RO" dirty="0"/>
          </a:p>
          <a:p>
            <a:r>
              <a:rPr lang="en-US" dirty="0"/>
              <a:t>Organization</a:t>
            </a:r>
            <a:endParaRPr lang="ro-RO" dirty="0"/>
          </a:p>
          <a:p>
            <a:r>
              <a:rPr lang="en-US" dirty="0"/>
              <a:t>- </a:t>
            </a:r>
            <a:r>
              <a:rPr lang="ro-RO" dirty="0"/>
              <a:t>C</a:t>
            </a:r>
            <a:r>
              <a:rPr lang="en-US" dirty="0" err="1"/>
              <a:t>ourse</a:t>
            </a:r>
            <a:r>
              <a:rPr lang="ro-RO" dirty="0"/>
              <a:t> </a:t>
            </a:r>
            <a:r>
              <a:rPr lang="en-US" dirty="0"/>
              <a:t>1 hour weekly, </a:t>
            </a:r>
            <a:r>
              <a:rPr lang="en-US" dirty="0" err="1"/>
              <a:t>Powerpoint</a:t>
            </a:r>
            <a:r>
              <a:rPr lang="en-US" dirty="0"/>
              <a:t> presentations with photo and video material from the clinic's collection</a:t>
            </a:r>
            <a:endParaRPr lang="ro-RO" dirty="0"/>
          </a:p>
          <a:p>
            <a:r>
              <a:rPr lang="en-US" dirty="0"/>
              <a:t>-</a:t>
            </a:r>
            <a:r>
              <a:rPr lang="ro-RO" dirty="0"/>
              <a:t> </a:t>
            </a:r>
            <a:r>
              <a:rPr lang="en-US" dirty="0"/>
              <a:t>Internship 1 hour week</a:t>
            </a:r>
            <a:r>
              <a:rPr lang="ro-RO" dirty="0" err="1"/>
              <a:t>ly</a:t>
            </a:r>
            <a:r>
              <a:rPr lang="en-US" dirty="0"/>
              <a:t>, case presentations from the clinic</a:t>
            </a:r>
            <a:endParaRPr lang="ro-RO" dirty="0"/>
          </a:p>
          <a:p>
            <a:endParaRPr lang="ro-RO" dirty="0"/>
          </a:p>
          <a:p>
            <a:r>
              <a:rPr lang="en-US" dirty="0"/>
              <a:t>Evaluation- the development of an editorial material that complies with the requirements and the use of bibliographic sources with their appropriate citation. The delivery of the material is done the week before the session.</a:t>
            </a:r>
            <a:endParaRPr lang="ro-RO" dirty="0"/>
          </a:p>
        </p:txBody>
      </p:sp>
    </p:spTree>
    <p:extLst>
      <p:ext uri="{BB962C8B-B14F-4D97-AF65-F5344CB8AC3E}">
        <p14:creationId xmlns:p14="http://schemas.microsoft.com/office/powerpoint/2010/main" val="3051736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a:extLst>
              <a:ext uri="{FF2B5EF4-FFF2-40B4-BE49-F238E27FC236}">
                <a16:creationId xmlns:a16="http://schemas.microsoft.com/office/drawing/2014/main" id="{25DAEF5E-254A-7320-ECCE-E47F04590EDB}"/>
              </a:ext>
            </a:extLst>
          </p:cNvPr>
          <p:cNvSpPr>
            <a:spLocks noGrp="1"/>
          </p:cNvSpPr>
          <p:nvPr>
            <p:ph type="ctrTitle"/>
          </p:nvPr>
        </p:nvSpPr>
        <p:spPr>
          <a:xfrm>
            <a:off x="214184" y="366056"/>
            <a:ext cx="11832042" cy="387276"/>
          </a:xfrm>
        </p:spPr>
        <p:txBody>
          <a:bodyPr>
            <a:noAutofit/>
          </a:bodyPr>
          <a:lstStyle/>
          <a:p>
            <a:r>
              <a:rPr lang="fr-FR" sz="2400" dirty="0"/>
              <a:t>Introduction à la médecine de la reproduction et à la médecine </a:t>
            </a:r>
            <a:r>
              <a:rPr lang="fr-FR" sz="2400" dirty="0" err="1"/>
              <a:t>materno-foetale</a:t>
            </a:r>
            <a:endParaRPr lang="ro-RO" sz="2400" dirty="0"/>
          </a:p>
        </p:txBody>
      </p:sp>
      <p:sp>
        <p:nvSpPr>
          <p:cNvPr id="10" name="CasetăText 9">
            <a:extLst>
              <a:ext uri="{FF2B5EF4-FFF2-40B4-BE49-F238E27FC236}">
                <a16:creationId xmlns:a16="http://schemas.microsoft.com/office/drawing/2014/main" id="{0B1C6977-1D3B-C142-5A46-68E4DE7E5F2C}"/>
              </a:ext>
            </a:extLst>
          </p:cNvPr>
          <p:cNvSpPr txBox="1"/>
          <p:nvPr/>
        </p:nvSpPr>
        <p:spPr>
          <a:xfrm>
            <a:off x="506234" y="944419"/>
            <a:ext cx="11179532" cy="1200329"/>
          </a:xfrm>
          <a:prstGeom prst="rect">
            <a:avLst/>
          </a:prstGeom>
          <a:noFill/>
        </p:spPr>
        <p:txBody>
          <a:bodyPr wrap="square">
            <a:spAutoFit/>
          </a:bodyPr>
          <a:lstStyle/>
          <a:p>
            <a:endParaRPr lang="ro-RO" sz="1800" dirty="0">
              <a:effectLst/>
              <a:latin typeface="Times New Roman" panose="02020603050405020304" pitchFamily="18" charset="0"/>
              <a:ea typeface="Times New Roman" panose="02020603050405020304" pitchFamily="18" charset="0"/>
            </a:endParaRPr>
          </a:p>
          <a:p>
            <a:endParaRPr lang="ro-RO" dirty="0">
              <a:latin typeface="Times New Roman" panose="02020603050405020304" pitchFamily="18" charset="0"/>
              <a:ea typeface="Times New Roman" panose="02020603050405020304" pitchFamily="18" charset="0"/>
            </a:endParaRPr>
          </a:p>
          <a:p>
            <a:endParaRPr lang="ro-RO" sz="1800" dirty="0">
              <a:effectLst/>
              <a:latin typeface="Times New Roman" panose="02020603050405020304" pitchFamily="18" charset="0"/>
              <a:ea typeface="Times New Roman" panose="02020603050405020304" pitchFamily="18" charset="0"/>
            </a:endParaRPr>
          </a:p>
          <a:p>
            <a:r>
              <a:rPr lang="ro-RO" sz="1800" dirty="0">
                <a:effectLst/>
                <a:latin typeface="Times New Roman" panose="02020603050405020304" pitchFamily="18" charset="0"/>
                <a:ea typeface="Times New Roman" panose="02020603050405020304" pitchFamily="18" charset="0"/>
              </a:rPr>
              <a:t> </a:t>
            </a:r>
            <a:endParaRPr lang="ro-RO" dirty="0"/>
          </a:p>
        </p:txBody>
      </p:sp>
      <p:sp>
        <p:nvSpPr>
          <p:cNvPr id="4" name="CasetăText 3">
            <a:extLst>
              <a:ext uri="{FF2B5EF4-FFF2-40B4-BE49-F238E27FC236}">
                <a16:creationId xmlns:a16="http://schemas.microsoft.com/office/drawing/2014/main" id="{E9869478-9D82-DD5C-BCD5-57D654047747}"/>
              </a:ext>
            </a:extLst>
          </p:cNvPr>
          <p:cNvSpPr txBox="1"/>
          <p:nvPr/>
        </p:nvSpPr>
        <p:spPr>
          <a:xfrm>
            <a:off x="659958" y="1580353"/>
            <a:ext cx="11025807" cy="4247317"/>
          </a:xfrm>
          <a:prstGeom prst="rect">
            <a:avLst/>
          </a:prstGeom>
          <a:noFill/>
        </p:spPr>
        <p:txBody>
          <a:bodyPr wrap="square">
            <a:spAutoFit/>
          </a:bodyPr>
          <a:lstStyle/>
          <a:p>
            <a:r>
              <a:rPr lang="fr-FR" dirty="0"/>
              <a:t>Objectif général - familiariser les étudiants avec les aspects diagnostiques et éthiques de la médecine reproductive et </a:t>
            </a:r>
            <a:r>
              <a:rPr lang="fr-FR" dirty="0" err="1"/>
              <a:t>materno</a:t>
            </a:r>
            <a:r>
              <a:rPr lang="fr-FR" dirty="0"/>
              <a:t>-fœtale.</a:t>
            </a:r>
            <a:endParaRPr lang="ro-RO" dirty="0"/>
          </a:p>
          <a:p>
            <a:r>
              <a:rPr lang="fr-FR" dirty="0"/>
              <a:t>Objectifs spécifiques</a:t>
            </a:r>
            <a:endParaRPr lang="ro-RO" dirty="0"/>
          </a:p>
          <a:p>
            <a:pPr marL="285750" indent="-285750">
              <a:buFontTx/>
              <a:buChar char="-"/>
            </a:pPr>
            <a:r>
              <a:rPr lang="fr-FR" dirty="0"/>
              <a:t>comprendre les troubles de la </a:t>
            </a:r>
            <a:r>
              <a:rPr lang="fr-FR" dirty="0" err="1"/>
              <a:t>reproductionse</a:t>
            </a:r>
            <a:r>
              <a:rPr lang="fr-FR" dirty="0"/>
              <a:t> familiariser avec les techniques de procréation assistée</a:t>
            </a:r>
            <a:endParaRPr lang="ro-RO" dirty="0"/>
          </a:p>
          <a:p>
            <a:pPr marL="285750" indent="-285750">
              <a:buFontTx/>
              <a:buChar char="-"/>
            </a:pPr>
            <a:r>
              <a:rPr lang="fr-FR" dirty="0"/>
              <a:t>organiser la consultation prénatale</a:t>
            </a:r>
            <a:endParaRPr lang="ro-RO" dirty="0"/>
          </a:p>
          <a:p>
            <a:pPr marL="285750" indent="-285750">
              <a:buFontTx/>
              <a:buChar char="-"/>
            </a:pPr>
            <a:r>
              <a:rPr lang="fr-FR" dirty="0"/>
              <a:t>expliquer aux patientes l'importance du dépistage prénatal</a:t>
            </a:r>
            <a:endParaRPr lang="ro-RO" dirty="0"/>
          </a:p>
          <a:p>
            <a:pPr marL="285750" indent="-285750">
              <a:buFontTx/>
              <a:buChar char="-"/>
            </a:pPr>
            <a:r>
              <a:rPr lang="fr-FR" dirty="0"/>
              <a:t>signaler un résultat anormal.</a:t>
            </a:r>
            <a:endParaRPr lang="ro-RO" dirty="0"/>
          </a:p>
          <a:p>
            <a:endParaRPr lang="ro-RO" dirty="0"/>
          </a:p>
          <a:p>
            <a:r>
              <a:rPr lang="fr-FR" dirty="0"/>
              <a:t>Organisation</a:t>
            </a:r>
            <a:endParaRPr lang="ro-RO" dirty="0"/>
          </a:p>
          <a:p>
            <a:pPr marL="285750" indent="-285750">
              <a:buFontTx/>
              <a:buChar char="-"/>
            </a:pPr>
            <a:r>
              <a:rPr lang="fr-FR" dirty="0"/>
              <a:t>Cours 1 heure hebdomadaire, présentations Powerpoint avec matériel photo et vidéo de la collection de la clinique</a:t>
            </a:r>
            <a:endParaRPr lang="ro-RO" dirty="0"/>
          </a:p>
          <a:p>
            <a:pPr marL="285750" indent="-285750">
              <a:buFontTx/>
              <a:buChar char="-"/>
            </a:pPr>
            <a:r>
              <a:rPr lang="fr-FR" dirty="0"/>
              <a:t>Stage 1</a:t>
            </a:r>
            <a:r>
              <a:rPr lang="ro-RO" dirty="0"/>
              <a:t> </a:t>
            </a:r>
            <a:r>
              <a:rPr lang="fr-FR" dirty="0"/>
              <a:t>h</a:t>
            </a:r>
            <a:r>
              <a:rPr lang="ro-RO" dirty="0" err="1"/>
              <a:t>eure</a:t>
            </a:r>
            <a:r>
              <a:rPr lang="fr-FR" dirty="0"/>
              <a:t> hebdomadaire, présentations de cas de la clinique</a:t>
            </a:r>
            <a:endParaRPr lang="ro-RO" dirty="0"/>
          </a:p>
          <a:p>
            <a:endParaRPr lang="ro-RO" dirty="0"/>
          </a:p>
          <a:p>
            <a:r>
              <a:rPr lang="fr-FR" dirty="0"/>
              <a:t>Évaluation- le développement d'un matériel éditorial conforme aux exigences et l'utilisation de sources bibliographiques avec leur citation appropriée. La livraison du matériel se fait la semaine précédant la </a:t>
            </a:r>
            <a:r>
              <a:rPr lang="fr-FR" dirty="0" err="1"/>
              <a:t>sé</a:t>
            </a:r>
            <a:r>
              <a:rPr lang="ro-RO" dirty="0" err="1"/>
              <a:t>ssion</a:t>
            </a:r>
            <a:r>
              <a:rPr lang="fr-FR" dirty="0"/>
              <a:t>.</a:t>
            </a:r>
            <a:endParaRPr lang="ro-RO" dirty="0"/>
          </a:p>
        </p:txBody>
      </p:sp>
    </p:spTree>
    <p:extLst>
      <p:ext uri="{BB962C8B-B14F-4D97-AF65-F5344CB8AC3E}">
        <p14:creationId xmlns:p14="http://schemas.microsoft.com/office/powerpoint/2010/main" val="201231751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{4E472889-3D14-49C4-B738-D1402FA1B560}tf03457452</Template>
  <TotalTime>34</TotalTime>
  <Words>371</Words>
  <Application>Microsoft Office PowerPoint</Application>
  <PresentationFormat>Ecran lat</PresentationFormat>
  <Paragraphs>54</Paragraphs>
  <Slides>3</Slides>
  <Notes>0</Notes>
  <HiddenSlides>0</HiddenSlides>
  <MMClips>0</MMClips>
  <ScaleCrop>false</ScaleCrop>
  <HeadingPairs>
    <vt:vector size="6" baseType="variant">
      <vt:variant>
        <vt:lpstr>Fonturi utilizate</vt:lpstr>
      </vt:variant>
      <vt:variant>
        <vt:i4>4</vt:i4>
      </vt:variant>
      <vt:variant>
        <vt:lpstr>Temă</vt:lpstr>
      </vt:variant>
      <vt:variant>
        <vt:i4>1</vt:i4>
      </vt:variant>
      <vt:variant>
        <vt:lpstr>Titluri diapozitive</vt:lpstr>
      </vt:variant>
      <vt:variant>
        <vt:i4>3</vt:i4>
      </vt:variant>
    </vt:vector>
  </HeadingPairs>
  <TitlesOfParts>
    <vt:vector size="8" baseType="lpstr">
      <vt:lpstr>Arial</vt:lpstr>
      <vt:lpstr>Calibri</vt:lpstr>
      <vt:lpstr>Calibri Light</vt:lpstr>
      <vt:lpstr>Times New Roman</vt:lpstr>
      <vt:lpstr>Celest</vt:lpstr>
      <vt:lpstr>Introducere în medicina reproductivă și medicina materno-fetală</vt:lpstr>
      <vt:lpstr>Introduction to Reproductive Medicine and Maternal and Fetal Medicine</vt:lpstr>
      <vt:lpstr>Introduction à la médecine de la reproduction et à la médecine materno-foetale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Introducere în medicina reproductivă și medicina materno-fetală</dc:title>
  <dc:creator>Marius Biris</dc:creator>
  <cp:lastModifiedBy>Marius Biris</cp:lastModifiedBy>
  <cp:revision>4</cp:revision>
  <dcterms:created xsi:type="dcterms:W3CDTF">2023-04-10T13:28:09Z</dcterms:created>
  <dcterms:modified xsi:type="dcterms:W3CDTF">2023-04-10T14:22:34Z</dcterms:modified>
</cp:coreProperties>
</file>