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8"/>
  </p:notesMasterIdLst>
  <p:handoutMasterIdLst>
    <p:handoutMasterId r:id="rId19"/>
  </p:handoutMasterIdLst>
  <p:sldIdLst>
    <p:sldId id="267" r:id="rId2"/>
    <p:sldId id="331" r:id="rId3"/>
    <p:sldId id="330" r:id="rId4"/>
    <p:sldId id="329" r:id="rId5"/>
    <p:sldId id="256" r:id="rId6"/>
    <p:sldId id="260" r:id="rId7"/>
    <p:sldId id="257" r:id="rId8"/>
    <p:sldId id="258" r:id="rId9"/>
    <p:sldId id="357" r:id="rId10"/>
    <p:sldId id="358" r:id="rId11"/>
    <p:sldId id="359" r:id="rId12"/>
    <p:sldId id="263" r:id="rId13"/>
    <p:sldId id="265" r:id="rId14"/>
    <p:sldId id="259" r:id="rId15"/>
    <p:sldId id="362" r:id="rId16"/>
    <p:sldId id="264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1400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DDA1E5-AE93-4742-8E06-5F3782A4F2A1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C935AC-3EF7-45B0-B973-64A55C80B13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530878-EA8C-4CFC-9106-BA8E47D78E58}" type="datetimeFigureOut">
              <a:rPr lang="ro-RO" smtClean="0"/>
              <a:t>12.04.2023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82F6F0-4BEF-4194-8148-10C5655AD9A9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8614706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4/12/2023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4/12/2023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4/12/2023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>
            <a:extLst>
              <a:ext uri="{FF2B5EF4-FFF2-40B4-BE49-F238E27FC236}">
                <a16:creationId xmlns:a16="http://schemas.microsoft.com/office/drawing/2014/main" id="{F36372D0-00EF-47F0-87FB-4B374B2C789E}"/>
              </a:ext>
            </a:extLst>
          </p:cNvPr>
          <p:cNvSpPr txBox="1">
            <a:spLocks noChangeArrowheads="1"/>
          </p:cNvSpPr>
          <p:nvPr/>
        </p:nvSpPr>
        <p:spPr>
          <a:xfrm>
            <a:off x="1562100" y="3129133"/>
            <a:ext cx="589788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  <a:spcAft>
                <a:spcPts val="600"/>
              </a:spcAft>
              <a:defRPr/>
            </a:pPr>
            <a:r>
              <a:rPr lang="en-US" sz="3600" b="1" i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Exercices ECG</a:t>
            </a:r>
            <a:endParaRPr kumimoji="0" lang="en-US" sz="3600" b="1" i="1" kern="120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328AF6-90D7-40F0-9982-A1A25473EB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191000" y="4953000"/>
            <a:ext cx="4724400" cy="1143001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" indent="0">
              <a:buNone/>
            </a:pPr>
            <a:r>
              <a:rPr lang="en-US" i="1"/>
              <a:t>Dr. Cristina Văcărescu</a:t>
            </a:r>
          </a:p>
        </p:txBody>
      </p:sp>
      <p:pic>
        <p:nvPicPr>
          <p:cNvPr id="5" name="Picture 4" descr="C:\Users\Adm\Desktop\Sigla UMF.gif">
            <a:extLst>
              <a:ext uri="{FF2B5EF4-FFF2-40B4-BE49-F238E27FC236}">
                <a16:creationId xmlns:a16="http://schemas.microsoft.com/office/drawing/2014/main" id="{D81A371A-CC12-4DDA-8A44-72022984BF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3400" y="287655"/>
            <a:ext cx="2057400" cy="2160612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60183EA-CE43-436B-B8BD-3A027A58F6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287655"/>
            <a:ext cx="2787887" cy="2160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3516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Image result for RBBB">
            <a:extLst>
              <a:ext uri="{FF2B5EF4-FFF2-40B4-BE49-F238E27FC236}">
                <a16:creationId xmlns:a16="http://schemas.microsoft.com/office/drawing/2014/main" id="{C9DAA4AD-3AB8-40E4-BEF9-48A07FF8BD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841" y="1828800"/>
            <a:ext cx="8634318" cy="441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2">
            <a:extLst>
              <a:ext uri="{FF2B5EF4-FFF2-40B4-BE49-F238E27FC236}">
                <a16:creationId xmlns:a16="http://schemas.microsoft.com/office/drawing/2014/main" id="{22FCF330-3DA5-417A-85E0-99070E9A55B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54841" y="457200"/>
            <a:ext cx="8660559" cy="985284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o-RO" sz="3200" b="1">
                <a:solidFill>
                  <a:srgbClr val="FFFF00"/>
                </a:solidFill>
                <a:latin typeface="+mn-lt"/>
                <a:ea typeface="Verdana" panose="020B0604030504040204" pitchFamily="34" charset="0"/>
              </a:rPr>
              <a:t>BRD + deviație axială stângă = BRD + HBAS  (bloc bifascicular)</a:t>
            </a:r>
            <a:endParaRPr lang="en-US" sz="3200" b="1">
              <a:solidFill>
                <a:srgbClr val="FFFF00"/>
              </a:solidFill>
              <a:latin typeface="+mn-lt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4599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trifascicular-block 2">
            <a:extLst>
              <a:ext uri="{FF2B5EF4-FFF2-40B4-BE49-F238E27FC236}">
                <a16:creationId xmlns:a16="http://schemas.microsoft.com/office/drawing/2014/main" id="{B00BB209-05A8-485E-9252-290EB59F2F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"/>
          <a:stretch/>
        </p:blipFill>
        <p:spPr bwMode="auto">
          <a:xfrm>
            <a:off x="92149" y="2133600"/>
            <a:ext cx="8959702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275E3845-6F6A-41A9-BCC7-D503F8A0BC7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54841" y="457200"/>
            <a:ext cx="8889159" cy="11430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o-RO" sz="3200" b="1">
                <a:solidFill>
                  <a:srgbClr val="FFFF00"/>
                </a:solidFill>
                <a:latin typeface="+mn-lt"/>
                <a:ea typeface="Verdana" panose="020B0604030504040204" pitchFamily="34" charset="0"/>
              </a:rPr>
              <a:t>BRD + HBAS + BAV grad I </a:t>
            </a:r>
            <a:br>
              <a:rPr lang="ro-RO" sz="3200" b="1">
                <a:solidFill>
                  <a:srgbClr val="FFFF00"/>
                </a:solidFill>
                <a:latin typeface="+mn-lt"/>
                <a:ea typeface="Verdana" panose="020B0604030504040204" pitchFamily="34" charset="0"/>
              </a:rPr>
            </a:br>
            <a:r>
              <a:rPr lang="ro-RO" sz="3200" b="1">
                <a:solidFill>
                  <a:srgbClr val="FFFF00"/>
                </a:solidFill>
                <a:latin typeface="+mn-lt"/>
                <a:ea typeface="Verdana" panose="020B0604030504040204" pitchFamily="34" charset="0"/>
              </a:rPr>
              <a:t>= bloc trifascicular</a:t>
            </a:r>
            <a:endParaRPr lang="en-US" sz="3200" b="1">
              <a:solidFill>
                <a:srgbClr val="FFFF00"/>
              </a:solidFill>
              <a:latin typeface="+mn-lt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1655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 descr="Imagini pentru vvi unipolar paci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148" name="Picture 4" descr="Imagini pentru vvi unipolar pacing"/>
          <p:cNvPicPr>
            <a:picLocks noChangeAspect="1" noChangeArrowheads="1"/>
          </p:cNvPicPr>
          <p:nvPr/>
        </p:nvPicPr>
        <p:blipFill>
          <a:blip r:embed="rId2"/>
          <a:srcRect r="1667" b="25446"/>
          <a:stretch>
            <a:fillRect/>
          </a:stretch>
        </p:blipFill>
        <p:spPr bwMode="auto">
          <a:xfrm>
            <a:off x="28353" y="1802219"/>
            <a:ext cx="8991600" cy="4572000"/>
          </a:xfrm>
          <a:prstGeom prst="rect">
            <a:avLst/>
          </a:prstGeom>
          <a:noFill/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7E042AFC-2352-48D9-B37F-E4883B9E89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54841" y="457200"/>
            <a:ext cx="8889159" cy="11430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o-RO" sz="3200" b="1">
                <a:solidFill>
                  <a:srgbClr val="FFFF00"/>
                </a:solidFill>
                <a:latin typeface="+mn-lt"/>
                <a:ea typeface="Verdana" panose="020B0604030504040204" pitchFamily="34" charset="0"/>
              </a:rPr>
              <a:t>Ritm electrostimulat ventricular = spike de electrostimulare + complex QRS</a:t>
            </a:r>
            <a:endParaRPr lang="en-US" sz="3200" b="1">
              <a:solidFill>
                <a:srgbClr val="FFFF00"/>
              </a:solidFill>
              <a:latin typeface="+mn-lt"/>
              <a:ea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magini pentru wpw syndrome"/>
          <p:cNvPicPr>
            <a:picLocks noChangeAspect="1" noChangeArrowheads="1"/>
          </p:cNvPicPr>
          <p:nvPr/>
        </p:nvPicPr>
        <p:blipFill>
          <a:blip r:embed="rId2"/>
          <a:srcRect t="4054" r="2362" b="12162"/>
          <a:stretch>
            <a:fillRect/>
          </a:stretch>
        </p:blipFill>
        <p:spPr bwMode="auto">
          <a:xfrm>
            <a:off x="152400" y="1676400"/>
            <a:ext cx="8839200" cy="4724400"/>
          </a:xfrm>
          <a:prstGeom prst="rect">
            <a:avLst/>
          </a:prstGeom>
          <a:noFill/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45C6016F-1F88-4DCF-8987-33C4181A1D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54841" y="457200"/>
            <a:ext cx="8889159" cy="11430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o-RO" sz="3200" b="1">
                <a:solidFill>
                  <a:srgbClr val="FFFF00"/>
                </a:solidFill>
                <a:latin typeface="+mn-lt"/>
                <a:ea typeface="Verdana" panose="020B0604030504040204" pitchFamily="34" charset="0"/>
              </a:rPr>
              <a:t>Sindrom Wolff-Parkinson-White = PR scurt + undă Delta (+ aritmii)</a:t>
            </a:r>
            <a:endParaRPr lang="en-US" sz="3200" b="1">
              <a:solidFill>
                <a:srgbClr val="FFFF00"/>
              </a:solidFill>
              <a:latin typeface="+mn-lt"/>
              <a:ea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 descr="Imagine similar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44" name="AutoShape 4" descr="Imagine similar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46" name="AutoShape 6" descr="Imagine similar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47" name="Picture 7" descr="C:\Users\biblioteca 4\Desktop\CompleteHeartBlockECG_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655" y="1625283"/>
            <a:ext cx="8842429" cy="4795837"/>
          </a:xfrm>
          <a:prstGeom prst="rect">
            <a:avLst/>
          </a:prstGeom>
          <a:noFill/>
        </p:spPr>
      </p:pic>
      <p:sp>
        <p:nvSpPr>
          <p:cNvPr id="7" name="Rectangle 2">
            <a:extLst>
              <a:ext uri="{FF2B5EF4-FFF2-40B4-BE49-F238E27FC236}">
                <a16:creationId xmlns:a16="http://schemas.microsoft.com/office/drawing/2014/main" id="{74CC9A25-7C2F-479E-B9EE-835469D2483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54841" y="457200"/>
            <a:ext cx="8889159" cy="11430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o-RO" sz="3200" b="1">
                <a:solidFill>
                  <a:srgbClr val="FFFF00"/>
                </a:solidFill>
                <a:latin typeface="+mn-lt"/>
                <a:ea typeface="Verdana" panose="020B0604030504040204" pitchFamily="34" charset="0"/>
              </a:rPr>
              <a:t>Bloc atrioventricular de gradul III = disociație AV completă</a:t>
            </a:r>
            <a:endParaRPr lang="en-US" sz="3200" b="1">
              <a:solidFill>
                <a:srgbClr val="FFFF00"/>
              </a:solidFill>
              <a:latin typeface="+mn-lt"/>
              <a:ea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3EBBB2B6-54D3-473A-8FD8-5E4B765F7EC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54841" y="228600"/>
            <a:ext cx="8889159" cy="11430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o-RO" sz="3200" b="1">
                <a:solidFill>
                  <a:srgbClr val="FFFF00"/>
                </a:solidFill>
                <a:latin typeface="+mn-lt"/>
                <a:ea typeface="Verdana" panose="020B0604030504040204" pitchFamily="34" charset="0"/>
              </a:rPr>
              <a:t>Bloc atrioventricular de gradul II Mobitz II</a:t>
            </a:r>
            <a:br>
              <a:rPr lang="ro-RO" sz="3200" b="1">
                <a:solidFill>
                  <a:srgbClr val="FFFF00"/>
                </a:solidFill>
                <a:latin typeface="+mn-lt"/>
                <a:ea typeface="Verdana" panose="020B0604030504040204" pitchFamily="34" charset="0"/>
              </a:rPr>
            </a:br>
            <a:r>
              <a:rPr lang="ro-RO" sz="2800" b="1">
                <a:solidFill>
                  <a:srgbClr val="FFFF00"/>
                </a:solidFill>
                <a:latin typeface="+mn-lt"/>
                <a:ea typeface="Verdana" panose="020B0604030504040204" pitchFamily="34" charset="0"/>
              </a:rPr>
              <a:t>(interval PR constant pt undele P conduse)</a:t>
            </a:r>
            <a:endParaRPr lang="en-US" sz="3200" b="1">
              <a:solidFill>
                <a:srgbClr val="FFFF00"/>
              </a:solidFill>
              <a:latin typeface="+mn-lt"/>
              <a:ea typeface="Verdana" panose="020B0604030504040204" pitchFamily="34" charset="0"/>
            </a:endParaRPr>
          </a:p>
        </p:txBody>
      </p:sp>
      <p:pic>
        <p:nvPicPr>
          <p:cNvPr id="6146" name="Picture 2" descr="Image result for av block type 2">
            <a:extLst>
              <a:ext uri="{FF2B5EF4-FFF2-40B4-BE49-F238E27FC236}">
                <a16:creationId xmlns:a16="http://schemas.microsoft.com/office/drawing/2014/main" id="{8E4E2E6C-3D4C-40D2-8F24-37DA6C31C0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67" b="8225"/>
          <a:stretch/>
        </p:blipFill>
        <p:spPr bwMode="auto">
          <a:xfrm>
            <a:off x="190500" y="1828800"/>
            <a:ext cx="8763000" cy="403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6416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Imagini pentru slow atrial fibrillati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524000"/>
            <a:ext cx="8534400" cy="4783614"/>
          </a:xfrm>
          <a:prstGeom prst="rect">
            <a:avLst/>
          </a:prstGeom>
          <a:noFill/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DD431496-5C09-4036-9D28-DD1C71866F9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54841" y="193040"/>
            <a:ext cx="8889159" cy="11430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o-RO" sz="3200" b="1">
                <a:solidFill>
                  <a:srgbClr val="FFFF00"/>
                </a:solidFill>
                <a:latin typeface="+mn-lt"/>
                <a:ea typeface="Verdana" panose="020B0604030504040204" pitchFamily="34" charset="0"/>
              </a:rPr>
              <a:t>Fibrilație atrială</a:t>
            </a:r>
            <a:br>
              <a:rPr lang="ro-RO" sz="3200" b="1">
                <a:solidFill>
                  <a:srgbClr val="FFFF00"/>
                </a:solidFill>
                <a:latin typeface="+mn-lt"/>
                <a:ea typeface="Verdana" panose="020B0604030504040204" pitchFamily="34" charset="0"/>
              </a:rPr>
            </a:br>
            <a:r>
              <a:rPr lang="ro-RO" sz="2400" b="1">
                <a:solidFill>
                  <a:srgbClr val="FFFF00"/>
                </a:solidFill>
                <a:latin typeface="+mn-lt"/>
                <a:ea typeface="Verdana" panose="020B0604030504040204" pitchFamily="34" charset="0"/>
              </a:rPr>
              <a:t>(absența undelor P, ritm neregulat)</a:t>
            </a:r>
            <a:endParaRPr lang="en-US" sz="3200" b="1">
              <a:solidFill>
                <a:srgbClr val="FFFF00"/>
              </a:solidFill>
              <a:latin typeface="+mn-lt"/>
              <a:ea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>
            <a:extLst>
              <a:ext uri="{FF2B5EF4-FFF2-40B4-BE49-F238E27FC236}">
                <a16:creationId xmlns:a16="http://schemas.microsoft.com/office/drawing/2014/main" id="{A9823552-2930-4CA3-B3F6-1E01492BAFC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924800" cy="11430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o-RO" sz="3200" b="1">
                <a:solidFill>
                  <a:srgbClr val="FFFF00"/>
                </a:solidFill>
                <a:latin typeface="+mn-lt"/>
                <a:ea typeface="Verdana" panose="020B0604030504040204" pitchFamily="34" charset="0"/>
              </a:rPr>
              <a:t>HAD – ”p pulmonar” </a:t>
            </a:r>
            <a:r>
              <a:rPr lang="ro-RO" sz="3200" b="1">
                <a:solidFill>
                  <a:srgbClr val="FFFF00"/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>˃ 0.25 mV (2.5 mm)</a:t>
            </a:r>
            <a:endParaRPr lang="en-US" sz="3200" b="1">
              <a:solidFill>
                <a:srgbClr val="FFFF00"/>
              </a:solidFill>
              <a:latin typeface="+mn-lt"/>
              <a:ea typeface="Verdana" panose="020B0604030504040204" pitchFamily="34" charset="0"/>
            </a:endParaRPr>
          </a:p>
        </p:txBody>
      </p:sp>
      <p:pic>
        <p:nvPicPr>
          <p:cNvPr id="30723" name="Picture 4">
            <a:extLst>
              <a:ext uri="{FF2B5EF4-FFF2-40B4-BE49-F238E27FC236}">
                <a16:creationId xmlns:a16="http://schemas.microsoft.com/office/drawing/2014/main" id="{DE59DB27-2A68-45CF-902A-0B7F33735B2F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3125" y="1428750"/>
            <a:ext cx="4357688" cy="2127250"/>
          </a:xfrm>
          <a:noFill/>
        </p:spPr>
      </p:pic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8AB9678F-EC9F-454C-BB88-25DC7D81EC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E34AE6AC-13EE-4F5A-9F22-669CB6C64762}" type="slidenum">
              <a:rPr lang="ro-RO" altLang="ro-RO">
                <a:solidFill>
                  <a:srgbClr val="FFFFFF"/>
                </a:solidFill>
              </a:rPr>
              <a:pPr/>
              <a:t>2</a:t>
            </a:fld>
            <a:endParaRPr lang="ro-RO" altLang="ro-RO">
              <a:solidFill>
                <a:srgbClr val="FFFFFF"/>
              </a:solidFill>
            </a:endParaRPr>
          </a:p>
        </p:txBody>
      </p:sp>
      <p:pic>
        <p:nvPicPr>
          <p:cNvPr id="30725" name="Picture 3">
            <a:extLst>
              <a:ext uri="{FF2B5EF4-FFF2-40B4-BE49-F238E27FC236}">
                <a16:creationId xmlns:a16="http://schemas.microsoft.com/office/drawing/2014/main" id="{91745CEB-71D0-4D74-97A2-613480E8DD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63" y="3786188"/>
            <a:ext cx="8642350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D083AB61-300D-46BC-8E48-1E8E2F8ADDE1}"/>
              </a:ext>
            </a:extLst>
          </p:cNvPr>
          <p:cNvSpPr/>
          <p:nvPr/>
        </p:nvSpPr>
        <p:spPr>
          <a:xfrm>
            <a:off x="3000375" y="2143125"/>
            <a:ext cx="214313" cy="5000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780397D-37D0-4594-BA21-AA6BFBB68ADF}"/>
              </a:ext>
            </a:extLst>
          </p:cNvPr>
          <p:cNvSpPr/>
          <p:nvPr/>
        </p:nvSpPr>
        <p:spPr>
          <a:xfrm>
            <a:off x="3429000" y="2143125"/>
            <a:ext cx="214313" cy="5000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F0DFFE8E-1933-4BDB-ABFB-4728CD8ECD32}"/>
              </a:ext>
            </a:extLst>
          </p:cNvPr>
          <p:cNvSpPr/>
          <p:nvPr/>
        </p:nvSpPr>
        <p:spPr>
          <a:xfrm>
            <a:off x="3857625" y="2143125"/>
            <a:ext cx="214313" cy="5000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3BE73F1-58CD-49F2-8389-D6E936AFEB18}"/>
              </a:ext>
            </a:extLst>
          </p:cNvPr>
          <p:cNvSpPr/>
          <p:nvPr/>
        </p:nvSpPr>
        <p:spPr>
          <a:xfrm>
            <a:off x="642938" y="4143375"/>
            <a:ext cx="214312" cy="5000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C3C52425-624D-4FB6-AC3A-CBC4F75D9AB9}"/>
              </a:ext>
            </a:extLst>
          </p:cNvPr>
          <p:cNvSpPr/>
          <p:nvPr/>
        </p:nvSpPr>
        <p:spPr>
          <a:xfrm>
            <a:off x="642938" y="4786313"/>
            <a:ext cx="214312" cy="5000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D5991F1-C367-4764-AC95-748B9838DFD9}"/>
              </a:ext>
            </a:extLst>
          </p:cNvPr>
          <p:cNvSpPr/>
          <p:nvPr/>
        </p:nvSpPr>
        <p:spPr>
          <a:xfrm>
            <a:off x="3357563" y="5357813"/>
            <a:ext cx="357187" cy="5000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Slide Number Placeholder 6">
            <a:extLst>
              <a:ext uri="{FF2B5EF4-FFF2-40B4-BE49-F238E27FC236}">
                <a16:creationId xmlns:a16="http://schemas.microsoft.com/office/drawing/2014/main" id="{2BEE5725-C0AC-464A-AF43-9010A952C6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AC0A1416-915B-4334-99D5-FC4F2C3B5E4B}" type="slidenum">
              <a:rPr lang="ro-RO" altLang="ro-RO">
                <a:solidFill>
                  <a:srgbClr val="FFFFFF"/>
                </a:solidFill>
              </a:rPr>
              <a:pPr/>
              <a:t>3</a:t>
            </a:fld>
            <a:endParaRPr lang="ro-RO" altLang="ro-RO">
              <a:solidFill>
                <a:srgbClr val="FFFFFF"/>
              </a:solidFill>
            </a:endParaRPr>
          </a:p>
        </p:txBody>
      </p:sp>
      <p:sp>
        <p:nvSpPr>
          <p:cNvPr id="29700" name="Rectangle 5">
            <a:extLst>
              <a:ext uri="{FF2B5EF4-FFF2-40B4-BE49-F238E27FC236}">
                <a16:creationId xmlns:a16="http://schemas.microsoft.com/office/drawing/2014/main" id="{6EA6A6D5-A8C0-46FA-AA60-3369C4A5C1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endParaRPr lang="ro-RO" altLang="ro-RO"/>
          </a:p>
        </p:txBody>
      </p:sp>
      <p:pic>
        <p:nvPicPr>
          <p:cNvPr id="29701" name="Picture 7">
            <a:extLst>
              <a:ext uri="{FF2B5EF4-FFF2-40B4-BE49-F238E27FC236}">
                <a16:creationId xmlns:a16="http://schemas.microsoft.com/office/drawing/2014/main" id="{61F527F9-215F-4CA3-A185-46E714965C5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42" t="-3834" r="1742" b="11502"/>
          <a:stretch/>
        </p:blipFill>
        <p:spPr bwMode="auto">
          <a:xfrm>
            <a:off x="46037" y="1169509"/>
            <a:ext cx="8747125" cy="507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">
            <a:extLst>
              <a:ext uri="{FF2B5EF4-FFF2-40B4-BE49-F238E27FC236}">
                <a16:creationId xmlns:a16="http://schemas.microsoft.com/office/drawing/2014/main" id="{F138CF7A-998F-47D1-B236-A4C351DE50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458200" cy="11430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o-RO" sz="3200" b="1">
                <a:solidFill>
                  <a:srgbClr val="FFFF00"/>
                </a:solidFill>
                <a:latin typeface="+mn-lt"/>
                <a:ea typeface="Verdana" panose="020B0604030504040204" pitchFamily="34" charset="0"/>
              </a:rPr>
              <a:t>HAS – ”p mitral” </a:t>
            </a:r>
            <a:r>
              <a:rPr lang="ro-RO" sz="3200" b="1">
                <a:solidFill>
                  <a:srgbClr val="FFFF00"/>
                </a:solidFill>
                <a:latin typeface="+mn-lt"/>
                <a:ea typeface="Verdana" panose="020B0604030504040204" pitchFamily="34" charset="0"/>
                <a:cs typeface="Arial" panose="020B0604020202020204" pitchFamily="34" charset="0"/>
              </a:rPr>
              <a:t>˃ 0.12 ms, bifidă in DII, V1</a:t>
            </a:r>
            <a:endParaRPr lang="en-US" sz="3200" b="1">
              <a:solidFill>
                <a:srgbClr val="FFFF00"/>
              </a:solidFill>
              <a:latin typeface="+mn-lt"/>
              <a:ea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4">
            <a:extLst>
              <a:ext uri="{FF2B5EF4-FFF2-40B4-BE49-F238E27FC236}">
                <a16:creationId xmlns:a16="http://schemas.microsoft.com/office/drawing/2014/main" id="{AF7A16ED-AE33-4752-ABC5-0C251AD134A8}"/>
              </a:ext>
            </a:extLst>
          </p:cNvPr>
          <p:cNvGraphicFramePr>
            <a:graphicFrameLocks noGrp="1" noChangeAspect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026869774"/>
              </p:ext>
            </p:extLst>
          </p:nvPr>
        </p:nvGraphicFramePr>
        <p:xfrm>
          <a:off x="250825" y="1440656"/>
          <a:ext cx="8642350" cy="4754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2" imgW="9209524" imgH="5068007" progId="MSPhotoEd.3">
                  <p:embed/>
                </p:oleObj>
              </mc:Choice>
              <mc:Fallback>
                <p:oleObj name="Photo Editor Photo" r:id="rId2" imgW="9209524" imgH="5068007" progId="MSPhotoEd.3">
                  <p:embed/>
                  <p:pic>
                    <p:nvPicPr>
                      <p:cNvPr id="2050" name="Object 4">
                        <a:extLst>
                          <a:ext uri="{FF2B5EF4-FFF2-40B4-BE49-F238E27FC236}">
                            <a16:creationId xmlns:a16="http://schemas.microsoft.com/office/drawing/2014/main" id="{AF7A16ED-AE33-4752-ABC5-0C251AD134A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1440656"/>
                        <a:ext cx="8642350" cy="4754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2" name="Slide Number Placeholder 3">
            <a:extLst>
              <a:ext uri="{FF2B5EF4-FFF2-40B4-BE49-F238E27FC236}">
                <a16:creationId xmlns:a16="http://schemas.microsoft.com/office/drawing/2014/main" id="{89DC3B59-F86D-4515-8A69-3C59C3109F3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D30DBB9D-17C2-4146-BD17-0D686AD592BA}" type="slidenum">
              <a:rPr lang="en-US" altLang="ro-RO">
                <a:solidFill>
                  <a:srgbClr val="FFFFFF"/>
                </a:solidFill>
              </a:rPr>
              <a:pPr/>
              <a:t>4</a:t>
            </a:fld>
            <a:endParaRPr lang="en-US" altLang="ro-RO">
              <a:solidFill>
                <a:srgbClr val="FFFFFF"/>
              </a:solidFill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5C41BD2A-9D44-470F-AB89-04BD9EAFE520}"/>
              </a:ext>
            </a:extLst>
          </p:cNvPr>
          <p:cNvSpPr txBox="1">
            <a:spLocks noChangeArrowheads="1"/>
          </p:cNvSpPr>
          <p:nvPr/>
        </p:nvSpPr>
        <p:spPr>
          <a:xfrm>
            <a:off x="380999" y="315304"/>
            <a:ext cx="8512175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o-RO" sz="3200" b="1">
                <a:solidFill>
                  <a:srgbClr val="FFFF00"/>
                </a:solidFill>
                <a:latin typeface="+mn-lt"/>
                <a:ea typeface="Verdana" panose="020B0604030504040204" pitchFamily="34" charset="0"/>
              </a:rPr>
              <a:t>HVS – indicele SOKOLOV-LYON </a:t>
            </a:r>
            <a:r>
              <a:rPr lang="ro-RO" sz="3200" b="1">
                <a:solidFill>
                  <a:srgbClr val="FFFF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˃ 35 mm </a:t>
            </a:r>
            <a:r>
              <a:rPr lang="pt-BR" sz="2000" b="1">
                <a:latin typeface="+mn-lt"/>
              </a:rPr>
              <a:t> </a:t>
            </a:r>
            <a:endParaRPr lang="ro-RO" sz="2000" b="1">
              <a:latin typeface="+mn-lt"/>
            </a:endParaRPr>
          </a:p>
          <a:p>
            <a:pPr algn="ctr">
              <a:defRPr/>
            </a:pPr>
            <a:r>
              <a:rPr lang="ro-RO" sz="2000" b="1">
                <a:latin typeface="+mn-lt"/>
              </a:rPr>
              <a:t>                S </a:t>
            </a:r>
            <a:r>
              <a:rPr lang="pt-BR" sz="2000" b="1">
                <a:latin typeface="+mn-lt"/>
              </a:rPr>
              <a:t>(V1 sau V2) + R (V5 sau V6)</a:t>
            </a:r>
            <a:endParaRPr lang="en-US" sz="3200" b="1">
              <a:solidFill>
                <a:srgbClr val="FFFF00"/>
              </a:solidFill>
              <a:latin typeface="+mn-lt"/>
              <a:ea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8" name="Picture 4" descr="Imagini pentru stemi anterior"/>
          <p:cNvPicPr>
            <a:picLocks noChangeAspect="1" noChangeArrowheads="1"/>
          </p:cNvPicPr>
          <p:nvPr/>
        </p:nvPicPr>
        <p:blipFill rotWithShape="1">
          <a:blip r:embed="rId2"/>
          <a:srcRect r="3968"/>
          <a:stretch/>
        </p:blipFill>
        <p:spPr bwMode="auto">
          <a:xfrm>
            <a:off x="280650" y="1571393"/>
            <a:ext cx="8634750" cy="4724400"/>
          </a:xfrm>
          <a:prstGeom prst="rect">
            <a:avLst/>
          </a:prstGeom>
          <a:noFill/>
        </p:spPr>
      </p:pic>
      <p:sp>
        <p:nvSpPr>
          <p:cNvPr id="9" name="Rectangle 2">
            <a:extLst>
              <a:ext uri="{FF2B5EF4-FFF2-40B4-BE49-F238E27FC236}">
                <a16:creationId xmlns:a16="http://schemas.microsoft.com/office/drawing/2014/main" id="{C9533416-E374-40CE-BF37-7F7BEA3A76CE}"/>
              </a:ext>
            </a:extLst>
          </p:cNvPr>
          <p:cNvSpPr txBox="1">
            <a:spLocks noChangeArrowheads="1"/>
          </p:cNvSpPr>
          <p:nvPr/>
        </p:nvSpPr>
        <p:spPr>
          <a:xfrm>
            <a:off x="414887" y="430165"/>
            <a:ext cx="8458200" cy="1143000"/>
          </a:xfrm>
          <a:prstGeom prst="rect">
            <a:avLst/>
          </a:prstGeom>
        </p:spPr>
        <p:txBody>
          <a:bodyPr vert="horz" lIns="45720" rIns="45720" anchor="t">
            <a:noAutofit/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lang="en-US" sz="4600" b="1" kern="1200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o-RO" sz="2800">
                <a:solidFill>
                  <a:srgbClr val="FFFF00"/>
                </a:solidFill>
                <a:latin typeface="+mn-lt"/>
                <a:ea typeface="Verdana" panose="020B0604030504040204" pitchFamily="34" charset="0"/>
              </a:rPr>
              <a:t>IM </a:t>
            </a:r>
            <a:r>
              <a:rPr lang="ro-RO" sz="2800">
                <a:solidFill>
                  <a:srgbClr val="FFFF00"/>
                </a:solidFill>
                <a:effectLst/>
                <a:latin typeface="+mn-lt"/>
                <a:ea typeface="Verdana" panose="020B0604030504040204" pitchFamily="34" charset="0"/>
              </a:rPr>
              <a:t>acut anterior cu supradenivelare de segment ST</a:t>
            </a:r>
            <a:endParaRPr lang="en-US" sz="2800">
              <a:solidFill>
                <a:srgbClr val="FFFF00"/>
              </a:solidFill>
              <a:latin typeface="+mn-lt"/>
              <a:ea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Imagini pentru inferior stem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2133600"/>
            <a:ext cx="8839200" cy="4114800"/>
          </a:xfrm>
          <a:prstGeom prst="rect">
            <a:avLst/>
          </a:prstGeom>
          <a:noFill/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6AC511C6-F575-47E5-9393-F8B204EC233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54841" y="457200"/>
            <a:ext cx="8889159" cy="11430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o-RO" sz="3200" b="1">
                <a:solidFill>
                  <a:srgbClr val="FFFF00"/>
                </a:solidFill>
                <a:latin typeface="+mn-lt"/>
                <a:ea typeface="Verdana" panose="020B0604030504040204" pitchFamily="34" charset="0"/>
              </a:rPr>
              <a:t>IM acut inferior cu supradenivelare de segment ST</a:t>
            </a:r>
            <a:br>
              <a:rPr lang="ro-RO" sz="3200" b="1">
                <a:solidFill>
                  <a:srgbClr val="FFFF00"/>
                </a:solidFill>
                <a:latin typeface="+mn-lt"/>
                <a:ea typeface="Verdana" panose="020B0604030504040204" pitchFamily="34" charset="0"/>
              </a:rPr>
            </a:br>
            <a:r>
              <a:rPr lang="ro-RO" sz="3200" b="1">
                <a:latin typeface="+mn-lt"/>
                <a:ea typeface="Verdana" panose="020B0604030504040204" pitchFamily="34" charset="0"/>
              </a:rPr>
              <a:t>! Să nu uităm de imaginea in oglindă</a:t>
            </a:r>
            <a:endParaRPr lang="en-US" sz="3200" b="1">
              <a:latin typeface="+mn-lt"/>
              <a:ea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biblioteca 4\Desktop\LAZAR RODICA\IMG_0001.jpg"/>
          <p:cNvPicPr>
            <a:picLocks noChangeAspect="1" noChangeArrowheads="1"/>
          </p:cNvPicPr>
          <p:nvPr/>
        </p:nvPicPr>
        <p:blipFill>
          <a:blip r:embed="rId2" cstate="print"/>
          <a:srcRect l="7071" t="13333" r="10505" b="4444"/>
          <a:stretch>
            <a:fillRect/>
          </a:stretch>
        </p:blipFill>
        <p:spPr bwMode="auto">
          <a:xfrm>
            <a:off x="914400" y="990600"/>
            <a:ext cx="7315200" cy="5638800"/>
          </a:xfrm>
          <a:prstGeom prst="rect">
            <a:avLst/>
          </a:prstGeom>
          <a:noFill/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97BB239F-E68B-4EAE-9EEB-F49DC852DB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66800" y="233916"/>
            <a:ext cx="7696200" cy="7620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o-RO" sz="3200" b="1">
                <a:solidFill>
                  <a:srgbClr val="FFFF00"/>
                </a:solidFill>
                <a:latin typeface="+mn-lt"/>
                <a:ea typeface="Verdana" panose="020B0604030504040204" pitchFamily="34" charset="0"/>
              </a:rPr>
              <a:t>Tahicardie cu complexe QRS largi</a:t>
            </a:r>
            <a:endParaRPr lang="en-US" sz="3200" b="1">
              <a:solidFill>
                <a:srgbClr val="FFFF00"/>
              </a:solidFill>
              <a:latin typeface="+mn-lt"/>
              <a:ea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fig53.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24000"/>
            <a:ext cx="9144000" cy="4572000"/>
          </a:xfrm>
          <a:prstGeom prst="rect">
            <a:avLst/>
          </a:prstGeom>
          <a:noFill/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365051D0-008D-466B-B451-1814030ABE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233916"/>
            <a:ext cx="8534400" cy="985284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o-RO" sz="3200" b="1">
                <a:solidFill>
                  <a:srgbClr val="FFFF00"/>
                </a:solidFill>
                <a:latin typeface="+mn-lt"/>
                <a:ea typeface="Verdana" panose="020B0604030504040204" pitchFamily="34" charset="0"/>
              </a:rPr>
              <a:t>BRS: QRS </a:t>
            </a:r>
            <a:r>
              <a:rPr lang="ro-RO" sz="3200" b="1">
                <a:solidFill>
                  <a:srgbClr val="FFFF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˃120 ms, notch in V5-V6, D1-aVL</a:t>
            </a:r>
            <a:endParaRPr lang="en-US" sz="3200" b="1">
              <a:solidFill>
                <a:srgbClr val="FFFF00"/>
              </a:solidFill>
              <a:latin typeface="+mn-lt"/>
              <a:ea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>
            <a:extLst>
              <a:ext uri="{FF2B5EF4-FFF2-40B4-BE49-F238E27FC236}">
                <a16:creationId xmlns:a16="http://schemas.microsoft.com/office/drawing/2014/main" id="{22FCF330-3DA5-417A-85E0-99070E9A55B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534400" cy="985284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o-RO" sz="3200" b="1">
                <a:solidFill>
                  <a:srgbClr val="FFFF00"/>
                </a:solidFill>
                <a:latin typeface="+mn-lt"/>
                <a:ea typeface="Verdana" panose="020B0604030504040204" pitchFamily="34" charset="0"/>
              </a:rPr>
              <a:t>BRD: QRS </a:t>
            </a:r>
            <a:r>
              <a:rPr lang="ro-RO" sz="3200" b="1">
                <a:solidFill>
                  <a:srgbClr val="FFFF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˃120 ms, aspect RR in V1-V2</a:t>
            </a:r>
            <a:endParaRPr lang="en-US" sz="3200" b="1">
              <a:solidFill>
                <a:srgbClr val="FFFF00"/>
              </a:solidFill>
              <a:latin typeface="+mn-lt"/>
              <a:ea typeface="Verdana" panose="020B0604030504040204" pitchFamily="34" charset="0"/>
            </a:endParaRPr>
          </a:p>
        </p:txBody>
      </p:sp>
      <p:pic>
        <p:nvPicPr>
          <p:cNvPr id="8" name="Picture 5" descr="C:\Users\biblioteca 4\Desktop\Right-bundle-branch-block.jpg">
            <a:extLst>
              <a:ext uri="{FF2B5EF4-FFF2-40B4-BE49-F238E27FC236}">
                <a16:creationId xmlns:a16="http://schemas.microsoft.com/office/drawing/2014/main" id="{24241348-A9BC-4AC1-9AF8-CD70D3A97E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295400"/>
            <a:ext cx="8763000" cy="4953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5607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193</Words>
  <Application>Microsoft Office PowerPoint</Application>
  <PresentationFormat>On-screen Show (4:3)</PresentationFormat>
  <Paragraphs>21</Paragraphs>
  <Slides>16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Arial</vt:lpstr>
      <vt:lpstr>Calibri</vt:lpstr>
      <vt:lpstr>Franklin Gothic Book</vt:lpstr>
      <vt:lpstr>Tahoma</vt:lpstr>
      <vt:lpstr>Verdana</vt:lpstr>
      <vt:lpstr>Wingdings 2</vt:lpstr>
      <vt:lpstr>Technic</vt:lpstr>
      <vt:lpstr>Photo Editor Photo</vt:lpstr>
      <vt:lpstr>PowerPoint Presentation</vt:lpstr>
      <vt:lpstr>HAD – ”p pulmonar” ˃ 0.25 mV (2.5 mm)</vt:lpstr>
      <vt:lpstr>HAS – ”p mitral” ˃ 0.12 ms, bifidă in DII, V1</vt:lpstr>
      <vt:lpstr>PowerPoint Presentation</vt:lpstr>
      <vt:lpstr>PowerPoint Presentation</vt:lpstr>
      <vt:lpstr>IM acut inferior cu supradenivelare de segment ST ! Să nu uităm de imaginea in oglindă</vt:lpstr>
      <vt:lpstr>Tahicardie cu complexe QRS largi</vt:lpstr>
      <vt:lpstr>BRS: QRS ˃120 ms, notch in V5-V6, D1-aVL</vt:lpstr>
      <vt:lpstr>BRD: QRS ˃120 ms, aspect RR in V1-V2</vt:lpstr>
      <vt:lpstr>BRD + deviație axială stângă = BRD + HBAS  (bloc bifascicular)</vt:lpstr>
      <vt:lpstr>BRD + HBAS + BAV grad I  = bloc trifascicular</vt:lpstr>
      <vt:lpstr>Ritm electrostimulat ventricular = spike de electrostimulare + complex QRS</vt:lpstr>
      <vt:lpstr>Sindrom Wolff-Parkinson-White = PR scurt + undă Delta (+ aritmii)</vt:lpstr>
      <vt:lpstr>Bloc atrioventricular de gradul III = disociație AV completă</vt:lpstr>
      <vt:lpstr>Bloc atrioventricular de gradul II Mobitz II (interval PR constant pt undele P conduse)</vt:lpstr>
      <vt:lpstr>Fibrilație atrială (absența undelor P, ritm neregulat)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AA1856</dc:creator>
  <cp:lastModifiedBy>AA1856</cp:lastModifiedBy>
  <cp:revision>35</cp:revision>
  <dcterms:created xsi:type="dcterms:W3CDTF">2020-02-15T10:51:29Z</dcterms:created>
  <dcterms:modified xsi:type="dcterms:W3CDTF">2023-04-12T18:38:02Z</dcterms:modified>
</cp:coreProperties>
</file>