
<file path=[Content_Types].xml><?xml version="1.0" encoding="utf-8"?>
<Types xmlns="http://schemas.openxmlformats.org/package/2006/content-types">
  <Default Extension="png" ContentType="image/png"/>
  <Default Extension="mpg" ContentType="video/mpe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9" r:id="rId5"/>
    <p:sldId id="270" r:id="rId6"/>
    <p:sldId id="264" r:id="rId7"/>
    <p:sldId id="260" r:id="rId8"/>
    <p:sldId id="268" r:id="rId9"/>
    <p:sldId id="261" r:id="rId10"/>
    <p:sldId id="262" r:id="rId11"/>
    <p:sldId id="265" r:id="rId12"/>
    <p:sldId id="272" r:id="rId13"/>
    <p:sldId id="263" r:id="rId14"/>
    <p:sldId id="276" r:id="rId15"/>
    <p:sldId id="273" r:id="rId16"/>
    <p:sldId id="275" r:id="rId17"/>
    <p:sldId id="267" r:id="rId18"/>
    <p:sldId id="278" r:id="rId19"/>
    <p:sldId id="287" r:id="rId20"/>
    <p:sldId id="284" r:id="rId21"/>
    <p:sldId id="280" r:id="rId22"/>
    <p:sldId id="288" r:id="rId23"/>
    <p:sldId id="286" r:id="rId24"/>
    <p:sldId id="25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42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757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578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10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257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029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32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623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786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44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86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0C493-86E5-47E6-985F-DCF1E02F3D92}" type="datetimeFigureOut">
              <a:rPr lang="en-US" smtClean="0"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37C69-00B8-4FA2-A09F-E374654DAC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36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g"/><Relationship Id="rId1" Type="http://schemas.microsoft.com/office/2007/relationships/media" Target="../media/media2.mp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Why Ultrasound?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Gastroenterology and </a:t>
            </a:r>
            <a:r>
              <a:rPr lang="en-US" dirty="0" err="1" smtClean="0"/>
              <a:t>Hepatology</a:t>
            </a:r>
            <a:r>
              <a:rPr lang="en-US" dirty="0" smtClean="0"/>
              <a:t> Department</a:t>
            </a:r>
            <a:endParaRPr lang="en-US" dirty="0"/>
          </a:p>
        </p:txBody>
      </p:sp>
      <p:pic>
        <p:nvPicPr>
          <p:cNvPr id="4" name="Picture 2" descr="C:\Users\Ana\Local Settings\Desktop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824" y="76200"/>
            <a:ext cx="1584176" cy="1584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66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7200"/>
            <a:ext cx="8209269" cy="5867400"/>
          </a:xfrm>
        </p:spPr>
      </p:pic>
      <p:sp>
        <p:nvSpPr>
          <p:cNvPr id="5" name="Rectangle 4"/>
          <p:cNvSpPr/>
          <p:nvPr/>
        </p:nvSpPr>
        <p:spPr>
          <a:xfrm>
            <a:off x="6019800" y="533400"/>
            <a:ext cx="23622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33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85800"/>
            <a:ext cx="8040589" cy="5486400"/>
          </a:xfrm>
        </p:spPr>
      </p:pic>
    </p:spTree>
    <p:extLst>
      <p:ext uri="{BB962C8B-B14F-4D97-AF65-F5344CB8AC3E}">
        <p14:creationId xmlns:p14="http://schemas.microsoft.com/office/powerpoint/2010/main" val="122470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59A646-8F5E-4E4D-B620-3677C5382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533400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“Clinical ultrasound”.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xmlns="" id="{09D6A026-3CE9-4FEB-80FF-F74A9CA9B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338" y="2170113"/>
            <a:ext cx="8475662" cy="4306887"/>
          </a:xfrm>
        </p:spPr>
        <p:txBody>
          <a:bodyPr/>
          <a:lstStyle/>
          <a:p>
            <a:r>
              <a:rPr lang="en-GB" altLang="en-US"/>
              <a:t>Ultrasound </a:t>
            </a:r>
            <a:r>
              <a:rPr lang="ro-RO" altLang="en-US"/>
              <a:t>- </a:t>
            </a:r>
            <a:r>
              <a:rPr lang="en-GB" altLang="en-US" b="1" i="1"/>
              <a:t>used by clinicians immediately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b="1" i="1"/>
              <a:t>	after clinical examination</a:t>
            </a:r>
            <a:endParaRPr lang="en-GB" altLang="en-US" b="1"/>
          </a:p>
          <a:p>
            <a:r>
              <a:rPr lang="en-GB" altLang="en-US"/>
              <a:t>The </a:t>
            </a:r>
            <a:r>
              <a:rPr lang="en-GB" altLang="en-US" b="1"/>
              <a:t>advantage </a:t>
            </a:r>
            <a:r>
              <a:rPr lang="en-GB" altLang="en-US"/>
              <a:t>of this strategy is that </a:t>
            </a:r>
            <a:r>
              <a:rPr lang="en-GB" altLang="en-US" b="1" i="1"/>
              <a:t>the diagnosis can be obtained earlier, without moving the patient to another service</a:t>
            </a:r>
            <a:r>
              <a:rPr lang="en-GB" altLang="en-US"/>
              <a:t>. </a:t>
            </a:r>
            <a:endParaRPr lang="ro-RO" altLang="en-US"/>
          </a:p>
          <a:p>
            <a:r>
              <a:rPr lang="en-GB" altLang="en-US"/>
              <a:t>On the other hand, </a:t>
            </a:r>
            <a:r>
              <a:rPr lang="ro-RO" altLang="en-US"/>
              <a:t>the </a:t>
            </a:r>
            <a:r>
              <a:rPr lang="en-GB" altLang="en-US" b="1" i="1"/>
              <a:t>clinical information</a:t>
            </a:r>
            <a:r>
              <a:rPr lang="ro-RO" altLang="en-US" b="1" i="1"/>
              <a:t> </a:t>
            </a:r>
            <a:r>
              <a:rPr lang="en-GB" altLang="en-US" b="1" i="1"/>
              <a:t>(like anamnesis and palpation) can be used to improve the results in ultrasound diagnosis</a:t>
            </a:r>
            <a:r>
              <a:rPr lang="en-GB" alt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5254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636"/>
            <a:ext cx="8229600" cy="845128"/>
          </a:xfrm>
        </p:spPr>
        <p:txBody>
          <a:bodyPr/>
          <a:lstStyle/>
          <a:p>
            <a:r>
              <a:rPr lang="en-US" dirty="0" smtClean="0"/>
              <a:t>Diagnostic 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revarsat pleural si ascita.mpg">
            <a:hlinkClick r:id="" action="ppaction://media"/>
            <a:extLst>
              <a:ext uri="{FF2B5EF4-FFF2-40B4-BE49-F238E27FC236}">
                <a16:creationId xmlns:a16="http://schemas.microsoft.com/office/drawing/2014/main" xmlns="" id="{4D2CD7CA-8494-49EC-BDAC-251B9207D4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79764"/>
            <a:ext cx="6858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35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rinichi polichistici1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5841" y="228600"/>
            <a:ext cx="7430021" cy="5943600"/>
          </a:xfrm>
        </p:spPr>
      </p:pic>
    </p:spTree>
    <p:extLst>
      <p:ext uri="{BB962C8B-B14F-4D97-AF65-F5344CB8AC3E}">
        <p14:creationId xmlns:p14="http://schemas.microsoft.com/office/powerpoint/2010/main" val="313674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Interventional Ultrasound</a:t>
            </a:r>
            <a:endParaRPr lang="en-US" dirty="0"/>
          </a:p>
        </p:txBody>
      </p:sp>
      <p:pic>
        <p:nvPicPr>
          <p:cNvPr id="1026" name="Picture 2" descr="H:\Tudor\PTCD\poze PTCD\Direct Techniq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418943"/>
            <a:ext cx="6324600" cy="501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92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atient_Xxxx_211598618_20160915_033914_clip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800" y="533400"/>
            <a:ext cx="7684963" cy="5764228"/>
          </a:xfrm>
        </p:spPr>
      </p:pic>
    </p:spTree>
    <p:extLst>
      <p:ext uri="{BB962C8B-B14F-4D97-AF65-F5344CB8AC3E}">
        <p14:creationId xmlns:p14="http://schemas.microsoft.com/office/powerpoint/2010/main" val="18101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MPUS concept</a:t>
            </a:r>
          </a:p>
        </p:txBody>
      </p:sp>
      <p:pic>
        <p:nvPicPr>
          <p:cNvPr id="1026" name="Picture 2" descr="H:\ALL 2\Tudor\curs eco\Poze noi\Litiaza B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52808"/>
            <a:ext cx="6863989" cy="514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:\Toshiba\IS CEUS vs Doppler\HCC\10_201708311317587530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383210"/>
            <a:ext cx="5609466" cy="420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03" y="1905000"/>
            <a:ext cx="6469764" cy="4230692"/>
          </a:xfrm>
          <a:prstGeom prst="rect">
            <a:avLst/>
          </a:prstGeom>
        </p:spPr>
      </p:pic>
      <p:pic>
        <p:nvPicPr>
          <p:cNvPr id="16" name="Picture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132" y="1696246"/>
            <a:ext cx="6611203" cy="4648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82" y="2192342"/>
            <a:ext cx="7010400" cy="39433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71" y="2083565"/>
            <a:ext cx="7629525" cy="367114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928496"/>
            <a:ext cx="7482797" cy="420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5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66294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objectives of the discipline 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Acquisition of theoretical and practical knowledge on abdominal </a:t>
            </a:r>
            <a:r>
              <a:rPr lang="en-US" dirty="0" smtClean="0"/>
              <a:t>ultrasonography</a:t>
            </a:r>
          </a:p>
          <a:p>
            <a:r>
              <a:rPr lang="en-US" dirty="0"/>
              <a:t>Acquiring the basic notions of abdominal ultrasound (normal and pathological ultrasound aspects) </a:t>
            </a:r>
            <a:endParaRPr lang="en-US" dirty="0" smtClean="0"/>
          </a:p>
          <a:p>
            <a:r>
              <a:rPr lang="en-US" dirty="0" smtClean="0"/>
              <a:t>Point of Care Ultrasound (POCUS)</a:t>
            </a:r>
          </a:p>
          <a:p>
            <a:r>
              <a:rPr lang="en-US" dirty="0" smtClean="0"/>
              <a:t>Introduction in </a:t>
            </a:r>
            <a:r>
              <a:rPr lang="en-US" dirty="0"/>
              <a:t>modern ultrasound techniques - CEUS; </a:t>
            </a:r>
            <a:r>
              <a:rPr lang="en-US" dirty="0" err="1"/>
              <a:t>Elastrography</a:t>
            </a:r>
            <a:r>
              <a:rPr lang="en-US" dirty="0"/>
              <a:t> </a:t>
            </a:r>
            <a:endParaRPr lang="ro-RO" dirty="0"/>
          </a:p>
        </p:txBody>
      </p:sp>
      <p:pic>
        <p:nvPicPr>
          <p:cNvPr id="3074" name="Picture 2" descr="C:\Users\Ana\Local Settings\Desktop\transduc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1"/>
            <a:ext cx="1828800" cy="1752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151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ubstituent conținut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03" y="1465540"/>
            <a:ext cx="2595380" cy="4614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in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284" y="1067611"/>
            <a:ext cx="2818740" cy="2574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in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284" y="3811575"/>
            <a:ext cx="2818740" cy="2912611"/>
          </a:xfrm>
          <a:prstGeom prst="rect">
            <a:avLst/>
          </a:prstGeom>
        </p:spPr>
      </p:pic>
      <p:pic>
        <p:nvPicPr>
          <p:cNvPr id="11" name="Imagin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35" y="3482614"/>
            <a:ext cx="1809136" cy="3216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in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196" y="990855"/>
            <a:ext cx="2307815" cy="2307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u 1"/>
          <p:cNvSpPr txBox="1">
            <a:spLocks/>
          </p:cNvSpPr>
          <p:nvPr/>
        </p:nvSpPr>
        <p:spPr>
          <a:xfrm>
            <a:off x="191905" y="20405"/>
            <a:ext cx="7765322" cy="970450"/>
          </a:xfrm>
          <a:prstGeom prst="rect">
            <a:avLst/>
          </a:prstGeom>
          <a:ln>
            <a:noFill/>
          </a:ln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3600" b="1" dirty="0" smtClean="0">
                <a:solidFill>
                  <a:schemeClr val="tx1"/>
                </a:solidFill>
              </a:rPr>
              <a:t>Ultrasound Department</a:t>
            </a:r>
            <a:endParaRPr lang="ro-RO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65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286"/>
            <a:ext cx="6587275" cy="5069114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876564"/>
            <a:ext cx="6662057" cy="500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92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0363D4D-A887-4476-8878-39797D3885CB}"/>
              </a:ext>
            </a:extLst>
          </p:cNvPr>
          <p:cNvSpPr txBox="1"/>
          <p:nvPr/>
        </p:nvSpPr>
        <p:spPr>
          <a:xfrm>
            <a:off x="559295" y="933908"/>
            <a:ext cx="3335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b="1" dirty="0">
                <a:latin typeface="AdvPSSAB-R"/>
              </a:rPr>
              <a:t>H</a:t>
            </a:r>
            <a:r>
              <a:rPr lang="en-US" sz="2400" b="1" i="0" u="none" strike="noStrike" baseline="0" dirty="0">
                <a:latin typeface="AdvPSSAB-R"/>
              </a:rPr>
              <a:t>and-carried</a:t>
            </a:r>
            <a:r>
              <a:rPr lang="ro-RO" sz="2400" b="1" i="0" u="none" strike="noStrike" baseline="0" dirty="0">
                <a:latin typeface="AdvPSSAB-R"/>
              </a:rPr>
              <a:t> </a:t>
            </a:r>
            <a:r>
              <a:rPr lang="en-US" sz="2400" b="1" i="0" u="none" strike="noStrike" baseline="0" dirty="0">
                <a:latin typeface="AdvPSSAB-R"/>
              </a:rPr>
              <a:t>ultrasound devices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2034B97-A4C6-4CBD-967C-0E7127629F04}"/>
              </a:ext>
            </a:extLst>
          </p:cNvPr>
          <p:cNvSpPr txBox="1"/>
          <p:nvPr/>
        </p:nvSpPr>
        <p:spPr>
          <a:xfrm>
            <a:off x="4767307" y="762000"/>
            <a:ext cx="3335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b="1" dirty="0">
                <a:latin typeface="AdvPSSAB-R"/>
              </a:rPr>
              <a:t>H</a:t>
            </a:r>
            <a:r>
              <a:rPr lang="en-US" sz="2400" b="1" i="0" u="none" strike="noStrike" baseline="0" dirty="0">
                <a:latin typeface="AdvPSSAB-R"/>
              </a:rPr>
              <a:t>and-held ultrasound devices</a:t>
            </a:r>
            <a:endParaRPr lang="en-US" sz="2400" dirty="0"/>
          </a:p>
        </p:txBody>
      </p:sp>
      <p:pic>
        <p:nvPicPr>
          <p:cNvPr id="9" name="Picture 8" descr="A close up of electronics&#10;&#10;Description automatically generated">
            <a:extLst>
              <a:ext uri="{FF2B5EF4-FFF2-40B4-BE49-F238E27FC236}">
                <a16:creationId xmlns="" xmlns:a16="http://schemas.microsoft.com/office/drawing/2014/main" id="{8C473CD6-D5AF-4CCE-9F05-FE887FFE2F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" r="12621"/>
          <a:stretch/>
        </p:blipFill>
        <p:spPr>
          <a:xfrm rot="5400000">
            <a:off x="95538" y="2719660"/>
            <a:ext cx="4263297" cy="2854448"/>
          </a:xfrm>
          <a:prstGeom prst="rect">
            <a:avLst/>
          </a:prstGeom>
        </p:spPr>
      </p:pic>
      <p:pic>
        <p:nvPicPr>
          <p:cNvPr id="11" name="Picture 10" descr="A close up of a computer&#10;&#10;Description automatically generated">
            <a:extLst>
              <a:ext uri="{FF2B5EF4-FFF2-40B4-BE49-F238E27FC236}">
                <a16:creationId xmlns="" xmlns:a16="http://schemas.microsoft.com/office/drawing/2014/main" id="{AC5AFF26-812E-4BD0-A1E2-0B10EB8C98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98377" y="3015393"/>
            <a:ext cx="4821138" cy="271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2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na\Local Settings\Desktop\Gastro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3164" y="13855"/>
            <a:ext cx="6146334" cy="449007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09600" y="5015345"/>
            <a:ext cx="8229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b="1" dirty="0"/>
              <a:t>2007 – </a:t>
            </a:r>
            <a:r>
              <a:rPr lang="en-US" sz="2400" dirty="0" smtClean="0"/>
              <a:t>Ultrasound </a:t>
            </a:r>
            <a:r>
              <a:rPr lang="en-US" sz="2400" dirty="0"/>
              <a:t>Training Center as a Center of Excellence of the World Federation of Ultrasonography (WFUMB) </a:t>
            </a:r>
            <a:endParaRPr lang="en-US" sz="2400" dirty="0" smtClean="0"/>
          </a:p>
          <a:p>
            <a:r>
              <a:rPr lang="ro-RO" sz="2400" b="1" dirty="0" smtClean="0"/>
              <a:t>2014 </a:t>
            </a:r>
            <a:r>
              <a:rPr lang="ro-RO" sz="2400" b="1" dirty="0"/>
              <a:t>– </a:t>
            </a:r>
            <a:r>
              <a:rPr lang="en-US" sz="2400" dirty="0"/>
              <a:t>Ultrasound Learning Center of the European Federation of Ultrasonography (EFSUMB) </a:t>
            </a:r>
            <a:endParaRPr lang="ro-RO" sz="2400" b="1" dirty="0"/>
          </a:p>
        </p:txBody>
      </p:sp>
    </p:spTree>
    <p:extLst>
      <p:ext uri="{BB962C8B-B14F-4D97-AF65-F5344CB8AC3E}">
        <p14:creationId xmlns:p14="http://schemas.microsoft.com/office/powerpoint/2010/main" val="231824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D:\Gastro\BB Nafld\Screenshot-2021-02-04-at-11.25.42-1536x77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533400"/>
            <a:ext cx="8630611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58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4098" name="Picture 2" descr="C:\Users\Ana\Local Settings\Desktop\echipa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189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 </a:t>
            </a:r>
            <a:r>
              <a:rPr lang="en-US" dirty="0" err="1" smtClean="0"/>
              <a:t>Stetoscope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6518496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2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Ultrasound?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Introduction in Ultrasound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Diagnostic reasons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Interventional purpose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MPUS Concept</a:t>
            </a:r>
          </a:p>
        </p:txBody>
      </p:sp>
    </p:spTree>
    <p:extLst>
      <p:ext uri="{BB962C8B-B14F-4D97-AF65-F5344CB8AC3E}">
        <p14:creationId xmlns:p14="http://schemas.microsoft.com/office/powerpoint/2010/main" val="1740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2E2DEFB-5892-4983-A095-E7A698CF8A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70000"/>
              </a:spcBef>
            </a:pPr>
            <a:r>
              <a:rPr lang="en-US" altLang="en-US" sz="2800" dirty="0"/>
              <a:t>a </a:t>
            </a:r>
            <a:r>
              <a:rPr lang="en-US" altLang="en-US" sz="2800" dirty="0" smtClean="0"/>
              <a:t>non </a:t>
            </a:r>
            <a:r>
              <a:rPr lang="en-US" altLang="en-US" sz="2800" dirty="0"/>
              <a:t>expensive method, </a:t>
            </a:r>
          </a:p>
          <a:p>
            <a:pPr>
              <a:lnSpc>
                <a:spcPct val="90000"/>
              </a:lnSpc>
              <a:spcBef>
                <a:spcPct val="70000"/>
              </a:spcBef>
            </a:pPr>
            <a:r>
              <a:rPr lang="en-US" altLang="en-US" sz="2800" dirty="0"/>
              <a:t>A non-irradiating method, </a:t>
            </a:r>
          </a:p>
          <a:p>
            <a:pPr>
              <a:lnSpc>
                <a:spcPct val="90000"/>
              </a:lnSpc>
              <a:spcBef>
                <a:spcPct val="70000"/>
              </a:spcBef>
            </a:pPr>
            <a:r>
              <a:rPr lang="en-US" altLang="en-US" sz="2800" dirty="0"/>
              <a:t>can be repeated whenever necessary</a:t>
            </a:r>
          </a:p>
          <a:p>
            <a:pPr>
              <a:lnSpc>
                <a:spcPct val="90000"/>
              </a:lnSpc>
              <a:spcBef>
                <a:spcPct val="70000"/>
              </a:spcBef>
            </a:pPr>
            <a:r>
              <a:rPr lang="en-US" altLang="en-US" sz="2800" dirty="0"/>
              <a:t>accessible</a:t>
            </a:r>
            <a:endParaRPr lang="ro-RO" altLang="en-US" sz="2800" dirty="0"/>
          </a:p>
          <a:p>
            <a:pPr>
              <a:lnSpc>
                <a:spcPct val="90000"/>
              </a:lnSpc>
              <a:spcBef>
                <a:spcPct val="70000"/>
              </a:spcBef>
            </a:pPr>
            <a:r>
              <a:rPr lang="en-US" altLang="en-US" sz="2800" dirty="0"/>
              <a:t>easy to use for the follow up</a:t>
            </a:r>
            <a:endParaRPr lang="ro-RO" altLang="en-US" sz="2800" dirty="0"/>
          </a:p>
          <a:p>
            <a:pPr>
              <a:lnSpc>
                <a:spcPct val="90000"/>
              </a:lnSpc>
              <a:spcBef>
                <a:spcPct val="70000"/>
              </a:spcBef>
            </a:pPr>
            <a:r>
              <a:rPr lang="ro-RO" altLang="en-US" sz="2800" b="1" dirty="0"/>
              <a:t>Real time imaging technique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7296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ltrasoundHP-Sonos1000.jpg">
            <a:extLst>
              <a:ext uri="{FF2B5EF4-FFF2-40B4-BE49-F238E27FC236}">
                <a16:creationId xmlns:a16="http://schemas.microsoft.com/office/drawing/2014/main" xmlns="" id="{C3B4EA37-B01D-425D-97ED-E1FF91B14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10" y="914400"/>
            <a:ext cx="30861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vscan.jpg">
            <a:extLst>
              <a:ext uri="{FF2B5EF4-FFF2-40B4-BE49-F238E27FC236}">
                <a16:creationId xmlns:a16="http://schemas.microsoft.com/office/drawing/2014/main" xmlns="" id="{9DB0A7FE-DA62-4AA2-AD72-0D8E391D96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761" y="2207211"/>
            <a:ext cx="2310020" cy="229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medium_169_ultrasoundmobile.jpg">
            <a:extLst>
              <a:ext uri="{FF2B5EF4-FFF2-40B4-BE49-F238E27FC236}">
                <a16:creationId xmlns:a16="http://schemas.microsoft.com/office/drawing/2014/main" xmlns="" id="{FA04F5DD-72BD-4913-92CF-8B824ED36C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706" y="4795055"/>
            <a:ext cx="2457450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close up of a computer&#10;&#10;Description automatically generated">
            <a:extLst>
              <a:ext uri="{FF2B5EF4-FFF2-40B4-BE49-F238E27FC236}">
                <a16:creationId xmlns:a16="http://schemas.microsoft.com/office/drawing/2014/main" xmlns="" id="{718AF135-710A-4BD0-8153-F5AA3C469D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4" r="16665"/>
          <a:stretch/>
        </p:blipFill>
        <p:spPr>
          <a:xfrm>
            <a:off x="2971800" y="245640"/>
            <a:ext cx="2489506" cy="5486400"/>
          </a:xfrm>
          <a:prstGeom prst="rect">
            <a:avLst/>
          </a:prstGeom>
        </p:spPr>
      </p:pic>
      <p:pic>
        <p:nvPicPr>
          <p:cNvPr id="10" name="Picture 9" descr="A close up of a computer&#10;&#10;Description automatically generated">
            <a:extLst>
              <a:ext uri="{FF2B5EF4-FFF2-40B4-BE49-F238E27FC236}">
                <a16:creationId xmlns:a16="http://schemas.microsoft.com/office/drawing/2014/main" xmlns="" id="{26CDF94A-EB52-41F0-B684-BD1661085F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917" y="0"/>
            <a:ext cx="18288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71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57200"/>
            <a:ext cx="8692039" cy="5867400"/>
          </a:xfrm>
        </p:spPr>
      </p:pic>
    </p:spTree>
    <p:extLst>
      <p:ext uri="{BB962C8B-B14F-4D97-AF65-F5344CB8AC3E}">
        <p14:creationId xmlns:p14="http://schemas.microsoft.com/office/powerpoint/2010/main" val="20515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Ultrasound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77109"/>
            <a:ext cx="5791200" cy="558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69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81000"/>
            <a:ext cx="8726183" cy="5943600"/>
          </a:xfrm>
        </p:spPr>
      </p:pic>
    </p:spTree>
    <p:extLst>
      <p:ext uri="{BB962C8B-B14F-4D97-AF65-F5344CB8AC3E}">
        <p14:creationId xmlns:p14="http://schemas.microsoft.com/office/powerpoint/2010/main" val="15418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36" y="415636"/>
            <a:ext cx="8529900" cy="6019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6248400" y="457200"/>
            <a:ext cx="23622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371600" y="457200"/>
            <a:ext cx="2590800" cy="381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5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155</Words>
  <Application>Microsoft Office PowerPoint</Application>
  <PresentationFormat>On-screen Show (4:3)</PresentationFormat>
  <Paragraphs>34</Paragraphs>
  <Slides>24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Why Ultrasound?</vt:lpstr>
      <vt:lpstr>PowerPoint Presentation</vt:lpstr>
      <vt:lpstr>Why Ultrasound?</vt:lpstr>
      <vt:lpstr>Introduction</vt:lpstr>
      <vt:lpstr>PowerPoint Presentation</vt:lpstr>
      <vt:lpstr>PowerPoint Presentation</vt:lpstr>
      <vt:lpstr>Diagnostic Ultrasound</vt:lpstr>
      <vt:lpstr>PowerPoint Presentation</vt:lpstr>
      <vt:lpstr>PowerPoint Presentation</vt:lpstr>
      <vt:lpstr>PowerPoint Presentation</vt:lpstr>
      <vt:lpstr>PowerPoint Presentation</vt:lpstr>
      <vt:lpstr>“Clinical ultrasound”.</vt:lpstr>
      <vt:lpstr>Diagnostic Ultrasound</vt:lpstr>
      <vt:lpstr>PowerPoint Presentation</vt:lpstr>
      <vt:lpstr>Interventional Ultrasound</vt:lpstr>
      <vt:lpstr>PowerPoint Presentation</vt:lpstr>
      <vt:lpstr>MPUS concept</vt:lpstr>
      <vt:lpstr>The objectives of the discipline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new Stetoscope!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SISTEM</dc:creator>
  <cp:lastModifiedBy>SISTEM</cp:lastModifiedBy>
  <cp:revision>21</cp:revision>
  <dcterms:created xsi:type="dcterms:W3CDTF">2021-09-10T18:36:45Z</dcterms:created>
  <dcterms:modified xsi:type="dcterms:W3CDTF">2021-09-13T03:33:40Z</dcterms:modified>
</cp:coreProperties>
</file>