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79" r:id="rId3"/>
    <p:sldId id="278" r:id="rId4"/>
    <p:sldId id="257" r:id="rId5"/>
    <p:sldId id="262" r:id="rId6"/>
    <p:sldId id="260" r:id="rId7"/>
    <p:sldId id="263" r:id="rId8"/>
    <p:sldId id="264" r:id="rId9"/>
    <p:sldId id="266" r:id="rId10"/>
    <p:sldId id="268" r:id="rId11"/>
    <p:sldId id="269" r:id="rId12"/>
    <p:sldId id="270" r:id="rId13"/>
    <p:sldId id="271" r:id="rId14"/>
    <p:sldId id="259" r:id="rId15"/>
    <p:sldId id="273" r:id="rId16"/>
    <p:sldId id="274" r:id="rId17"/>
    <p:sldId id="281" r:id="rId18"/>
    <p:sldId id="265" r:id="rId19"/>
    <p:sldId id="275" r:id="rId20"/>
    <p:sldId id="276" r:id="rId21"/>
    <p:sldId id="28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22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96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597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024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526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172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49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1851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368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21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7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97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6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067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706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67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5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F191DD96-AD42-4591-9CD7-7C3976343492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61DCCB0E-8437-42F1-9206-DCEF6415C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116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dirty="0" smtClean="0">
                <a:latin typeface="Algerian" panose="04020705040A02060702" pitchFamily="82" charset="0"/>
              </a:rPr>
              <a:t>PSIHOLOGI</a:t>
            </a:r>
            <a:r>
              <a:rPr lang="en-US" dirty="0" smtClean="0">
                <a:latin typeface="Algerian" panose="04020705040A02060702" pitchFamily="82" charset="0"/>
              </a:rPr>
              <a:t>e medical</a:t>
            </a:r>
            <a:r>
              <a:rPr lang="ro-RO" dirty="0" smtClean="0">
                <a:latin typeface="Algerian" panose="04020705040A02060702" pitchFamily="82" charset="0"/>
              </a:rPr>
              <a:t>Ă</a:t>
            </a:r>
            <a:endParaRPr lang="en-US" dirty="0"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51136" y="5298490"/>
            <a:ext cx="8825658" cy="861420"/>
          </a:xfrm>
        </p:spPr>
        <p:txBody>
          <a:bodyPr>
            <a:normAutofit/>
          </a:bodyPr>
          <a:lstStyle/>
          <a:p>
            <a:pPr algn="r"/>
            <a:r>
              <a:rPr lang="ro-RO" sz="2800" b="1" dirty="0">
                <a:latin typeface="Algerian" panose="04020705040A02060702" pitchFamily="82" charset="0"/>
              </a:rPr>
              <a:t>S.L.DR Anghel Teodora</a:t>
            </a:r>
            <a:endParaRPr lang="en-US" sz="2800" b="1" dirty="0">
              <a:latin typeface="Algerian" panose="04020705040A02060702" pitchFamily="8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372" y="524004"/>
            <a:ext cx="7279255" cy="580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39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5014452" cy="37608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116" y="2632586"/>
            <a:ext cx="5633884" cy="42254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5478" y="3428521"/>
            <a:ext cx="4572638" cy="34294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42038" y="1061884"/>
            <a:ext cx="4336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Psihooncologia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249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2270" y="3242597"/>
            <a:ext cx="8825659" cy="34163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Psihotanatologia</a:t>
            </a:r>
            <a:r>
              <a:rPr lang="ro-RO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 sau a ști cum să însoțești pe ultimul drum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382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0" y="145024"/>
            <a:ext cx="5353984" cy="40154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603" y="2547544"/>
            <a:ext cx="5747274" cy="431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19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6681"/>
            <a:ext cx="7148477" cy="40210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592" y="3330198"/>
            <a:ext cx="6096851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7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9924"/>
            <a:ext cx="6096851" cy="34294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851" y="3346415"/>
            <a:ext cx="6096851" cy="34294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65" y="3639403"/>
            <a:ext cx="6096851" cy="34294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46373" y="1396181"/>
            <a:ext cx="4306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o-RO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PIELEA ȘI AFECȚIUNILE EI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300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o-RO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61" y="3149770"/>
            <a:ext cx="4813209" cy="36099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559" y="3239983"/>
            <a:ext cx="4572638" cy="34294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681" y="148883"/>
            <a:ext cx="4572638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32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Tulburările sistemului endocrin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4" y="3225970"/>
            <a:ext cx="4842706" cy="36320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397" y="2097718"/>
            <a:ext cx="5599790" cy="419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13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9750C-5F4F-40F8-9DAF-E0403DC45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Tulburări ale sistemelor osos şi muscular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4D56FD-1EF5-4753-97A2-F5365208F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300554"/>
            <a:ext cx="4572396" cy="34292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DC0218-4A5E-4710-BDC8-6659D7F60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43" y="3300555"/>
            <a:ext cx="4572396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054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270130" cy="3416300"/>
          </a:xfrm>
        </p:spPr>
        <p:txBody>
          <a:bodyPr/>
          <a:lstStyle/>
          <a:p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Tulburările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 de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dinamică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sexuală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 din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perspectiva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psihanalizei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42" y="3198931"/>
            <a:ext cx="4572638" cy="34294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0533" y="3267757"/>
            <a:ext cx="4572638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144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3948" y="3763706"/>
            <a:ext cx="8825659" cy="3416300"/>
          </a:xfrm>
        </p:spPr>
        <p:txBody>
          <a:bodyPr>
            <a:normAutofit/>
          </a:bodyPr>
          <a:lstStyle/>
          <a:p>
            <a:r>
              <a:rPr lang="ro-RO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Rolul suportului social</a:t>
            </a:r>
          </a:p>
          <a:p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253" y="2420673"/>
            <a:ext cx="5597211" cy="420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17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901717" cy="2283824"/>
          </a:xfrm>
        </p:spPr>
        <p:txBody>
          <a:bodyPr/>
          <a:lstStyle/>
          <a:p>
            <a:r>
              <a:rPr lang="en-US" sz="3200" i="1" dirty="0">
                <a:latin typeface="Arial Narrow" panose="020B0606020202030204" pitchFamily="34" charset="0"/>
              </a:rPr>
              <a:t>„</a:t>
            </a:r>
            <a:r>
              <a:rPr lang="ro-RO" sz="3200" i="1" dirty="0">
                <a:latin typeface="Arial Narrow" panose="020B0606020202030204" pitchFamily="34" charset="0"/>
              </a:rPr>
              <a:t>N</a:t>
            </a:r>
            <a:r>
              <a:rPr lang="en-US" sz="3200" i="1" dirty="0">
                <a:latin typeface="Arial Narrow" panose="020B0606020202030204" pitchFamily="34" charset="0"/>
              </a:rPr>
              <a:t>u </a:t>
            </a:r>
            <a:r>
              <a:rPr lang="en-US" sz="3200" i="1" dirty="0" err="1">
                <a:latin typeface="Arial Narrow" panose="020B0606020202030204" pitchFamily="34" charset="0"/>
              </a:rPr>
              <a:t>exista</a:t>
            </a:r>
            <a:r>
              <a:rPr lang="en-US" sz="3200" i="1" dirty="0">
                <a:latin typeface="Arial Narrow" panose="020B0606020202030204" pitchFamily="34" charset="0"/>
              </a:rPr>
              <a:t> </a:t>
            </a:r>
            <a:r>
              <a:rPr lang="en-US" sz="3200" i="1" dirty="0" err="1">
                <a:latin typeface="Arial Narrow" panose="020B0606020202030204" pitchFamily="34" charset="0"/>
              </a:rPr>
              <a:t>experien</a:t>
            </a:r>
            <a:r>
              <a:rPr lang="ro-RO" sz="3200" i="1" dirty="0">
                <a:latin typeface="Arial Narrow" panose="020B0606020202030204" pitchFamily="34" charset="0"/>
              </a:rPr>
              <a:t>ț</a:t>
            </a:r>
            <a:r>
              <a:rPr lang="en-US" sz="3200" i="1" dirty="0">
                <a:latin typeface="Arial Narrow" panose="020B0606020202030204" pitchFamily="34" charset="0"/>
              </a:rPr>
              <a:t>e </a:t>
            </a:r>
            <a:r>
              <a:rPr lang="en-US" sz="3200" i="1" dirty="0" err="1">
                <a:latin typeface="Arial Narrow" panose="020B0606020202030204" pitchFamily="34" charset="0"/>
              </a:rPr>
              <a:t>psihice</a:t>
            </a:r>
            <a:r>
              <a:rPr lang="en-US" sz="3200" i="1" dirty="0">
                <a:latin typeface="Arial Narrow" panose="020B0606020202030204" pitchFamily="34" charset="0"/>
              </a:rPr>
              <a:t> (</a:t>
            </a:r>
            <a:r>
              <a:rPr lang="en-US" sz="3200" i="1" dirty="0" err="1">
                <a:latin typeface="Arial Narrow" panose="020B0606020202030204" pitchFamily="34" charset="0"/>
              </a:rPr>
              <a:t>adic</a:t>
            </a:r>
            <a:r>
              <a:rPr lang="ro-RO" sz="3200" i="1" dirty="0">
                <a:latin typeface="Arial Narrow" panose="020B0606020202030204" pitchFamily="34" charset="0"/>
              </a:rPr>
              <a:t>ă</a:t>
            </a:r>
            <a:r>
              <a:rPr lang="en-US" sz="3200" i="1" dirty="0">
                <a:latin typeface="Arial Narrow" panose="020B0606020202030204" pitchFamily="34" charset="0"/>
              </a:rPr>
              <a:t> </a:t>
            </a:r>
            <a:r>
              <a:rPr lang="en-US" sz="3200" i="1" dirty="0" err="1">
                <a:latin typeface="Arial Narrow" panose="020B0606020202030204" pitchFamily="34" charset="0"/>
              </a:rPr>
              <a:t>mentale</a:t>
            </a:r>
            <a:r>
              <a:rPr lang="en-US" sz="3200" i="1" dirty="0">
                <a:latin typeface="Arial Narrow" panose="020B0606020202030204" pitchFamily="34" charset="0"/>
              </a:rPr>
              <a:t>) pure: </a:t>
            </a:r>
            <a:r>
              <a:rPr lang="en-US" sz="3200" i="1" dirty="0" err="1">
                <a:latin typeface="Arial Narrow" panose="020B0606020202030204" pitchFamily="34" charset="0"/>
              </a:rPr>
              <a:t>ideea</a:t>
            </a:r>
            <a:r>
              <a:rPr lang="en-US" sz="3200" i="1" dirty="0">
                <a:latin typeface="Arial Narrow" panose="020B0606020202030204" pitchFamily="34" charset="0"/>
              </a:rPr>
              <a:t> a </a:t>
            </a:r>
            <a:r>
              <a:rPr lang="en-US" sz="3200" i="1" dirty="0" err="1">
                <a:latin typeface="Arial Narrow" panose="020B0606020202030204" pitchFamily="34" charset="0"/>
              </a:rPr>
              <a:t>dou</a:t>
            </a:r>
            <a:r>
              <a:rPr lang="ro-RO" sz="3200" i="1" dirty="0">
                <a:latin typeface="Arial Narrow" panose="020B0606020202030204" pitchFamily="34" charset="0"/>
              </a:rPr>
              <a:t>ă</a:t>
            </a:r>
            <a:r>
              <a:rPr lang="en-US" sz="3200" i="1" dirty="0">
                <a:latin typeface="Arial Narrow" panose="020B0606020202030204" pitchFamily="34" charset="0"/>
              </a:rPr>
              <a:t> vie</a:t>
            </a:r>
            <a:r>
              <a:rPr lang="ro-RO" sz="3200" i="1" dirty="0">
                <a:latin typeface="Arial Narrow" panose="020B0606020202030204" pitchFamily="34" charset="0"/>
              </a:rPr>
              <a:t>ț</a:t>
            </a:r>
            <a:r>
              <a:rPr lang="en-US" sz="3200" i="1" dirty="0" err="1">
                <a:latin typeface="Arial Narrow" panose="020B0606020202030204" pitchFamily="34" charset="0"/>
              </a:rPr>
              <a:t>i</a:t>
            </a:r>
            <a:r>
              <a:rPr lang="en-US" sz="3200" i="1" dirty="0">
                <a:latin typeface="Arial Narrow" panose="020B0606020202030204" pitchFamily="34" charset="0"/>
              </a:rPr>
              <a:t>, </a:t>
            </a:r>
            <a:r>
              <a:rPr lang="en-US" sz="3200" i="1" dirty="0" err="1">
                <a:latin typeface="Arial Narrow" panose="020B0606020202030204" pitchFamily="34" charset="0"/>
              </a:rPr>
              <a:t>una</a:t>
            </a:r>
            <a:r>
              <a:rPr lang="en-US" sz="3200" i="1" dirty="0">
                <a:latin typeface="Arial Narrow" panose="020B0606020202030204" pitchFamily="34" charset="0"/>
              </a:rPr>
              <a:t> soma</a:t>
            </a:r>
            <a:r>
              <a:rPr lang="ro-RO" sz="3200" i="1" dirty="0">
                <a:latin typeface="Arial Narrow" panose="020B0606020202030204" pitchFamily="34" charset="0"/>
              </a:rPr>
              <a:t>tică</a:t>
            </a:r>
            <a:r>
              <a:rPr lang="en-US" sz="3200" i="1" dirty="0">
                <a:latin typeface="Arial Narrow" panose="020B0606020202030204" pitchFamily="34" charset="0"/>
              </a:rPr>
              <a:t> </a:t>
            </a:r>
            <a:r>
              <a:rPr lang="en-US" sz="3200" i="1" dirty="0" err="1">
                <a:latin typeface="Arial Narrow" panose="020B0606020202030204" pitchFamily="34" charset="0"/>
              </a:rPr>
              <a:t>și</a:t>
            </a:r>
            <a:r>
              <a:rPr lang="en-US" sz="3200" i="1" dirty="0">
                <a:latin typeface="Arial Narrow" panose="020B0606020202030204" pitchFamily="34" charset="0"/>
              </a:rPr>
              <a:t> </a:t>
            </a:r>
            <a:r>
              <a:rPr lang="en-US" sz="3200" i="1" dirty="0" err="1">
                <a:latin typeface="Arial Narrow" panose="020B0606020202030204" pitchFamily="34" charset="0"/>
              </a:rPr>
              <a:t>alta</a:t>
            </a:r>
            <a:r>
              <a:rPr lang="en-US" sz="3200" i="1" dirty="0">
                <a:latin typeface="Arial Narrow" panose="020B0606020202030204" pitchFamily="34" charset="0"/>
              </a:rPr>
              <a:t> </a:t>
            </a:r>
            <a:r>
              <a:rPr lang="en-US" sz="3200" i="1" dirty="0" err="1">
                <a:latin typeface="Arial Narrow" panose="020B0606020202030204" pitchFamily="34" charset="0"/>
              </a:rPr>
              <a:t>psihic</a:t>
            </a:r>
            <a:r>
              <a:rPr lang="ro-RO" sz="3200" i="1" dirty="0">
                <a:latin typeface="Arial Narrow" panose="020B0606020202030204" pitchFamily="34" charset="0"/>
              </a:rPr>
              <a:t>ă</a:t>
            </a:r>
            <a:r>
              <a:rPr lang="en-US" sz="3200" i="1" dirty="0">
                <a:latin typeface="Arial Narrow" panose="020B0606020202030204" pitchFamily="34" charset="0"/>
              </a:rPr>
              <a:t> </a:t>
            </a:r>
            <a:r>
              <a:rPr lang="en-US" sz="3200" i="1" dirty="0" err="1">
                <a:latin typeface="Arial Narrow" panose="020B0606020202030204" pitchFamily="34" charset="0"/>
              </a:rPr>
              <a:t>și</a:t>
            </a:r>
            <a:r>
              <a:rPr lang="en-US" sz="3200" i="1" dirty="0">
                <a:latin typeface="Arial Narrow" panose="020B0606020202030204" pitchFamily="34" charset="0"/>
              </a:rPr>
              <a:t>-a </a:t>
            </a:r>
            <a:r>
              <a:rPr lang="en-US" sz="3200" i="1" dirty="0" err="1">
                <a:latin typeface="Arial Narrow" panose="020B0606020202030204" pitchFamily="34" charset="0"/>
              </a:rPr>
              <a:t>depășit</a:t>
            </a:r>
            <a:r>
              <a:rPr lang="en-US" sz="3200" i="1" dirty="0">
                <a:latin typeface="Arial Narrow" panose="020B0606020202030204" pitchFamily="34" charset="0"/>
              </a:rPr>
              <a:t> </a:t>
            </a:r>
            <a:r>
              <a:rPr lang="en-US" sz="3200" i="1" dirty="0" err="1">
                <a:latin typeface="Arial Narrow" panose="020B0606020202030204" pitchFamily="34" charset="0"/>
              </a:rPr>
              <a:t>utilitatea</a:t>
            </a:r>
            <a:r>
              <a:rPr lang="en-US" sz="3200" i="1" dirty="0">
                <a:latin typeface="Arial Narrow" panose="020B0606020202030204" pitchFamily="34" charset="0"/>
              </a:rPr>
              <a:t>."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o-RO" sz="2800" b="1" dirty="0">
                <a:latin typeface="Arial Narrow" panose="020B0606020202030204" pitchFamily="34" charset="0"/>
              </a:rPr>
              <a:t>Moshe Feldenkrais</a:t>
            </a:r>
            <a:endParaRPr lang="en-US" sz="28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619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8850" y="2367526"/>
            <a:ext cx="8825659" cy="3416300"/>
          </a:xfrm>
        </p:spPr>
        <p:txBody>
          <a:bodyPr>
            <a:normAutofit/>
          </a:bodyPr>
          <a:lstStyle/>
          <a:p>
            <a:r>
              <a:rPr lang="ro-RO" sz="28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Protocoale de comunicare a veștilor proaste în medicină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455" y="2908880"/>
            <a:ext cx="5265493" cy="394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874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135" y="0"/>
            <a:ext cx="6647478" cy="6019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o-RO" sz="32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PSIHOTRAUMATOLOGIE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74" y="3831813"/>
            <a:ext cx="6096851" cy="31724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058" y="1668257"/>
            <a:ext cx="5742465" cy="34294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208" y="652376"/>
            <a:ext cx="5506490" cy="309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527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Narrow" panose="020B0606020202030204" pitchFamily="34" charset="0"/>
              </a:rPr>
              <a:t>De </a:t>
            </a:r>
            <a:r>
              <a:rPr lang="en-US" dirty="0" err="1">
                <a:latin typeface="Arial Narrow" panose="020B0606020202030204" pitchFamily="34" charset="0"/>
              </a:rPr>
              <a:t>aș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dirty="0" err="1">
                <a:latin typeface="Arial Narrow" panose="020B0606020202030204" pitchFamily="34" charset="0"/>
              </a:rPr>
              <a:t>alege</a:t>
            </a:r>
            <a:r>
              <a:rPr lang="en-US" dirty="0">
                <a:latin typeface="Arial Narrow" panose="020B0606020202030204" pitchFamily="34" charset="0"/>
              </a:rPr>
              <a:t> </a:t>
            </a:r>
            <a:r>
              <a:rPr lang="en-US" dirty="0" err="1">
                <a:latin typeface="Arial Narrow" panose="020B0606020202030204" pitchFamily="34" charset="0"/>
              </a:rPr>
              <a:t>acest</a:t>
            </a:r>
            <a:r>
              <a:rPr lang="en-US" dirty="0">
                <a:latin typeface="Arial Narrow" panose="020B0606020202030204" pitchFamily="34" charset="0"/>
              </a:rPr>
              <a:t> curs </a:t>
            </a:r>
            <a:r>
              <a:rPr lang="en-US" dirty="0" err="1">
                <a:latin typeface="Arial Narrow" panose="020B0606020202030204" pitchFamily="34" charset="0"/>
              </a:rPr>
              <a:t>opțional</a:t>
            </a:r>
            <a:r>
              <a:rPr lang="en-US" dirty="0">
                <a:latin typeface="Arial Narrow" panose="020B0606020202030204" pitchFamily="34" charset="0"/>
              </a:rPr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222090"/>
            <a:ext cx="8825659" cy="4635910"/>
          </a:xfrm>
        </p:spPr>
        <p:txBody>
          <a:bodyPr>
            <a:normAutofit fontScale="92500" lnSpcReduction="20000"/>
          </a:bodyPr>
          <a:lstStyle/>
          <a:p>
            <a:r>
              <a:rPr lang="ro-RO" sz="28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Pentru că omul este o entitate biopsihosociospirituală, care are nevoie de o abordare integrală pentru o vindecare durabilă</a:t>
            </a:r>
          </a:p>
          <a:p>
            <a:r>
              <a:rPr lang="ro-RO" sz="28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Pentru  bogăția informațională</a:t>
            </a:r>
          </a:p>
          <a:p>
            <a:r>
              <a:rPr lang="ro-RO" sz="28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Pentru recomanădrile bibliografice și a  unor documentare ce deschid noi orizonturi</a:t>
            </a:r>
          </a:p>
          <a:p>
            <a:r>
              <a:rPr lang="ro-RO" sz="28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Pentru cazurile prezentate</a:t>
            </a:r>
          </a:p>
          <a:p>
            <a:r>
              <a:rPr lang="ro-RO" sz="28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Pentru instrumentele dobândite în lucrul cu pacientul</a:t>
            </a:r>
          </a:p>
          <a:p>
            <a:r>
              <a:rPr lang="ro-RO" sz="28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Pentru schimbul de informații interesante ce au loc în timpul examinării ce nu presupune memorare mecanică, ci implică creativitate în prezentarea unei lecturi din domeniul psihosomaticii în fața colegilor.</a:t>
            </a:r>
          </a:p>
          <a:p>
            <a:endParaRPr lang="ro-RO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796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lgerian" panose="04020705040A02060702" pitchFamily="82" charset="0"/>
              </a:rPr>
              <a:t>Conținutul</a:t>
            </a:r>
            <a:r>
              <a:rPr lang="en-US" dirty="0">
                <a:latin typeface="Algerian" panose="04020705040A02060702" pitchFamily="82" charset="0"/>
              </a:rPr>
              <a:t> </a:t>
            </a:r>
            <a:r>
              <a:rPr lang="en-US" dirty="0" err="1">
                <a:latin typeface="Algerian" panose="04020705040A02060702" pitchFamily="82" charset="0"/>
              </a:rPr>
              <a:t>și</a:t>
            </a:r>
            <a:r>
              <a:rPr lang="en-US" dirty="0">
                <a:latin typeface="Algerian" panose="04020705040A02060702" pitchFamily="82" charset="0"/>
              </a:rPr>
              <a:t> </a:t>
            </a:r>
            <a:r>
              <a:rPr lang="en-US" dirty="0" err="1">
                <a:latin typeface="Algerian" panose="04020705040A02060702" pitchFamily="82" charset="0"/>
              </a:rPr>
              <a:t>organizarea</a:t>
            </a:r>
            <a:r>
              <a:rPr lang="en-US" dirty="0">
                <a:latin typeface="Algerian" panose="04020705040A02060702" pitchFamily="82" charset="0"/>
              </a:rPr>
              <a:t> </a:t>
            </a:r>
            <a:r>
              <a:rPr lang="en-US" dirty="0" err="1">
                <a:latin typeface="Algerian" panose="04020705040A02060702" pitchFamily="82" charset="0"/>
              </a:rPr>
              <a:t>cursului</a:t>
            </a:r>
            <a:endParaRPr lang="en-US" dirty="0"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sz="28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CUPRINS:</a:t>
            </a:r>
          </a:p>
          <a:p>
            <a:pPr algn="just"/>
            <a:endParaRPr lang="ro-RO" sz="28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o-RO" sz="28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Modelele sănătății și bolii. Necesitatea implementării modelelor biospihosocial și biopsihosociospiritual.</a:t>
            </a:r>
          </a:p>
        </p:txBody>
      </p:sp>
    </p:spTree>
    <p:extLst>
      <p:ext uri="{BB962C8B-B14F-4D97-AF65-F5344CB8AC3E}">
        <p14:creationId xmlns:p14="http://schemas.microsoft.com/office/powerpoint/2010/main" val="669299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26" y="0"/>
            <a:ext cx="6096851" cy="34294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676" y="1993011"/>
            <a:ext cx="6096851" cy="34294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5" y="3428521"/>
            <a:ext cx="6096851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4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b="1" dirty="0" err="1">
                <a:latin typeface="Arial Narrow" panose="020B0606020202030204" pitchFamily="34" charset="0"/>
              </a:rPr>
              <a:t>Afecțiuni</a:t>
            </a:r>
            <a:r>
              <a:rPr lang="en-US" sz="2800" b="1" dirty="0">
                <a:latin typeface="Arial Narrow" panose="020B0606020202030204" pitchFamily="34" charset="0"/>
              </a:rPr>
              <a:t> ale </a:t>
            </a:r>
            <a:r>
              <a:rPr lang="en-US" sz="2800" b="1" dirty="0" err="1">
                <a:latin typeface="Arial Narrow" panose="020B0606020202030204" pitchFamily="34" charset="0"/>
              </a:rPr>
              <a:t>organelor</a:t>
            </a:r>
            <a:r>
              <a:rPr lang="en-US" sz="2800" b="1" dirty="0">
                <a:latin typeface="Arial Narrow" panose="020B0606020202030204" pitchFamily="34" charset="0"/>
              </a:rPr>
              <a:t> </a:t>
            </a:r>
            <a:r>
              <a:rPr lang="en-US" sz="2800" b="1" dirty="0" err="1">
                <a:latin typeface="Arial Narrow" panose="020B0606020202030204" pitchFamily="34" charset="0"/>
              </a:rPr>
              <a:t>respiratorii</a:t>
            </a:r>
            <a:r>
              <a:rPr lang="en-US" sz="2800" b="1" dirty="0">
                <a:latin typeface="Arial Narrow" panose="020B0606020202030204" pitchFamily="34" charset="0"/>
              </a:rPr>
              <a:t>. </a:t>
            </a:r>
            <a:r>
              <a:rPr lang="en-US" sz="2800" b="1" dirty="0" err="1">
                <a:latin typeface="Arial Narrow" panose="020B0606020202030204" pitchFamily="34" charset="0"/>
              </a:rPr>
              <a:t>Astmul</a:t>
            </a:r>
            <a:r>
              <a:rPr lang="en-US" sz="2800" b="1" dirty="0">
                <a:latin typeface="Arial Narrow" panose="020B0606020202030204" pitchFamily="34" charset="0"/>
              </a:rPr>
              <a:t> </a:t>
            </a:r>
            <a:r>
              <a:rPr lang="en-US" sz="2800" b="1" dirty="0" err="1">
                <a:latin typeface="Arial Narrow" panose="020B0606020202030204" pitchFamily="34" charset="0"/>
              </a:rPr>
              <a:t>sau</a:t>
            </a:r>
            <a:r>
              <a:rPr lang="en-US" sz="2800" b="1" dirty="0">
                <a:latin typeface="Arial Narrow" panose="020B0606020202030204" pitchFamily="34" charset="0"/>
              </a:rPr>
              <a:t> </a:t>
            </a:r>
            <a:r>
              <a:rPr lang="en-US" sz="2800" b="1" dirty="0" err="1">
                <a:latin typeface="Arial Narrow" panose="020B0606020202030204" pitchFamily="34" charset="0"/>
              </a:rPr>
              <a:t>criza</a:t>
            </a:r>
            <a:r>
              <a:rPr lang="en-US" sz="2800" b="1" dirty="0">
                <a:latin typeface="Arial Narrow" panose="020B0606020202030204" pitchFamily="34" charset="0"/>
              </a:rPr>
              <a:t> de </a:t>
            </a:r>
            <a:r>
              <a:rPr lang="en-US" sz="2800" b="1" dirty="0" err="1">
                <a:latin typeface="Arial Narrow" panose="020B0606020202030204" pitchFamily="34" charset="0"/>
              </a:rPr>
              <a:t>plâns</a:t>
            </a:r>
            <a:r>
              <a:rPr lang="en-US" sz="2800" b="1" dirty="0">
                <a:latin typeface="Arial Narrow" panose="020B0606020202030204" pitchFamily="34" charset="0"/>
              </a:rPr>
              <a:t> </a:t>
            </a:r>
            <a:r>
              <a:rPr lang="en-US" sz="2800" b="1" dirty="0" err="1">
                <a:latin typeface="Arial Narrow" panose="020B0606020202030204" pitchFamily="34" charset="0"/>
              </a:rPr>
              <a:t>jucată</a:t>
            </a:r>
            <a:r>
              <a:rPr lang="en-US" sz="2800" b="1" dirty="0">
                <a:latin typeface="Arial Narrow" panose="020B0606020202030204" pitchFamily="34" charset="0"/>
              </a:rPr>
              <a:t> de </a:t>
            </a:r>
            <a:r>
              <a:rPr lang="en-US" sz="2800" b="1" dirty="0" err="1">
                <a:latin typeface="Arial Narrow" panose="020B0606020202030204" pitchFamily="34" charset="0"/>
              </a:rPr>
              <a:t>plămâni</a:t>
            </a:r>
            <a:endParaRPr lang="en-US" sz="2800" b="1" dirty="0">
              <a:latin typeface="Arial Narrow" panose="020B060602020203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586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54994" cy="46162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755" y="2949677"/>
            <a:ext cx="5211096" cy="39083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1659" y="0"/>
            <a:ext cx="2499873" cy="295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31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697" y="1320970"/>
            <a:ext cx="6258551" cy="469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42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17" y="140109"/>
            <a:ext cx="6158272" cy="46187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466" y="2635045"/>
            <a:ext cx="4931195" cy="369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297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106</TotalTime>
  <Words>199</Words>
  <Application>Microsoft Office PowerPoint</Application>
  <PresentationFormat>Widescreen</PresentationFormat>
  <Paragraphs>26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Algerian</vt:lpstr>
      <vt:lpstr>Arial</vt:lpstr>
      <vt:lpstr>Arial Narrow</vt:lpstr>
      <vt:lpstr>Century Gothic</vt:lpstr>
      <vt:lpstr>Wingdings 3</vt:lpstr>
      <vt:lpstr>Ion Boardroom</vt:lpstr>
      <vt:lpstr>PSIHOLOGIe medicalĂ</vt:lpstr>
      <vt:lpstr>„Nu exista experiențe psihice (adică mentale) pure: ideea a două vieți, una somatică și alta psihică și-a depășit utilitatea."</vt:lpstr>
      <vt:lpstr>De aș alege acest curs opțional?</vt:lpstr>
      <vt:lpstr>Conținutul și organizarea cursului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PSIHOLOGIA SĂNĂTĂȚII</dc:title>
  <dc:creator>Teodora Anghel</dc:creator>
  <cp:lastModifiedBy>USER1</cp:lastModifiedBy>
  <cp:revision>33</cp:revision>
  <dcterms:created xsi:type="dcterms:W3CDTF">2021-09-13T17:23:02Z</dcterms:created>
  <dcterms:modified xsi:type="dcterms:W3CDTF">2023-04-22T07:01:22Z</dcterms:modified>
</cp:coreProperties>
</file>