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412" r:id="rId2"/>
    <p:sldId id="444" r:id="rId3"/>
    <p:sldId id="413" r:id="rId4"/>
    <p:sldId id="423" r:id="rId5"/>
    <p:sldId id="414" r:id="rId6"/>
    <p:sldId id="442" r:id="rId7"/>
    <p:sldId id="434" r:id="rId8"/>
    <p:sldId id="443" r:id="rId9"/>
    <p:sldId id="446" r:id="rId10"/>
    <p:sldId id="419" r:id="rId11"/>
    <p:sldId id="433" r:id="rId12"/>
    <p:sldId id="313" r:id="rId13"/>
    <p:sldId id="420" r:id="rId14"/>
    <p:sldId id="431" r:id="rId15"/>
    <p:sldId id="324" r:id="rId16"/>
    <p:sldId id="44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hiddenSlides="1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47" autoAdjust="0"/>
    <p:restoredTop sz="94660"/>
  </p:normalViewPr>
  <p:slideViewPr>
    <p:cSldViewPr snapToGrid="0" snapToObjects="1">
      <p:cViewPr>
        <p:scale>
          <a:sx n="94" d="100"/>
          <a:sy n="94" d="100"/>
        </p:scale>
        <p:origin x="-15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1E791-67C7-A946-A951-8C9D9FBBE2CA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6CE0E-723D-614B-9A8E-ED0560AC3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907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A46A83-A975-E241-9AD5-BD5732D19A29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D56C0-5BE8-6447-BC70-22501CD67D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21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00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853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Dacă</a:t>
            </a:r>
            <a:r>
              <a:rPr lang="en-US" dirty="0" smtClean="0"/>
              <a:t> </a:t>
            </a:r>
            <a:r>
              <a:rPr lang="en-US" dirty="0" err="1" smtClean="0"/>
              <a:t>veti</a:t>
            </a:r>
            <a:r>
              <a:rPr lang="en-US" dirty="0" smtClean="0"/>
              <a:t> </a:t>
            </a:r>
            <a:r>
              <a:rPr lang="en-US" dirty="0" err="1" smtClean="0"/>
              <a:t>opta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MT </a:t>
            </a:r>
            <a:r>
              <a:rPr lang="en-US" dirty="0" err="1" smtClean="0"/>
              <a:t>ca</a:t>
            </a:r>
            <a:r>
              <a:rPr lang="en-US" dirty="0" smtClean="0"/>
              <a:t> si curs optional </a:t>
            </a:r>
            <a:r>
              <a:rPr lang="en-US" dirty="0" err="1" smtClean="0"/>
              <a:t>Vom</a:t>
            </a:r>
            <a:r>
              <a:rPr lang="en-US" dirty="0" smtClean="0"/>
              <a:t> </a:t>
            </a:r>
            <a:r>
              <a:rPr lang="en-US" dirty="0" err="1" smtClean="0"/>
              <a:t>pleca</a:t>
            </a:r>
            <a:r>
              <a:rPr lang="en-US" dirty="0" smtClean="0"/>
              <a:t> </a:t>
            </a:r>
            <a:r>
              <a:rPr lang="en-US" dirty="0" err="1" smtClean="0"/>
              <a:t>într</a:t>
            </a:r>
            <a:r>
              <a:rPr lang="en-US" dirty="0" smtClean="0"/>
              <a:t>-o </a:t>
            </a:r>
            <a:r>
              <a:rPr lang="en-US" dirty="0" err="1" smtClean="0"/>
              <a:t>calatorieîn</a:t>
            </a:r>
            <a:r>
              <a:rPr lang="en-US" baseline="0" dirty="0" smtClean="0"/>
              <a:t> care </a:t>
            </a:r>
            <a:r>
              <a:rPr lang="en-US" baseline="0" dirty="0" err="1" smtClean="0"/>
              <a:t>vom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afla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grupele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sange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câte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grupe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sânge</a:t>
            </a:r>
            <a:r>
              <a:rPr lang="en-US" baseline="0" dirty="0" smtClean="0"/>
              <a:t> se </a:t>
            </a:r>
            <a:r>
              <a:rPr lang="en-US" baseline="0" dirty="0" err="1" smtClean="0"/>
              <a:t>cunosc</a:t>
            </a:r>
            <a:r>
              <a:rPr lang="en-US" baseline="0" dirty="0" smtClean="0"/>
              <a:t>, care au </a:t>
            </a:r>
            <a:r>
              <a:rPr lang="en-US" baseline="0" dirty="0" err="1" smtClean="0"/>
              <a:t>importanță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transfuzională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testele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compatibilitate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intre</a:t>
            </a:r>
            <a:r>
              <a:rPr lang="en-US" baseline="0" dirty="0" smtClean="0"/>
              <a:t> H </a:t>
            </a:r>
            <a:r>
              <a:rPr lang="en-US" baseline="0" dirty="0" err="1" smtClean="0"/>
              <a:t>donatorului</a:t>
            </a:r>
            <a:r>
              <a:rPr lang="en-US" baseline="0" dirty="0" smtClean="0"/>
              <a:t> si </a:t>
            </a:r>
            <a:r>
              <a:rPr lang="en-US" baseline="0" dirty="0" err="1" smtClean="0"/>
              <a:t>serul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primitorului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cand</a:t>
            </a:r>
            <a:r>
              <a:rPr lang="en-US" baseline="0" dirty="0" smtClean="0"/>
              <a:t> se </a:t>
            </a:r>
            <a:r>
              <a:rPr lang="en-US" baseline="0" dirty="0" err="1" smtClean="0"/>
              <a:t>efectueaza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informații</a:t>
            </a:r>
            <a:r>
              <a:rPr lang="en-US" baseline="0" dirty="0" smtClean="0"/>
              <a:t> ne </a:t>
            </a:r>
            <a:r>
              <a:rPr lang="en-US" baseline="0" dirty="0" err="1" smtClean="0"/>
              <a:t>furnizează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grup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sânge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putem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adm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urgentele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majore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în</a:t>
            </a:r>
            <a:r>
              <a:rPr lang="en-US" baseline="0" dirty="0" smtClean="0"/>
              <a:t> care nu </a:t>
            </a:r>
            <a:r>
              <a:rPr lang="en-US" baseline="0" dirty="0" err="1" smtClean="0"/>
              <a:t>avem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timp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facem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testele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compatibilitate</a:t>
            </a:r>
            <a:r>
              <a:rPr lang="en-US" baseline="0" dirty="0" smtClean="0"/>
              <a:t>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1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53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Regula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nu se </a:t>
            </a:r>
            <a:r>
              <a:rPr lang="en-US" dirty="0" err="1" smtClean="0"/>
              <a:t>intalneasca</a:t>
            </a:r>
            <a:r>
              <a:rPr lang="en-US" dirty="0" smtClean="0"/>
              <a:t> A cu </a:t>
            </a:r>
            <a:r>
              <a:rPr lang="el-GR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α si nici B cu </a:t>
            </a:r>
            <a:r>
              <a:rPr lang="en-US" b="1" dirty="0" smtClean="0">
                <a:solidFill>
                  <a:srgbClr val="800000"/>
                </a:solidFill>
                <a:latin typeface="Symbol" charset="0"/>
                <a:ea typeface="ＭＳ Ｐゴシック" charset="0"/>
                <a:cs typeface="Symbol" charset="0"/>
              </a:rPr>
              <a:t>,</a:t>
            </a:r>
            <a:r>
              <a:rPr lang="en-US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610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Chicken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15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negativ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3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D56C0-5BE8-6447-BC70-22501CD67D9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289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13/04/23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4624668"/>
            <a:ext cx="8839200" cy="933450"/>
          </a:xfrm>
        </p:spPr>
        <p:txBody>
          <a:bodyPr>
            <a:normAutofit fontScale="90000"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Medicina </a:t>
            </a:r>
            <a:r>
              <a:rPr lang="en-US" dirty="0" err="1" smtClean="0"/>
              <a:t>Transfuzională</a:t>
            </a: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/>
              <a:t>Semestrul</a:t>
            </a:r>
            <a:r>
              <a:rPr lang="en-US" dirty="0"/>
              <a:t> </a:t>
            </a:r>
            <a:r>
              <a:rPr lang="en-US" dirty="0" smtClean="0"/>
              <a:t>3</a:t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lang="en-US" dirty="0" smtClean="0"/>
              <a:t>Curs </a:t>
            </a:r>
            <a:r>
              <a:rPr lang="en-US" dirty="0" smtClean="0"/>
              <a:t>optional, </a:t>
            </a:r>
            <a:r>
              <a:rPr lang="en-US" dirty="0" smtClean="0"/>
              <a:t>2 ore x14 </a:t>
            </a:r>
            <a:r>
              <a:rPr lang="en-US" dirty="0" err="1" smtClean="0"/>
              <a:t>săptămâni</a:t>
            </a:r>
            <a:r>
              <a:rPr lang="en-US" dirty="0" smtClean="0"/>
              <a:t>,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US" dirty="0" smtClean="0"/>
              <a:t>   LP 2 </a:t>
            </a:r>
            <a:r>
              <a:rPr lang="en-US" dirty="0"/>
              <a:t>ore /</a:t>
            </a:r>
            <a:r>
              <a:rPr lang="en-US" dirty="0" err="1" smtClean="0"/>
              <a:t>săptămână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1" y="6128476"/>
            <a:ext cx="4038600" cy="74855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Dr. </a:t>
            </a:r>
            <a:r>
              <a:rPr lang="en-US" sz="1800" dirty="0" err="1" smtClean="0"/>
              <a:t>Rodica</a:t>
            </a:r>
            <a:r>
              <a:rPr lang="en-US" sz="1800" dirty="0" smtClean="0"/>
              <a:t> Lighezan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17746"/>
          <a:stretch/>
        </p:blipFill>
        <p:spPr>
          <a:xfrm>
            <a:off x="247634" y="1100330"/>
            <a:ext cx="4408960" cy="249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07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Grupele</a:t>
            </a:r>
            <a:r>
              <a:rPr lang="en-US" dirty="0" smtClean="0"/>
              <a:t> sanguine si </a:t>
            </a:r>
            <a:br>
              <a:rPr lang="en-US" dirty="0" smtClean="0"/>
            </a:br>
            <a:r>
              <a:rPr lang="en-US" dirty="0" err="1" smtClean="0"/>
              <a:t>testul</a:t>
            </a:r>
            <a:r>
              <a:rPr lang="en-US" dirty="0" smtClean="0"/>
              <a:t> de </a:t>
            </a:r>
            <a:r>
              <a:rPr lang="en-US" dirty="0" err="1" smtClean="0"/>
              <a:t>compatibilitate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4036476" cy="4140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 smtClean="0"/>
              <a:t>Înaintea</a:t>
            </a:r>
            <a:r>
              <a:rPr lang="en-US" dirty="0" smtClean="0"/>
              <a:t> </a:t>
            </a:r>
            <a:r>
              <a:rPr lang="en-US" dirty="0" err="1" smtClean="0"/>
              <a:t>transfuziei</a:t>
            </a:r>
            <a:r>
              <a:rPr lang="en-US" dirty="0" smtClean="0"/>
              <a:t>,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obligatorie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Identificarea</a:t>
            </a:r>
            <a:r>
              <a:rPr lang="en-US" dirty="0" smtClean="0"/>
              <a:t> </a:t>
            </a:r>
            <a:r>
              <a:rPr lang="en-US" dirty="0" err="1" smtClean="0"/>
              <a:t>corectă</a:t>
            </a:r>
            <a:r>
              <a:rPr lang="en-US" dirty="0" smtClean="0"/>
              <a:t> a </a:t>
            </a:r>
            <a:r>
              <a:rPr lang="en-US" dirty="0" err="1" smtClean="0"/>
              <a:t>primitorului</a:t>
            </a:r>
            <a:endParaRPr lang="en-US" dirty="0" smtClean="0"/>
          </a:p>
          <a:p>
            <a:r>
              <a:rPr lang="en-US" dirty="0" err="1" smtClean="0"/>
              <a:t>Identificarea</a:t>
            </a:r>
            <a:r>
              <a:rPr lang="en-US" dirty="0" smtClean="0"/>
              <a:t> </a:t>
            </a:r>
            <a:r>
              <a:rPr lang="en-US" dirty="0" err="1" smtClean="0"/>
              <a:t>pungii</a:t>
            </a:r>
            <a:r>
              <a:rPr lang="en-US" dirty="0" smtClean="0"/>
              <a:t> </a:t>
            </a:r>
            <a:r>
              <a:rPr lang="en-US" dirty="0" err="1" smtClean="0"/>
              <a:t>compatibile</a:t>
            </a:r>
            <a:endParaRPr lang="en-US" dirty="0" smtClean="0"/>
          </a:p>
          <a:p>
            <a:r>
              <a:rPr lang="en-US" dirty="0" err="1" smtClean="0"/>
              <a:t>Testul</a:t>
            </a:r>
            <a:r>
              <a:rPr lang="en-US" dirty="0" smtClean="0"/>
              <a:t> de </a:t>
            </a:r>
            <a:r>
              <a:rPr lang="en-US" dirty="0" err="1" smtClean="0"/>
              <a:t>compatibilitate</a:t>
            </a:r>
            <a:r>
              <a:rPr lang="en-US" dirty="0" smtClean="0"/>
              <a:t> </a:t>
            </a:r>
            <a:r>
              <a:rPr lang="en-US" dirty="0" err="1" smtClean="0"/>
              <a:t>dintre</a:t>
            </a:r>
            <a:r>
              <a:rPr lang="en-US" dirty="0" smtClean="0"/>
              <a:t>  </a:t>
            </a:r>
            <a:r>
              <a:rPr lang="en-US" dirty="0" err="1" smtClean="0"/>
              <a:t>eritrocitele</a:t>
            </a:r>
            <a:r>
              <a:rPr lang="en-US" dirty="0" smtClean="0"/>
              <a:t> </a:t>
            </a:r>
            <a:r>
              <a:rPr lang="en-US" dirty="0" err="1" smtClean="0"/>
              <a:t>donatorului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en-US" dirty="0" err="1" smtClean="0"/>
              <a:t>serul</a:t>
            </a:r>
            <a:r>
              <a:rPr lang="en-US" dirty="0" smtClean="0"/>
              <a:t> </a:t>
            </a:r>
            <a:r>
              <a:rPr lang="en-US" dirty="0" err="1" smtClean="0"/>
              <a:t>primitorului</a:t>
            </a:r>
            <a:endParaRPr lang="en-US" dirty="0" smtClean="0"/>
          </a:p>
          <a:p>
            <a:pPr lvl="1"/>
            <a:r>
              <a:rPr lang="en-US" dirty="0" err="1"/>
              <a:t>î</a:t>
            </a:r>
            <a:r>
              <a:rPr lang="en-US" dirty="0" err="1" smtClean="0"/>
              <a:t>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ABO</a:t>
            </a:r>
          </a:p>
          <a:p>
            <a:pPr lvl="1"/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sistemul</a:t>
            </a:r>
            <a:r>
              <a:rPr lang="en-US" dirty="0" smtClean="0"/>
              <a:t> Rh(D)  </a:t>
            </a:r>
          </a:p>
          <a:p>
            <a:r>
              <a:rPr lang="en-US" dirty="0" err="1" smtClean="0"/>
              <a:t>Donatorul</a:t>
            </a:r>
            <a:r>
              <a:rPr lang="en-US" dirty="0" smtClean="0"/>
              <a:t> </a:t>
            </a:r>
            <a:r>
              <a:rPr lang="en-US" dirty="0" smtClean="0"/>
              <a:t>universal de </a:t>
            </a:r>
            <a:r>
              <a:rPr lang="en-US" dirty="0" err="1" smtClean="0"/>
              <a:t>eritrocite</a:t>
            </a:r>
            <a:r>
              <a:rPr lang="en-US" dirty="0" smtClean="0"/>
              <a:t>? </a:t>
            </a:r>
          </a:p>
          <a:p>
            <a:r>
              <a:rPr lang="en-US" dirty="0" err="1"/>
              <a:t>Donatorul</a:t>
            </a:r>
            <a:r>
              <a:rPr lang="en-US" dirty="0"/>
              <a:t> universal de </a:t>
            </a:r>
            <a:r>
              <a:rPr lang="en-US" dirty="0" err="1" smtClean="0"/>
              <a:t>plasmă</a:t>
            </a:r>
            <a:r>
              <a:rPr lang="en-US" dirty="0" smtClean="0"/>
              <a:t>? </a:t>
            </a:r>
            <a:endParaRPr lang="en-US" dirty="0"/>
          </a:p>
          <a:p>
            <a:endParaRPr lang="en-US" dirty="0" smtClean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-1141" b="-3020"/>
          <a:stretch/>
        </p:blipFill>
        <p:spPr>
          <a:xfrm>
            <a:off x="4534994" y="1600200"/>
            <a:ext cx="4609005" cy="2400405"/>
          </a:xfrm>
          <a:prstGeom prst="rect">
            <a:avLst/>
          </a:prstGeom>
        </p:spPr>
      </p:pic>
      <p:pic>
        <p:nvPicPr>
          <p:cNvPr id="8" name="Content Placeholder 5"/>
          <p:cNvPicPr>
            <a:picLocks noChangeAspect="1"/>
          </p:cNvPicPr>
          <p:nvPr/>
        </p:nvPicPr>
        <p:blipFill>
          <a:blip r:embed="rId4"/>
          <a:srcRect l="6415" r="6415"/>
          <a:stretch>
            <a:fillRect/>
          </a:stretch>
        </p:blipFill>
        <p:spPr>
          <a:xfrm>
            <a:off x="5337095" y="3921142"/>
            <a:ext cx="2594525" cy="29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28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REGULI DE COMPATIBILITATE</a:t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dirty="0" err="1" smtClean="0"/>
              <a:t>sistemul</a:t>
            </a:r>
            <a:r>
              <a:rPr lang="en-US" dirty="0" smtClean="0"/>
              <a:t> ABO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433294"/>
              </p:ext>
            </p:extLst>
          </p:nvPr>
        </p:nvGraphicFramePr>
        <p:xfrm>
          <a:off x="334422" y="1953891"/>
          <a:ext cx="8282140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902"/>
                <a:gridCol w="1032497"/>
                <a:gridCol w="1282089"/>
                <a:gridCol w="963758"/>
                <a:gridCol w="1297264"/>
                <a:gridCol w="942223"/>
                <a:gridCol w="152940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GRUP</a:t>
                      </a:r>
                    </a:p>
                    <a:p>
                      <a:pPr algn="ctr"/>
                      <a:r>
                        <a:rPr lang="en-US" sz="1600" dirty="0" smtClean="0"/>
                        <a:t>ABO</a:t>
                      </a:r>
                    </a:p>
                    <a:p>
                      <a:pPr algn="ctr"/>
                      <a:r>
                        <a:rPr lang="en-US" sz="1600" dirty="0" smtClean="0"/>
                        <a:t>PRIMITOR 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/>
                        <a:t>ALEGEREA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pt</a:t>
                      </a:r>
                      <a:r>
                        <a:rPr lang="en-US" b="0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CER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/>
                        <a:t>ALEGEREA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pt</a:t>
                      </a:r>
                      <a:r>
                        <a:rPr lang="en-US" b="0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CTS </a:t>
                      </a:r>
                      <a:r>
                        <a:rPr lang="en-US" baseline="0" dirty="0" err="1" smtClean="0"/>
                        <a:t>și</a:t>
                      </a:r>
                      <a:r>
                        <a:rPr lang="en-US" baseline="0" dirty="0" smtClean="0"/>
                        <a:t> CTU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b="0" dirty="0" smtClean="0"/>
                        <a:t>ALEGEREA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pt</a:t>
                      </a:r>
                      <a:r>
                        <a:rPr lang="en-US" b="0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PPC si CRIO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izogrup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Substitutie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izogrup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Substitutie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izogrup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Substitutie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A,B,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smtClean="0"/>
                        <a:t>AB</a:t>
                      </a:r>
                      <a:endParaRPr lang="en-US" b="1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f.h</a:t>
                      </a:r>
                      <a:r>
                        <a:rPr lang="en-US" dirty="0" smtClean="0"/>
                        <a:t>.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AB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B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f.h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AB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AB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A,</a:t>
                      </a:r>
                      <a:r>
                        <a:rPr lang="en-US" baseline="0" dirty="0" smtClean="0"/>
                        <a:t> B, </a:t>
                      </a:r>
                      <a:r>
                        <a:rPr lang="en-US" b="1" baseline="0" dirty="0" smtClean="0"/>
                        <a:t>0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AB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A,</a:t>
                      </a:r>
                      <a:r>
                        <a:rPr lang="en-US" baseline="0" dirty="0" smtClean="0"/>
                        <a:t> B,</a:t>
                      </a:r>
                      <a:r>
                        <a:rPr lang="en-US" b="1" baseline="0" dirty="0" smtClean="0"/>
                        <a:t> 0 </a:t>
                      </a:r>
                      <a:r>
                        <a:rPr lang="en-US" baseline="0" dirty="0" err="1" smtClean="0"/>
                        <a:t>f.h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146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82" y="484094"/>
            <a:ext cx="7960206" cy="1116106"/>
          </a:xfrm>
        </p:spPr>
        <p:txBody>
          <a:bodyPr/>
          <a:lstStyle/>
          <a:p>
            <a:r>
              <a:rPr lang="en-US" dirty="0" err="1" smtClean="0"/>
              <a:t>Riscur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asociate</a:t>
            </a:r>
            <a:r>
              <a:rPr lang="en-US" dirty="0" smtClean="0"/>
              <a:t> </a:t>
            </a:r>
            <a:r>
              <a:rPr lang="en-US" dirty="0" err="1" smtClean="0"/>
              <a:t>transfuziei</a:t>
            </a:r>
            <a:r>
              <a:rPr lang="en-US" dirty="0" smtClean="0"/>
              <a:t> </a:t>
            </a:r>
            <a:r>
              <a:rPr lang="en-US" dirty="0" smtClean="0"/>
              <a:t>sanguine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855260"/>
              </p:ext>
            </p:extLst>
          </p:nvPr>
        </p:nvGraphicFramePr>
        <p:xfrm>
          <a:off x="980411" y="1435526"/>
          <a:ext cx="6640053" cy="525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Document" r:id="rId3" imgW="5410200" imgH="4279900" progId="Word.Document.12">
                  <p:embed/>
                </p:oleObj>
              </mc:Choice>
              <mc:Fallback>
                <p:oleObj name="Document" r:id="rId3" imgW="5410200" imgH="4279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0411" y="1435526"/>
                        <a:ext cx="6640053" cy="525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6077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Riscurile</a:t>
            </a:r>
            <a:r>
              <a:rPr lang="en-US" dirty="0" smtClean="0"/>
              <a:t> </a:t>
            </a:r>
            <a:r>
              <a:rPr lang="en-US" dirty="0" err="1" smtClean="0"/>
              <a:t>transfuziei</a:t>
            </a:r>
            <a:r>
              <a:rPr lang="en-US" dirty="0" smtClean="0"/>
              <a:t> de </a:t>
            </a:r>
            <a:r>
              <a:rPr lang="en-US" dirty="0" err="1" smtClean="0"/>
              <a:t>sânge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Maladii</a:t>
            </a:r>
            <a:r>
              <a:rPr lang="en-US" dirty="0" smtClean="0"/>
              <a:t> </a:t>
            </a:r>
            <a:r>
              <a:rPr lang="en-US" dirty="0" err="1" smtClean="0"/>
              <a:t>transmisibile</a:t>
            </a:r>
            <a:r>
              <a:rPr lang="en-US" dirty="0" smtClean="0"/>
              <a:t> </a:t>
            </a:r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sânge</a:t>
            </a:r>
            <a:endParaRPr lang="en-US" dirty="0" smtClean="0"/>
          </a:p>
          <a:p>
            <a:pPr lvl="1"/>
            <a:r>
              <a:rPr lang="en-US" dirty="0" err="1" smtClean="0"/>
              <a:t>hepatita</a:t>
            </a:r>
            <a:r>
              <a:rPr lang="en-US" dirty="0" smtClean="0"/>
              <a:t> B </a:t>
            </a:r>
          </a:p>
          <a:p>
            <a:pPr lvl="1"/>
            <a:r>
              <a:rPr lang="en-US" dirty="0" err="1" smtClean="0"/>
              <a:t>hepatita</a:t>
            </a:r>
            <a:r>
              <a:rPr lang="en-US" dirty="0" smtClean="0"/>
              <a:t> C</a:t>
            </a:r>
          </a:p>
          <a:p>
            <a:pPr lvl="1"/>
            <a:r>
              <a:rPr lang="en-US" dirty="0" smtClean="0"/>
              <a:t>HIV</a:t>
            </a:r>
          </a:p>
          <a:p>
            <a:pPr lvl="1"/>
            <a:r>
              <a:rPr lang="en-US" dirty="0" smtClean="0"/>
              <a:t>HTLV</a:t>
            </a:r>
          </a:p>
          <a:p>
            <a:pPr lvl="1"/>
            <a:endParaRPr lang="en-US" dirty="0"/>
          </a:p>
          <a:p>
            <a:pPr lvl="1"/>
            <a:r>
              <a:rPr lang="en-US" dirty="0" err="1" smtClean="0"/>
              <a:t>Malarie</a:t>
            </a:r>
            <a:endParaRPr lang="en-US" dirty="0" smtClean="0"/>
          </a:p>
          <a:p>
            <a:pPr lvl="1"/>
            <a:r>
              <a:rPr lang="en-US" dirty="0" err="1"/>
              <a:t>B</a:t>
            </a:r>
            <a:r>
              <a:rPr lang="en-US" dirty="0" err="1" smtClean="0"/>
              <a:t>oala</a:t>
            </a:r>
            <a:r>
              <a:rPr lang="en-US" dirty="0" smtClean="0"/>
              <a:t> </a:t>
            </a:r>
            <a:r>
              <a:rPr lang="en-US" dirty="0" err="1" smtClean="0"/>
              <a:t>Chagas</a:t>
            </a:r>
            <a:endParaRPr lang="en-US" dirty="0" smtClean="0"/>
          </a:p>
          <a:p>
            <a:pPr lvl="1"/>
            <a:r>
              <a:rPr lang="en-US" dirty="0" err="1" smtClean="0"/>
              <a:t>Leishmanioza</a:t>
            </a:r>
            <a:r>
              <a:rPr lang="en-US" dirty="0" smtClean="0"/>
              <a:t>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980144" y="4174581"/>
            <a:ext cx="1780877" cy="17808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1289" y="2566895"/>
            <a:ext cx="3765455" cy="403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04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caz</a:t>
            </a:r>
            <a:r>
              <a:rPr lang="en-US" dirty="0" smtClean="0"/>
              <a:t> de </a:t>
            </a:r>
            <a:r>
              <a:rPr lang="en-US" dirty="0" err="1" smtClean="0"/>
              <a:t>Suspiciune</a:t>
            </a:r>
            <a:r>
              <a:rPr lang="en-US" dirty="0" smtClean="0"/>
              <a:t> </a:t>
            </a:r>
            <a:r>
              <a:rPr lang="en-US" dirty="0" smtClean="0"/>
              <a:t>a </a:t>
            </a:r>
            <a:r>
              <a:rPr lang="en-US" dirty="0" err="1" smtClean="0"/>
              <a:t>unei</a:t>
            </a:r>
            <a:r>
              <a:rPr lang="en-US" dirty="0" smtClean="0"/>
              <a:t> </a:t>
            </a:r>
            <a:r>
              <a:rPr lang="en-US" dirty="0" err="1" smtClean="0"/>
              <a:t>reacții</a:t>
            </a:r>
            <a:r>
              <a:rPr lang="en-US" dirty="0" smtClean="0"/>
              <a:t> acute post-</a:t>
            </a:r>
            <a:r>
              <a:rPr lang="en-US" dirty="0" err="1" smtClean="0"/>
              <a:t>transfuzionale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2675" y="1985963"/>
            <a:ext cx="3953443" cy="4140200"/>
          </a:xfrm>
        </p:spPr>
        <p:txBody>
          <a:bodyPr/>
          <a:lstStyle/>
          <a:p>
            <a:r>
              <a:rPr lang="en-US" dirty="0" err="1" smtClean="0"/>
              <a:t>Opriți</a:t>
            </a:r>
            <a:r>
              <a:rPr lang="en-US" dirty="0" smtClean="0"/>
              <a:t> </a:t>
            </a:r>
            <a:r>
              <a:rPr lang="en-US" dirty="0" err="1" smtClean="0"/>
              <a:t>transfuzia</a:t>
            </a:r>
            <a:endParaRPr lang="en-US" dirty="0" smtClean="0"/>
          </a:p>
          <a:p>
            <a:r>
              <a:rPr lang="en-US" dirty="0" err="1" smtClean="0"/>
              <a:t>Verificați</a:t>
            </a:r>
            <a:r>
              <a:rPr lang="en-US" dirty="0" smtClean="0"/>
              <a:t> </a:t>
            </a:r>
            <a:r>
              <a:rPr lang="en-US" dirty="0" err="1" smtClean="0"/>
              <a:t>identitatea</a:t>
            </a:r>
            <a:r>
              <a:rPr lang="en-US" dirty="0" smtClean="0"/>
              <a:t> </a:t>
            </a:r>
            <a:r>
              <a:rPr lang="en-US" dirty="0" err="1" smtClean="0"/>
              <a:t>pacientului</a:t>
            </a:r>
            <a:r>
              <a:rPr lang="en-US" dirty="0" smtClean="0"/>
              <a:t> </a:t>
            </a:r>
            <a:r>
              <a:rPr lang="en-US" dirty="0" err="1" smtClean="0"/>
              <a:t>primitor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en-US" dirty="0" err="1" smtClean="0"/>
              <a:t>eticheta</a:t>
            </a:r>
            <a:r>
              <a:rPr lang="en-US" dirty="0" smtClean="0"/>
              <a:t> </a:t>
            </a:r>
            <a:r>
              <a:rPr lang="en-US" dirty="0" err="1" smtClean="0"/>
              <a:t>pungii</a:t>
            </a:r>
            <a:r>
              <a:rPr lang="en-US" dirty="0" smtClean="0"/>
              <a:t> de </a:t>
            </a:r>
            <a:r>
              <a:rPr lang="en-US" dirty="0" err="1" smtClean="0"/>
              <a:t>sânge</a:t>
            </a:r>
            <a:endParaRPr lang="en-US" dirty="0" smtClean="0"/>
          </a:p>
          <a:p>
            <a:r>
              <a:rPr lang="en-US" dirty="0" err="1" smtClean="0"/>
              <a:t>Anunțați</a:t>
            </a:r>
            <a:r>
              <a:rPr lang="en-US" dirty="0" smtClean="0"/>
              <a:t> UTS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4382686" cy="4140200"/>
          </a:xfrm>
        </p:spPr>
        <p:txBody>
          <a:bodyPr/>
          <a:lstStyle/>
          <a:p>
            <a:r>
              <a:rPr lang="en-US" dirty="0" err="1" smtClean="0"/>
              <a:t>Dacă</a:t>
            </a:r>
            <a:r>
              <a:rPr lang="en-US" dirty="0" smtClean="0"/>
              <a:t> e </a:t>
            </a:r>
            <a:r>
              <a:rPr lang="en-US" dirty="0" err="1" smtClean="0"/>
              <a:t>severă</a:t>
            </a:r>
            <a:r>
              <a:rPr lang="en-US" dirty="0" smtClean="0"/>
              <a:t>: </a:t>
            </a:r>
            <a:r>
              <a:rPr lang="en-US" dirty="0" err="1" smtClean="0"/>
              <a:t>analize</a:t>
            </a:r>
            <a:r>
              <a:rPr lang="en-US" dirty="0" smtClean="0"/>
              <a:t> de </a:t>
            </a:r>
            <a:r>
              <a:rPr lang="en-US" dirty="0" err="1" smtClean="0"/>
              <a:t>laborator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Test Coombs: direct </a:t>
            </a:r>
            <a:r>
              <a:rPr lang="en-US" dirty="0" err="1" smtClean="0"/>
              <a:t>și</a:t>
            </a:r>
            <a:r>
              <a:rPr lang="en-US" dirty="0" smtClean="0"/>
              <a:t> indirect</a:t>
            </a:r>
          </a:p>
          <a:p>
            <a:pPr lvl="1"/>
            <a:r>
              <a:rPr lang="en-US" dirty="0" err="1" smtClean="0"/>
              <a:t>Hemoglobina</a:t>
            </a:r>
            <a:r>
              <a:rPr lang="en-US" dirty="0" smtClean="0"/>
              <a:t>/</a:t>
            </a:r>
            <a:r>
              <a:rPr lang="en-US" dirty="0" err="1" smtClean="0"/>
              <a:t>Hemoleucograma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LDH</a:t>
            </a:r>
          </a:p>
          <a:p>
            <a:pPr lvl="1"/>
            <a:r>
              <a:rPr lang="en-US" dirty="0" smtClean="0"/>
              <a:t>BT, BD, BI</a:t>
            </a:r>
          </a:p>
          <a:p>
            <a:pPr lvl="1"/>
            <a:r>
              <a:rPr lang="en-US" dirty="0" err="1" smtClean="0"/>
              <a:t>Anticorpi</a:t>
            </a:r>
            <a:r>
              <a:rPr lang="en-US" dirty="0" smtClean="0"/>
              <a:t> anti HLA</a:t>
            </a:r>
          </a:p>
          <a:p>
            <a:pPr lvl="1"/>
            <a:r>
              <a:rPr lang="en-US" dirty="0" err="1" smtClean="0"/>
              <a:t>Examen</a:t>
            </a:r>
            <a:r>
              <a:rPr lang="en-US" dirty="0" smtClean="0"/>
              <a:t> de </a:t>
            </a:r>
            <a:r>
              <a:rPr lang="en-US" dirty="0" err="1" smtClean="0"/>
              <a:t>urină</a:t>
            </a:r>
            <a:r>
              <a:rPr lang="en-US" dirty="0" smtClean="0"/>
              <a:t> - </a:t>
            </a:r>
            <a:r>
              <a:rPr lang="en-US" dirty="0" err="1" smtClean="0"/>
              <a:t>hemoglobinurie</a:t>
            </a:r>
            <a:r>
              <a:rPr lang="en-US" dirty="0" smtClean="0"/>
              <a:t>?</a:t>
            </a:r>
          </a:p>
          <a:p>
            <a:pPr lvl="1"/>
            <a:r>
              <a:rPr lang="en-US" dirty="0" err="1" smtClean="0"/>
              <a:t>Insămânțare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medii</a:t>
            </a:r>
            <a:r>
              <a:rPr lang="en-US" dirty="0" smtClean="0"/>
              <a:t> de </a:t>
            </a:r>
            <a:r>
              <a:rPr lang="en-US" dirty="0" err="1" smtClean="0"/>
              <a:t>cultură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592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Transmiterea</a:t>
            </a:r>
            <a:r>
              <a:rPr lang="en-US" dirty="0"/>
              <a:t> </a:t>
            </a:r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sânge</a:t>
            </a:r>
            <a:r>
              <a:rPr lang="en-US" dirty="0" smtClean="0"/>
              <a:t> a </a:t>
            </a:r>
            <a:br>
              <a:rPr lang="en-US" dirty="0" smtClean="0"/>
            </a:br>
            <a:r>
              <a:rPr lang="en-US" dirty="0" err="1" smtClean="0"/>
              <a:t>infecțiilor</a:t>
            </a:r>
            <a:r>
              <a:rPr lang="en-US" dirty="0" smtClean="0"/>
              <a:t> </a:t>
            </a:r>
            <a:r>
              <a:rPr lang="en-US" dirty="0" err="1"/>
              <a:t>virale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virusul</a:t>
            </a:r>
            <a:r>
              <a:rPr lang="en-US" dirty="0" smtClean="0"/>
              <a:t> </a:t>
            </a:r>
            <a:r>
              <a:rPr lang="en-US" dirty="0" err="1" smtClean="0"/>
              <a:t>hepatitei</a:t>
            </a:r>
            <a:r>
              <a:rPr lang="en-US" dirty="0" smtClean="0"/>
              <a:t> </a:t>
            </a:r>
            <a:r>
              <a:rPr lang="en-US" dirty="0"/>
              <a:t>B (HBV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virusul</a:t>
            </a:r>
            <a:r>
              <a:rPr lang="en-US" dirty="0" smtClean="0"/>
              <a:t> </a:t>
            </a:r>
            <a:r>
              <a:rPr lang="en-US" dirty="0" err="1" smtClean="0"/>
              <a:t>hepatitei</a:t>
            </a:r>
            <a:r>
              <a:rPr lang="en-US" dirty="0" smtClean="0"/>
              <a:t> </a:t>
            </a:r>
            <a:r>
              <a:rPr lang="en-US" dirty="0"/>
              <a:t>C (HCV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virusul</a:t>
            </a:r>
            <a:r>
              <a:rPr lang="en-US" dirty="0" smtClean="0"/>
              <a:t> </a:t>
            </a:r>
            <a:r>
              <a:rPr lang="en-US" dirty="0" err="1" smtClean="0"/>
              <a:t>hepatitei</a:t>
            </a:r>
            <a:r>
              <a:rPr lang="en-US" dirty="0" smtClean="0"/>
              <a:t> </a:t>
            </a:r>
            <a:r>
              <a:rPr lang="en-US" dirty="0"/>
              <a:t>E (HEV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virusul</a:t>
            </a:r>
            <a:r>
              <a:rPr lang="en-US" dirty="0" smtClean="0"/>
              <a:t> </a:t>
            </a:r>
            <a:r>
              <a:rPr lang="en-US" dirty="0" err="1"/>
              <a:t>imunodeficienței</a:t>
            </a:r>
            <a:r>
              <a:rPr lang="en-US" dirty="0"/>
              <a:t> </a:t>
            </a:r>
            <a:r>
              <a:rPr lang="en-US" dirty="0" err="1"/>
              <a:t>umane</a:t>
            </a:r>
            <a:r>
              <a:rPr lang="en-US" dirty="0"/>
              <a:t> (HIV) </a:t>
            </a:r>
            <a:endParaRPr lang="en-US" dirty="0" smtClean="0"/>
          </a:p>
          <a:p>
            <a:r>
              <a:rPr lang="en-US" dirty="0" err="1" smtClean="0"/>
              <a:t>virusul</a:t>
            </a:r>
            <a:r>
              <a:rPr lang="en-US" dirty="0" smtClean="0"/>
              <a:t> </a:t>
            </a:r>
            <a:r>
              <a:rPr lang="en-US" dirty="0" err="1"/>
              <a:t>leucemiei</a:t>
            </a:r>
            <a:r>
              <a:rPr lang="en-US" dirty="0"/>
              <a:t> cu </a:t>
            </a:r>
            <a:r>
              <a:rPr lang="en-US" dirty="0" err="1"/>
              <a:t>celule</a:t>
            </a:r>
            <a:r>
              <a:rPr lang="en-US" dirty="0"/>
              <a:t> T a </a:t>
            </a:r>
            <a:r>
              <a:rPr lang="en-US" dirty="0" err="1"/>
              <a:t>adultului</a:t>
            </a:r>
            <a:r>
              <a:rPr lang="en-US" dirty="0"/>
              <a:t> (HTLV-1).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testele</a:t>
            </a:r>
            <a:r>
              <a:rPr lang="en-US" dirty="0" smtClean="0"/>
              <a:t> </a:t>
            </a:r>
            <a:r>
              <a:rPr lang="en-US" dirty="0" err="1"/>
              <a:t>serologice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citomegalovirus</a:t>
            </a:r>
            <a:r>
              <a:rPr lang="en-US" dirty="0"/>
              <a:t> (CMV) </a:t>
            </a:r>
          </a:p>
        </p:txBody>
      </p:sp>
    </p:spTree>
    <p:extLst>
      <p:ext uri="{BB962C8B-B14F-4D97-AF65-F5344CB8AC3E}">
        <p14:creationId xmlns:p14="http://schemas.microsoft.com/office/powerpoint/2010/main" val="2405209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10150" b="10150"/>
          <a:stretch>
            <a:fillRect/>
          </a:stretch>
        </p:blipFill>
        <p:spPr>
          <a:xfrm>
            <a:off x="268820" y="689006"/>
            <a:ext cx="5156005" cy="5836311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6597" b="-6597"/>
          <a:stretch>
            <a:fillRect/>
          </a:stretch>
        </p:blipFill>
        <p:spPr>
          <a:xfrm>
            <a:off x="6499454" y="57719"/>
            <a:ext cx="1115402" cy="12625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5873" y="1320292"/>
            <a:ext cx="3719175" cy="19525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0268" y="3287990"/>
            <a:ext cx="2589862" cy="323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9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Medicina </a:t>
            </a:r>
            <a:r>
              <a:rPr lang="en-US" dirty="0" err="1" smtClean="0"/>
              <a:t>Transfuzională</a:t>
            </a:r>
            <a:r>
              <a:rPr lang="en-US" dirty="0" smtClean="0"/>
              <a:t> (MT)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8645526" cy="4144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MT </a:t>
            </a:r>
            <a:r>
              <a:rPr lang="en-US" sz="2800" dirty="0" err="1" smtClean="0"/>
              <a:t>este</a:t>
            </a:r>
            <a:r>
              <a:rPr lang="en-US" sz="2800" dirty="0" smtClean="0"/>
              <a:t> </a:t>
            </a:r>
            <a:r>
              <a:rPr lang="en-US" sz="2800" dirty="0" err="1" smtClean="0"/>
              <a:t>știința</a:t>
            </a:r>
            <a:r>
              <a:rPr lang="en-US" sz="2800" dirty="0" smtClean="0"/>
              <a:t> </a:t>
            </a:r>
            <a:r>
              <a:rPr lang="en-US" sz="2800" dirty="0" err="1" smtClean="0"/>
              <a:t>multidisciplinară</a:t>
            </a:r>
            <a:r>
              <a:rPr lang="en-US" sz="2800" dirty="0" smtClean="0"/>
              <a:t> </a:t>
            </a:r>
            <a:r>
              <a:rPr lang="en-US" sz="2800" dirty="0" err="1" smtClean="0"/>
              <a:t>despre</a:t>
            </a:r>
            <a:r>
              <a:rPr lang="en-US" sz="2800" dirty="0" smtClean="0"/>
              <a:t> </a:t>
            </a:r>
            <a:r>
              <a:rPr lang="en-US" sz="2800" dirty="0" err="1" smtClean="0"/>
              <a:t>utilizarea</a:t>
            </a:r>
            <a:r>
              <a:rPr lang="en-US" sz="2800" dirty="0" smtClean="0"/>
              <a:t> </a:t>
            </a:r>
            <a:r>
              <a:rPr lang="en-US" sz="2800" dirty="0" err="1" smtClean="0"/>
              <a:t>eficientă</a:t>
            </a:r>
            <a:r>
              <a:rPr lang="en-US" sz="2800" dirty="0" smtClean="0"/>
              <a:t> a </a:t>
            </a:r>
            <a:r>
              <a:rPr lang="en-US" sz="2800" dirty="0" err="1" smtClean="0"/>
              <a:t>unei</a:t>
            </a:r>
            <a:r>
              <a:rPr lang="en-US" sz="2800" dirty="0" smtClean="0"/>
              <a:t> </a:t>
            </a:r>
            <a:r>
              <a:rPr lang="en-US" sz="2800" dirty="0" err="1" smtClean="0"/>
              <a:t>transfuzii</a:t>
            </a:r>
            <a:r>
              <a:rPr lang="en-US" sz="2800" dirty="0" smtClean="0"/>
              <a:t> </a:t>
            </a:r>
            <a:r>
              <a:rPr lang="en-US" sz="2800" dirty="0" smtClean="0"/>
              <a:t>sanguine</a:t>
            </a:r>
            <a:r>
              <a:rPr lang="en-US" sz="2800" dirty="0" smtClean="0"/>
              <a:t>, </a:t>
            </a:r>
            <a:r>
              <a:rPr lang="en-US" sz="2800" dirty="0" smtClean="0"/>
              <a:t>cu </a:t>
            </a:r>
            <a:r>
              <a:rPr lang="en-US" sz="2800" dirty="0" err="1" smtClean="0"/>
              <a:t>scopul</a:t>
            </a:r>
            <a:r>
              <a:rPr lang="en-US" sz="2800" dirty="0" smtClean="0"/>
              <a:t> de a </a:t>
            </a:r>
            <a:r>
              <a:rPr lang="en-US" sz="2800" dirty="0" err="1" smtClean="0"/>
              <a:t>preveni</a:t>
            </a:r>
            <a:r>
              <a:rPr lang="en-US" sz="2800" dirty="0" smtClean="0"/>
              <a:t> </a:t>
            </a:r>
            <a:r>
              <a:rPr lang="en-US" sz="2800" dirty="0" err="1" smtClean="0"/>
              <a:t>și</a:t>
            </a:r>
            <a:r>
              <a:rPr lang="en-US" sz="2800" dirty="0" smtClean="0"/>
              <a:t> de a </a:t>
            </a:r>
            <a:r>
              <a:rPr lang="en-US" sz="2800" dirty="0" err="1" smtClean="0"/>
              <a:t>trata</a:t>
            </a:r>
            <a:r>
              <a:rPr lang="en-US" sz="2800" dirty="0" smtClean="0"/>
              <a:t> diverse </a:t>
            </a:r>
            <a:r>
              <a:rPr lang="en-US" sz="2800" dirty="0" err="1" smtClean="0"/>
              <a:t>afecțiuni</a:t>
            </a:r>
            <a:r>
              <a:rPr lang="en-US" sz="2800" dirty="0" smtClean="0"/>
              <a:t>.</a:t>
            </a:r>
          </a:p>
          <a:p>
            <a:pPr algn="ctr"/>
            <a:r>
              <a:rPr lang="en-US" sz="2800" dirty="0" err="1" smtClean="0"/>
              <a:t>Sângele</a:t>
            </a:r>
            <a:r>
              <a:rPr lang="en-US" sz="2800" dirty="0" smtClean="0"/>
              <a:t> = </a:t>
            </a:r>
            <a:r>
              <a:rPr lang="en-US" sz="2800" dirty="0" err="1" smtClean="0"/>
              <a:t>Viață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97" y="4035038"/>
            <a:ext cx="3266437" cy="245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64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358" y="173365"/>
            <a:ext cx="7556313" cy="1116106"/>
          </a:xfrm>
        </p:spPr>
        <p:txBody>
          <a:bodyPr/>
          <a:lstStyle/>
          <a:p>
            <a:r>
              <a:rPr lang="en-US" dirty="0" err="1" smtClean="0"/>
              <a:t>Cursul</a:t>
            </a:r>
            <a:r>
              <a:rPr lang="en-US" dirty="0" smtClean="0"/>
              <a:t> </a:t>
            </a:r>
            <a:r>
              <a:rPr lang="en-US" dirty="0" err="1" smtClean="0"/>
              <a:t>își</a:t>
            </a:r>
            <a:r>
              <a:rPr lang="en-US" dirty="0" smtClean="0"/>
              <a:t> </a:t>
            </a:r>
            <a:r>
              <a:rPr lang="en-US" dirty="0" err="1" smtClean="0"/>
              <a:t>propune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clarifice</a:t>
            </a:r>
            <a:r>
              <a:rPr lang="en-US" dirty="0" smtClean="0"/>
              <a:t> </a:t>
            </a:r>
            <a:r>
              <a:rPr lang="en-US" dirty="0" err="1" smtClean="0"/>
              <a:t>notiunile</a:t>
            </a:r>
            <a:r>
              <a:rPr lang="en-US" dirty="0" smtClean="0"/>
              <a:t> </a:t>
            </a:r>
            <a:r>
              <a:rPr lang="en-US" dirty="0" err="1" smtClean="0"/>
              <a:t>despre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6073" y="1916339"/>
            <a:ext cx="5518814" cy="4140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Donarea</a:t>
            </a:r>
            <a:r>
              <a:rPr lang="en-US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sânge</a:t>
            </a:r>
            <a:endParaRPr lang="en-US" dirty="0" smtClean="0"/>
          </a:p>
          <a:p>
            <a:r>
              <a:rPr lang="en-US" dirty="0" err="1" smtClean="0"/>
              <a:t>Tipurile</a:t>
            </a:r>
            <a:r>
              <a:rPr lang="en-US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componente</a:t>
            </a:r>
            <a:r>
              <a:rPr lang="en-US" dirty="0" smtClean="0"/>
              <a:t> sanguine </a:t>
            </a:r>
            <a:endParaRPr lang="en-US" dirty="0" smtClean="0"/>
          </a:p>
          <a:p>
            <a:r>
              <a:rPr lang="en-US" dirty="0" err="1"/>
              <a:t>Grupele</a:t>
            </a:r>
            <a:r>
              <a:rPr lang="en-US" dirty="0"/>
              <a:t> sanguine </a:t>
            </a:r>
            <a:endParaRPr lang="en-US" dirty="0" smtClean="0"/>
          </a:p>
          <a:p>
            <a:r>
              <a:rPr lang="en-US" dirty="0" err="1" smtClean="0"/>
              <a:t>Indicațiile</a:t>
            </a:r>
            <a:r>
              <a:rPr lang="en-US" dirty="0" smtClean="0"/>
              <a:t>, </a:t>
            </a:r>
            <a:r>
              <a:rPr lang="en-US" dirty="0" err="1" smtClean="0"/>
              <a:t>contraindicațiile</a:t>
            </a:r>
            <a:r>
              <a:rPr lang="en-US" dirty="0" smtClean="0"/>
              <a:t> </a:t>
            </a:r>
            <a:r>
              <a:rPr lang="en-US" dirty="0" err="1" smtClean="0"/>
              <a:t>transfuziei</a:t>
            </a:r>
            <a:r>
              <a:rPr lang="en-US" dirty="0" smtClean="0"/>
              <a:t> de </a:t>
            </a:r>
            <a:r>
              <a:rPr lang="en-US" dirty="0" err="1" smtClean="0"/>
              <a:t>sânge</a:t>
            </a:r>
            <a:endParaRPr lang="en-US" dirty="0" smtClean="0"/>
          </a:p>
          <a:p>
            <a:r>
              <a:rPr lang="en-US" dirty="0" err="1" smtClean="0"/>
              <a:t>Riscurile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en-US" dirty="0" err="1" smtClean="0"/>
              <a:t>beneficiile</a:t>
            </a:r>
            <a:r>
              <a:rPr lang="en-US" dirty="0"/>
              <a:t> </a:t>
            </a:r>
            <a:r>
              <a:rPr lang="en-US" dirty="0" err="1" smtClean="0"/>
              <a:t>transfuziei</a:t>
            </a:r>
            <a:endParaRPr lang="en-US" dirty="0" smtClean="0"/>
          </a:p>
          <a:p>
            <a:r>
              <a:rPr lang="en-US" dirty="0" err="1"/>
              <a:t>Infecțiile</a:t>
            </a:r>
            <a:r>
              <a:rPr lang="en-US" dirty="0"/>
              <a:t> </a:t>
            </a:r>
            <a:r>
              <a:rPr lang="en-US" dirty="0" err="1"/>
              <a:t>transmisibile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 smtClean="0"/>
              <a:t>sânge</a:t>
            </a:r>
            <a:endParaRPr lang="en-US" dirty="0" smtClean="0"/>
          </a:p>
          <a:p>
            <a:r>
              <a:rPr lang="en-US" dirty="0" err="1" smtClean="0"/>
              <a:t>Reacțiile</a:t>
            </a:r>
            <a:r>
              <a:rPr lang="en-US" dirty="0" smtClean="0"/>
              <a:t> </a:t>
            </a:r>
            <a:r>
              <a:rPr lang="en-US" dirty="0"/>
              <a:t>adverse post-</a:t>
            </a:r>
            <a:r>
              <a:rPr lang="en-US" dirty="0" err="1"/>
              <a:t>transfuzionale</a:t>
            </a:r>
            <a:r>
              <a:rPr lang="en-US" dirty="0"/>
              <a:t>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20606" r="20606"/>
          <a:stretch>
            <a:fillRect/>
          </a:stretch>
        </p:blipFill>
        <p:spPr>
          <a:xfrm>
            <a:off x="8054787" y="1762319"/>
            <a:ext cx="942987" cy="10674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7096" y="1121328"/>
            <a:ext cx="2969027" cy="28651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0785" y="3986439"/>
            <a:ext cx="3183096" cy="237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98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799353"/>
          </a:xfrm>
        </p:spPr>
        <p:txBody>
          <a:bodyPr/>
          <a:lstStyle/>
          <a:p>
            <a:r>
              <a:rPr lang="en-US" sz="2800" dirty="0" err="1" smtClean="0"/>
              <a:t>Donarea</a:t>
            </a:r>
            <a:r>
              <a:rPr lang="en-US" sz="2800" dirty="0" smtClean="0"/>
              <a:t> de </a:t>
            </a:r>
            <a:r>
              <a:rPr lang="en-US" sz="2800" dirty="0" err="1"/>
              <a:t>s</a:t>
            </a:r>
            <a:r>
              <a:rPr lang="en-US" sz="2800" dirty="0" err="1" smtClean="0"/>
              <a:t>ânge</a:t>
            </a:r>
            <a:r>
              <a:rPr lang="en-US" sz="2800" dirty="0" smtClean="0"/>
              <a:t> </a:t>
            </a:r>
            <a:r>
              <a:rPr lang="en-US" sz="2800" dirty="0" err="1" smtClean="0"/>
              <a:t>și</a:t>
            </a:r>
            <a:r>
              <a:rPr lang="en-US" sz="2800" dirty="0" smtClean="0"/>
              <a:t> </a:t>
            </a:r>
            <a:r>
              <a:rPr lang="en-US" sz="2800" dirty="0" err="1" smtClean="0"/>
              <a:t>componente</a:t>
            </a:r>
            <a:r>
              <a:rPr lang="en-US" sz="2800" dirty="0" smtClean="0"/>
              <a:t> sanguine</a:t>
            </a:r>
            <a:endParaRPr lang="en-US" sz="28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6164" b="-26164"/>
          <a:stretch>
            <a:fillRect/>
          </a:stretch>
        </p:blipFill>
        <p:spPr>
          <a:xfrm>
            <a:off x="6478756" y="2418285"/>
            <a:ext cx="2332791" cy="2640590"/>
          </a:xfrm>
        </p:spPr>
      </p:pic>
      <p:pic>
        <p:nvPicPr>
          <p:cNvPr id="11" name="Content Placeholder 6"/>
          <p:cNvPicPr>
            <a:picLocks noChangeAspect="1"/>
          </p:cNvPicPr>
          <p:nvPr/>
        </p:nvPicPr>
        <p:blipFill rotWithShape="1">
          <a:blip r:embed="rId3"/>
          <a:srcRect t="-277" b="3492"/>
          <a:stretch/>
        </p:blipFill>
        <p:spPr>
          <a:xfrm>
            <a:off x="0" y="2251872"/>
            <a:ext cx="6173925" cy="342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53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101" y="289888"/>
            <a:ext cx="7556313" cy="1116106"/>
          </a:xfrm>
        </p:spPr>
        <p:txBody>
          <a:bodyPr/>
          <a:lstStyle/>
          <a:p>
            <a:r>
              <a:rPr lang="en-US" dirty="0" err="1" smtClean="0"/>
              <a:t>Componentele</a:t>
            </a:r>
            <a:r>
              <a:rPr lang="en-US" dirty="0" smtClean="0"/>
              <a:t> sanguine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7746"/>
          <a:stretch/>
        </p:blipFill>
        <p:spPr>
          <a:xfrm>
            <a:off x="5665799" y="197584"/>
            <a:ext cx="2829642" cy="16001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2140" y="1914245"/>
            <a:ext cx="5174956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- </a:t>
            </a:r>
            <a:r>
              <a:rPr lang="en-US" b="1" dirty="0" smtClean="0"/>
              <a:t>CONCENTRATUL ERITROCITAR</a:t>
            </a:r>
            <a:endParaRPr lang="en-US" b="1" dirty="0"/>
          </a:p>
          <a:p>
            <a:pPr lvl="1"/>
            <a:r>
              <a:rPr lang="en-US" dirty="0" smtClean="0"/>
              <a:t>CER, CER SL, CER DL </a:t>
            </a:r>
          </a:p>
          <a:p>
            <a:endParaRPr lang="en-US" dirty="0"/>
          </a:p>
          <a:p>
            <a:r>
              <a:rPr lang="en-US" dirty="0" smtClean="0"/>
              <a:t> - </a:t>
            </a:r>
            <a:r>
              <a:rPr lang="en-US" b="1" dirty="0" smtClean="0"/>
              <a:t>CONCENTRATUL TROMBOCITAR </a:t>
            </a:r>
          </a:p>
          <a:p>
            <a:r>
              <a:rPr lang="en-US" dirty="0" smtClean="0"/>
              <a:t>       STANDARD/de AFEREZĂ (CTS/CTU)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- </a:t>
            </a:r>
            <a:r>
              <a:rPr lang="en-US" b="1" dirty="0" smtClean="0"/>
              <a:t>PLASMA  </a:t>
            </a:r>
            <a:r>
              <a:rPr lang="en-US" b="1" dirty="0" smtClean="0"/>
              <a:t>PROASPĂTĂ  </a:t>
            </a:r>
            <a:r>
              <a:rPr lang="en-US" b="1" dirty="0" smtClean="0"/>
              <a:t>CONGELATĂ </a:t>
            </a:r>
            <a:r>
              <a:rPr lang="en-US" dirty="0" smtClean="0"/>
              <a:t>(PPC)</a:t>
            </a:r>
          </a:p>
          <a:p>
            <a:endParaRPr lang="en-US" dirty="0" smtClean="0"/>
          </a:p>
          <a:p>
            <a:r>
              <a:rPr lang="en-US" dirty="0" smtClean="0"/>
              <a:t> - </a:t>
            </a:r>
            <a:r>
              <a:rPr lang="en-US" b="1" dirty="0" smtClean="0"/>
              <a:t>CRIOPRECIPITATUL</a:t>
            </a:r>
            <a:r>
              <a:rPr lang="en-US" dirty="0" smtClean="0"/>
              <a:t> </a:t>
            </a:r>
            <a:r>
              <a:rPr lang="en-US" dirty="0" smtClean="0"/>
              <a:t>(CRIO)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848" y="1771720"/>
            <a:ext cx="1609132" cy="2628422"/>
          </a:xfrm>
          <a:prstGeom prst="rect">
            <a:avLst/>
          </a:prstGeom>
        </p:spPr>
      </p:pic>
      <p:pic>
        <p:nvPicPr>
          <p:cNvPr id="10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l="3952" r="3952"/>
          <a:stretch/>
        </p:blipFill>
        <p:spPr>
          <a:xfrm>
            <a:off x="4526399" y="1797783"/>
            <a:ext cx="2044550" cy="11030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b="6869"/>
          <a:stretch/>
        </p:blipFill>
        <p:spPr>
          <a:xfrm>
            <a:off x="5337096" y="3330028"/>
            <a:ext cx="1895922" cy="107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27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Sistemele</a:t>
            </a:r>
            <a:r>
              <a:rPr lang="en-US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grup</a:t>
            </a:r>
            <a:r>
              <a:rPr lang="en-US" dirty="0" smtClean="0"/>
              <a:t> </a:t>
            </a:r>
            <a:r>
              <a:rPr lang="en-US" dirty="0" err="1" smtClean="0"/>
              <a:t>sanguin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ABO</a:t>
            </a:r>
          </a:p>
          <a:p>
            <a:r>
              <a:rPr lang="en-US" sz="2400" dirty="0" smtClean="0"/>
              <a:t>Rh</a:t>
            </a:r>
          </a:p>
          <a:p>
            <a:r>
              <a:rPr lang="en-US" sz="2400" dirty="0" err="1" smtClean="0"/>
              <a:t>Kell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err="1" smtClean="0"/>
              <a:t>Altele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pic>
        <p:nvPicPr>
          <p:cNvPr id="4" name="Picture 3" descr="poza 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063" y="1981201"/>
            <a:ext cx="6780474" cy="3821722"/>
          </a:xfrm>
          <a:prstGeom prst="rect">
            <a:avLst/>
          </a:prstGeom>
        </p:spPr>
      </p:pic>
      <p:pic>
        <p:nvPicPr>
          <p:cNvPr id="5" name="Content Placeholder 5"/>
          <p:cNvPicPr>
            <a:picLocks noChangeAspect="1"/>
          </p:cNvPicPr>
          <p:nvPr/>
        </p:nvPicPr>
        <p:blipFill>
          <a:blip r:embed="rId4"/>
          <a:srcRect l="6415" r="6415"/>
          <a:stretch>
            <a:fillRect/>
          </a:stretch>
        </p:blipFill>
        <p:spPr>
          <a:xfrm>
            <a:off x="6726372" y="484094"/>
            <a:ext cx="1098826" cy="124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76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Sistemul</a:t>
            </a:r>
            <a:r>
              <a:rPr lang="en-US" dirty="0" smtClean="0"/>
              <a:t> ABO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108093" y="1254394"/>
            <a:ext cx="5134421" cy="5407266"/>
          </a:xfrm>
        </p:spPr>
        <p:txBody>
          <a:bodyPr>
            <a:normAutofit/>
          </a:bodyPr>
          <a:lstStyle/>
          <a:p>
            <a:pPr lvl="1"/>
            <a:r>
              <a:rPr lang="en-US" dirty="0" err="1"/>
              <a:t>cel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smtClean="0"/>
              <a:t>important </a:t>
            </a:r>
            <a:r>
              <a:rPr lang="en-US" dirty="0" err="1" smtClean="0"/>
              <a:t>și</a:t>
            </a:r>
            <a:r>
              <a:rPr lang="en-US" dirty="0" smtClean="0"/>
              <a:t> complex </a:t>
            </a:r>
            <a:r>
              <a:rPr lang="en-US" dirty="0" err="1"/>
              <a:t>sistem</a:t>
            </a:r>
            <a:r>
              <a:rPr lang="en-US" dirty="0"/>
              <a:t> de </a:t>
            </a:r>
            <a:r>
              <a:rPr lang="en-US" dirty="0" err="1"/>
              <a:t>grup</a:t>
            </a:r>
            <a:r>
              <a:rPr lang="en-US" dirty="0"/>
              <a:t> </a:t>
            </a:r>
            <a:r>
              <a:rPr lang="en-US" dirty="0" err="1"/>
              <a:t>sanguin</a:t>
            </a:r>
            <a:r>
              <a:rPr lang="en-US" dirty="0"/>
              <a:t> din </a:t>
            </a:r>
            <a:r>
              <a:rPr lang="en-US" dirty="0" err="1"/>
              <a:t>practica</a:t>
            </a:r>
            <a:r>
              <a:rPr lang="en-US" dirty="0"/>
              <a:t> </a:t>
            </a:r>
            <a:r>
              <a:rPr lang="en-US" dirty="0" err="1"/>
              <a:t>transfuzională</a:t>
            </a:r>
            <a:r>
              <a:rPr lang="en-US" dirty="0"/>
              <a:t> </a:t>
            </a: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sz="2000" b="1" dirty="0" err="1">
                <a:latin typeface="Arial" charset="0"/>
              </a:rPr>
              <a:t>Definit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err="1">
                <a:latin typeface="Arial" charset="0"/>
              </a:rPr>
              <a:t>prin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>
                <a:solidFill>
                  <a:srgbClr val="800000"/>
                </a:solidFill>
                <a:latin typeface="Arial" charset="0"/>
              </a:rPr>
              <a:t>COEXISTENTA</a:t>
            </a:r>
            <a:r>
              <a:rPr lang="en-US" sz="2000" b="1" dirty="0">
                <a:latin typeface="Arial" charset="0"/>
              </a:rPr>
              <a:t>:</a:t>
            </a:r>
            <a:endParaRPr lang="en-US" sz="2000" dirty="0">
              <a:latin typeface="Arial" charset="0"/>
            </a:endParaRPr>
          </a:p>
          <a:p>
            <a:pPr marL="695325" lvl="1" indent="-342900">
              <a:spcBef>
                <a:spcPts val="763"/>
              </a:spcBef>
              <a:buFont typeface="Arial"/>
              <a:buChar char="•"/>
            </a:pPr>
            <a:r>
              <a:rPr lang="en-US" b="1" dirty="0" err="1">
                <a:solidFill>
                  <a:srgbClr val="800000"/>
                </a:solidFill>
                <a:latin typeface="Arial" charset="0"/>
                <a:ea typeface="ＭＳ Ｐゴシック" charset="0"/>
              </a:rPr>
              <a:t>Antigenului</a:t>
            </a:r>
            <a:r>
              <a:rPr lang="en-US" b="1" dirty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 A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charset="0"/>
              </a:rPr>
              <a:t>si/</a:t>
            </a:r>
            <a:r>
              <a:rPr lang="en-US" b="1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charset="0"/>
              </a:rPr>
              <a:t>sau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b="1" dirty="0">
                <a:solidFill>
                  <a:srgbClr val="800000"/>
                </a:solidFill>
                <a:latin typeface="Arial" charset="0"/>
                <a:ea typeface="ＭＳ Ｐゴシック" charset="0"/>
              </a:rPr>
              <a:t>B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membrana</a:t>
            </a:r>
            <a:r>
              <a:rPr lang="en-US" dirty="0" smtClean="0"/>
              <a:t> </a:t>
            </a:r>
            <a:r>
              <a:rPr lang="en-US" dirty="0" err="1" smtClean="0"/>
              <a:t>eritrocitară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en-US" dirty="0" err="1" smtClean="0"/>
              <a:t>trombocitară</a:t>
            </a:r>
            <a:r>
              <a:rPr lang="en-US" dirty="0" smtClean="0"/>
              <a:t>(</a:t>
            </a:r>
            <a:r>
              <a:rPr lang="en-US" dirty="0" err="1" smtClean="0"/>
              <a:t>carbohidrați</a:t>
            </a:r>
            <a:r>
              <a:rPr lang="en-US" dirty="0" smtClean="0"/>
              <a:t>) </a:t>
            </a:r>
            <a:endParaRPr lang="en-US" dirty="0"/>
          </a:p>
          <a:p>
            <a:pPr marL="695325" lvl="1" indent="-342900">
              <a:spcBef>
                <a:spcPts val="763"/>
              </a:spcBef>
              <a:buFont typeface="Arial"/>
              <a:buChar char="•"/>
            </a:pPr>
            <a:endParaRPr lang="en-US" dirty="0">
              <a:latin typeface="Arial" charset="0"/>
              <a:ea typeface="ＭＳ Ｐゴシック" charset="0"/>
            </a:endParaRPr>
          </a:p>
          <a:p>
            <a:pPr marL="695325" lvl="1" indent="-342900">
              <a:spcBef>
                <a:spcPts val="617"/>
              </a:spcBef>
              <a:buFont typeface="Arial"/>
              <a:buChar char="•"/>
            </a:pPr>
            <a:r>
              <a:rPr lang="en-US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Anticorpului</a:t>
            </a:r>
            <a:r>
              <a:rPr lang="en-US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l-GR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α</a:t>
            </a:r>
            <a:r>
              <a:rPr lang="el-GR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b="1" dirty="0" smtClean="0">
                <a:solidFill>
                  <a:srgbClr val="7F7F7F"/>
                </a:solidFill>
                <a:latin typeface="Arial" charset="0"/>
                <a:ea typeface="ＭＳ Ｐゴシック" charset="0"/>
              </a:rPr>
              <a:t>si</a:t>
            </a:r>
            <a:r>
              <a:rPr lang="en-US" b="1" dirty="0">
                <a:solidFill>
                  <a:srgbClr val="7F7F7F"/>
                </a:solidFill>
                <a:latin typeface="Arial" charset="0"/>
                <a:ea typeface="ＭＳ Ｐゴシック" charset="0"/>
              </a:rPr>
              <a:t>/</a:t>
            </a:r>
            <a:r>
              <a:rPr lang="en-US" b="1" dirty="0" err="1">
                <a:solidFill>
                  <a:srgbClr val="7F7F7F"/>
                </a:solidFill>
                <a:latin typeface="Arial" charset="0"/>
                <a:ea typeface="ＭＳ Ｐゴシック" charset="0"/>
              </a:rPr>
              <a:t>sau</a:t>
            </a:r>
            <a:r>
              <a:rPr lang="en-US" b="1" dirty="0">
                <a:solidFill>
                  <a:srgbClr val="7F7F7F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b="1" dirty="0" smtClean="0">
                <a:solidFill>
                  <a:srgbClr val="800000"/>
                </a:solidFill>
                <a:latin typeface="Symbol" charset="0"/>
                <a:ea typeface="ＭＳ Ｐゴシック" charset="0"/>
                <a:cs typeface="Symbol" charset="0"/>
              </a:rPr>
              <a:t>,</a:t>
            </a:r>
            <a:r>
              <a:rPr lang="en-US" dirty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dirty="0">
                <a:latin typeface="Arial" charset="0"/>
                <a:ea typeface="ＭＳ Ｐゴシック" charset="0"/>
              </a:rPr>
              <a:t>(</a:t>
            </a:r>
            <a:r>
              <a:rPr lang="en-US" dirty="0" err="1" smtClean="0">
                <a:latin typeface="Arial" charset="0"/>
                <a:ea typeface="ＭＳ Ｐゴシック" charset="0"/>
              </a:rPr>
              <a:t>față</a:t>
            </a:r>
            <a:r>
              <a:rPr lang="en-US" dirty="0" smtClean="0">
                <a:latin typeface="Arial" charset="0"/>
                <a:ea typeface="ＭＳ Ｐゴシック" charset="0"/>
              </a:rPr>
              <a:t> </a:t>
            </a:r>
            <a:r>
              <a:rPr lang="en-US" dirty="0">
                <a:latin typeface="Arial" charset="0"/>
                <a:ea typeface="ＭＳ Ｐゴシック" charset="0"/>
              </a:rPr>
              <a:t>de Ag </a:t>
            </a:r>
            <a:r>
              <a:rPr lang="en-US" dirty="0" err="1" smtClean="0">
                <a:latin typeface="Arial" charset="0"/>
                <a:ea typeface="ＭＳ Ｐゴシック" charset="0"/>
              </a:rPr>
              <a:t>lipsă</a:t>
            </a:r>
            <a:r>
              <a:rPr lang="en-US" dirty="0" smtClean="0">
                <a:latin typeface="Arial" charset="0"/>
                <a:ea typeface="ＭＳ Ｐゴシック" charset="0"/>
              </a:rPr>
              <a:t>) </a:t>
            </a:r>
            <a:r>
              <a:rPr lang="en-US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natural, regular</a:t>
            </a:r>
            <a:r>
              <a:rPr lang="en-US" dirty="0">
                <a:solidFill>
                  <a:srgbClr val="800000"/>
                </a:solidFill>
                <a:latin typeface="Arial" charset="0"/>
                <a:ea typeface="ＭＳ Ｐゴシック" charset="0"/>
              </a:rPr>
              <a:t>, </a:t>
            </a:r>
            <a:r>
              <a:rPr lang="en-US" dirty="0" smtClean="0">
                <a:solidFill>
                  <a:srgbClr val="800000"/>
                </a:solidFill>
                <a:latin typeface="Times New Roman" charset="0"/>
                <a:ea typeface="ＭＳ Ｐゴシック" charset="0"/>
                <a:cs typeface="Times New Roman" charset="0"/>
              </a:rPr>
              <a:t>de </a:t>
            </a:r>
            <a:r>
              <a:rPr lang="en-US" dirty="0">
                <a:solidFill>
                  <a:srgbClr val="800000"/>
                </a:solidFill>
                <a:latin typeface="Arial" charset="0"/>
                <a:ea typeface="ＭＳ Ｐゴシック" charset="0"/>
              </a:rPr>
              <a:t>tip </a:t>
            </a:r>
            <a:r>
              <a:rPr lang="en-US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IgM</a:t>
            </a:r>
            <a:r>
              <a:rPr lang="en-US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ser</a:t>
            </a:r>
            <a:r>
              <a:rPr lang="en-US" dirty="0"/>
              <a:t>/</a:t>
            </a:r>
            <a:r>
              <a:rPr lang="en-US" dirty="0" err="1" smtClean="0"/>
              <a:t>plasmă</a:t>
            </a:r>
            <a:endParaRPr lang="en-US" dirty="0" smtClean="0"/>
          </a:p>
          <a:p>
            <a:pPr marL="123825" indent="0">
              <a:spcBef>
                <a:spcPts val="617"/>
              </a:spcBef>
              <a:buNone/>
            </a:pPr>
            <a:endParaRPr lang="en-US" dirty="0" smtClean="0"/>
          </a:p>
          <a:p>
            <a:pPr marL="123825" indent="0">
              <a:spcBef>
                <a:spcPts val="617"/>
              </a:spcBef>
              <a:buNone/>
            </a:pPr>
            <a:endParaRPr lang="en-US" dirty="0" smtClean="0"/>
          </a:p>
          <a:p>
            <a:pPr lvl="2">
              <a:spcBef>
                <a:spcPts val="606"/>
              </a:spcBef>
              <a:buFont typeface="Arial" charset="0"/>
              <a:buChar char="-"/>
            </a:pP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Ag: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prezente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pe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eritrocit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, de la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naștere</a:t>
            </a:r>
            <a:endParaRPr lang="en-US" sz="1400" dirty="0">
              <a:solidFill>
                <a:srgbClr val="7F7F7F"/>
              </a:solidFill>
              <a:latin typeface="Arial" charset="0"/>
            </a:endParaRPr>
          </a:p>
          <a:p>
            <a:pPr lvl="2">
              <a:spcBef>
                <a:spcPts val="606"/>
              </a:spcBef>
              <a:buFont typeface="Arial" charset="0"/>
              <a:buChar char="-"/>
            </a:pPr>
            <a:r>
              <a:rPr lang="en-US" sz="1400" dirty="0">
                <a:solidFill>
                  <a:srgbClr val="7F7F7F"/>
                </a:solidFill>
                <a:latin typeface="Arial" charset="0"/>
              </a:rPr>
              <a:t>Ac: 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NATURALI, </a:t>
            </a:r>
            <a:r>
              <a:rPr lang="en-US" sz="1400" dirty="0">
                <a:solidFill>
                  <a:srgbClr val="7F7F7F"/>
                </a:solidFill>
                <a:latin typeface="Arial" charset="0"/>
              </a:rPr>
              <a:t>REGULARI, de tip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IgM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,  </a:t>
            </a:r>
            <a:r>
              <a:rPr lang="en-US" sz="1400" dirty="0" err="1">
                <a:solidFill>
                  <a:srgbClr val="7F7F7F"/>
                </a:solidFill>
                <a:latin typeface="Arial" charset="0"/>
              </a:rPr>
              <a:t>apar</a:t>
            </a:r>
            <a:r>
              <a:rPr lang="en-US" sz="1400" dirty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ulterior, </a:t>
            </a:r>
            <a:endParaRPr lang="en-US" sz="1400" dirty="0">
              <a:solidFill>
                <a:srgbClr val="7F7F7F"/>
              </a:solidFill>
              <a:latin typeface="Arial" charset="0"/>
            </a:endParaRPr>
          </a:p>
          <a:p>
            <a:pPr lvl="3">
              <a:spcBef>
                <a:spcPts val="606"/>
              </a:spcBef>
              <a:buFont typeface="Arial" charset="0"/>
              <a:buChar char="-"/>
            </a:pPr>
            <a:r>
              <a:rPr lang="en-US" sz="1400" dirty="0" err="1">
                <a:solidFill>
                  <a:srgbClr val="7F7F7F"/>
                </a:solidFill>
                <a:latin typeface="Arial" charset="0"/>
              </a:rPr>
              <a:t>c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a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rezultat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al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expunerii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la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antigene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comune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din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alimente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>
                <a:solidFill>
                  <a:srgbClr val="7F7F7F"/>
                </a:solidFill>
                <a:latin typeface="Arial" charset="0"/>
              </a:rPr>
              <a:t>și</a:t>
            </a:r>
            <a:r>
              <a:rPr lang="en-US" sz="1400" dirty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bacterii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, care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sunt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similare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sau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identice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cu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antigenele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de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grup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 </a:t>
            </a:r>
            <a:r>
              <a:rPr lang="en-US" sz="1400" dirty="0" err="1" smtClean="0">
                <a:solidFill>
                  <a:srgbClr val="7F7F7F"/>
                </a:solidFill>
                <a:latin typeface="Arial" charset="0"/>
              </a:rPr>
              <a:t>sanguin</a:t>
            </a:r>
            <a:r>
              <a:rPr lang="en-US" sz="1400" dirty="0" smtClean="0">
                <a:solidFill>
                  <a:srgbClr val="7F7F7F"/>
                </a:solidFill>
                <a:latin typeface="Arial" charset="0"/>
              </a:rPr>
              <a:t>, </a:t>
            </a:r>
            <a:endParaRPr lang="en-US" sz="2400" dirty="0">
              <a:latin typeface="Arial" charset="0"/>
              <a:ea typeface="ＭＳ Ｐゴシック" charset="0"/>
            </a:endParaRP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-4171" t="-9105" r="-15472" b="-17776"/>
          <a:stretch/>
        </p:blipFill>
        <p:spPr>
          <a:xfrm>
            <a:off x="4542691" y="1438080"/>
            <a:ext cx="5245938" cy="419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85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Sistemul</a:t>
            </a:r>
            <a:r>
              <a:rPr lang="en-US" dirty="0" smtClean="0"/>
              <a:t> Rh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651" y="1985963"/>
            <a:ext cx="3980467" cy="41402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>
                <a:latin typeface="Arial" charset="0"/>
              </a:rPr>
              <a:t>Definit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err="1">
                <a:latin typeface="Arial" charset="0"/>
              </a:rPr>
              <a:t>prin</a:t>
            </a:r>
            <a:r>
              <a:rPr lang="en-US" sz="2000" b="1" dirty="0">
                <a:latin typeface="Arial" charset="0"/>
              </a:rPr>
              <a:t> </a:t>
            </a:r>
            <a:r>
              <a:rPr lang="en-US" sz="2000" b="1" dirty="0" smtClean="0">
                <a:solidFill>
                  <a:srgbClr val="800000"/>
                </a:solidFill>
                <a:latin typeface="Arial" charset="0"/>
              </a:rPr>
              <a:t>EXISTENTA</a:t>
            </a:r>
            <a:r>
              <a:rPr lang="en-US" sz="2000" b="1" dirty="0">
                <a:latin typeface="Arial" charset="0"/>
              </a:rPr>
              <a:t>:</a:t>
            </a:r>
            <a:endParaRPr lang="en-US" sz="2000" dirty="0">
              <a:latin typeface="Arial" charset="0"/>
            </a:endParaRPr>
          </a:p>
          <a:p>
            <a:pPr marL="466725" indent="-342900">
              <a:spcBef>
                <a:spcPts val="763"/>
              </a:spcBef>
              <a:buFont typeface="Arial"/>
              <a:buChar char="•"/>
            </a:pPr>
            <a:r>
              <a:rPr lang="en-US" b="1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Antigenului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Rh(D) si a </a:t>
            </a:r>
            <a:r>
              <a:rPr lang="en-US" b="1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Antigenelor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Rh</a:t>
            </a:r>
            <a:r>
              <a:rPr lang="de-DE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(C) 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(c) (E) (e)</a:t>
            </a:r>
          </a:p>
          <a:p>
            <a:pPr marL="466725" indent="-342900">
              <a:spcBef>
                <a:spcPts val="763"/>
              </a:spcBef>
              <a:buFont typeface="Arial"/>
              <a:buChar char="•"/>
            </a:pPr>
            <a:r>
              <a:rPr lang="en-US" b="1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Aceste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antigene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sunt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de </a:t>
            </a:r>
            <a:r>
              <a:rPr lang="en-US" b="1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natura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proteica</a:t>
            </a:r>
            <a:r>
              <a:rPr lang="en-US" b="1" dirty="0" smtClean="0">
                <a:solidFill>
                  <a:srgbClr val="800000"/>
                </a:solidFill>
                <a:latin typeface="Arial" charset="0"/>
                <a:ea typeface="ＭＳ Ｐゴシック" charset="0"/>
              </a:rPr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7" y="1985963"/>
            <a:ext cx="4423221" cy="4140200"/>
          </a:xfrm>
        </p:spPr>
        <p:txBody>
          <a:bodyPr/>
          <a:lstStyle/>
          <a:p>
            <a:r>
              <a:rPr lang="en-US" dirty="0" smtClean="0"/>
              <a:t>Nu </a:t>
            </a:r>
            <a:r>
              <a:rPr lang="en-US" dirty="0" err="1" smtClean="0"/>
              <a:t>exista</a:t>
            </a:r>
            <a:r>
              <a:rPr lang="en-US" dirty="0" smtClean="0"/>
              <a:t> </a:t>
            </a:r>
            <a:r>
              <a:rPr lang="en-US" dirty="0" err="1" smtClean="0"/>
              <a:t>Anticorpi</a:t>
            </a:r>
            <a:r>
              <a:rPr lang="en-US" dirty="0" smtClean="0"/>
              <a:t> NATURALI </a:t>
            </a:r>
          </a:p>
          <a:p>
            <a:r>
              <a:rPr lang="en-US" dirty="0" err="1" smtClean="0"/>
              <a:t>Doar</a:t>
            </a:r>
            <a:r>
              <a:rPr lang="en-US" dirty="0" smtClean="0"/>
              <a:t> </a:t>
            </a:r>
            <a:r>
              <a:rPr lang="en-US" dirty="0" err="1" smtClean="0"/>
              <a:t>Anticorpi</a:t>
            </a:r>
            <a:r>
              <a:rPr lang="en-US" dirty="0" smtClean="0"/>
              <a:t> IMUNI, IREGULARI, </a:t>
            </a:r>
          </a:p>
          <a:p>
            <a:pPr marL="0" indent="0">
              <a:buNone/>
            </a:pPr>
            <a:r>
              <a:rPr lang="en-US" dirty="0" smtClean="0"/>
              <a:t>anti </a:t>
            </a:r>
            <a:r>
              <a:rPr lang="en-US" dirty="0"/>
              <a:t>R</a:t>
            </a:r>
            <a:r>
              <a:rPr lang="en-US" dirty="0" smtClean="0"/>
              <a:t>h(D) </a:t>
            </a:r>
            <a:r>
              <a:rPr lang="en-US" dirty="0" err="1" smtClean="0"/>
              <a:t>apar</a:t>
            </a:r>
            <a:r>
              <a:rPr lang="en-US" dirty="0" smtClean="0"/>
              <a:t> </a:t>
            </a:r>
            <a:r>
              <a:rPr lang="en-US" dirty="0" err="1" smtClean="0"/>
              <a:t>doar</a:t>
            </a:r>
            <a:r>
              <a:rPr lang="en-US" dirty="0" smtClean="0"/>
              <a:t> in </a:t>
            </a:r>
            <a:r>
              <a:rPr lang="en-US" dirty="0" err="1" smtClean="0"/>
              <a:t>urma</a:t>
            </a:r>
            <a:r>
              <a:rPr lang="en-US" dirty="0" smtClean="0"/>
              <a:t> </a:t>
            </a:r>
            <a:r>
              <a:rPr lang="en-US" dirty="0" err="1" smtClean="0"/>
              <a:t>imunizarii</a:t>
            </a:r>
            <a:r>
              <a:rPr lang="en-US" dirty="0" smtClean="0"/>
              <a:t> </a:t>
            </a:r>
            <a:r>
              <a:rPr lang="en-US" dirty="0" err="1" smtClean="0"/>
              <a:t>unei</a:t>
            </a:r>
            <a:r>
              <a:rPr lang="en-US" dirty="0" smtClean="0"/>
              <a:t> </a:t>
            </a:r>
            <a:r>
              <a:rPr lang="en-US" dirty="0" err="1" smtClean="0"/>
              <a:t>persoane</a:t>
            </a:r>
            <a:r>
              <a:rPr lang="en-US" dirty="0" smtClean="0"/>
              <a:t> Rh negative cu </a:t>
            </a:r>
            <a:r>
              <a:rPr lang="en-US" dirty="0" err="1" smtClean="0"/>
              <a:t>eritrocite</a:t>
            </a:r>
            <a:r>
              <a:rPr lang="en-US" dirty="0" smtClean="0"/>
              <a:t> Rh </a:t>
            </a:r>
            <a:r>
              <a:rPr lang="en-US" dirty="0" err="1"/>
              <a:t>pozitive</a:t>
            </a:r>
            <a:r>
              <a:rPr lang="en-US" dirty="0"/>
              <a:t> </a:t>
            </a:r>
            <a:r>
              <a:rPr lang="en-US" dirty="0" smtClean="0"/>
              <a:t> (in </a:t>
            </a:r>
            <a:r>
              <a:rPr lang="en-US" dirty="0" err="1"/>
              <a:t>sarcina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smtClean="0"/>
              <a:t>in </a:t>
            </a:r>
            <a:r>
              <a:rPr lang="en-US" dirty="0" err="1" smtClean="0"/>
              <a:t>urma</a:t>
            </a:r>
            <a:r>
              <a:rPr lang="en-US" dirty="0" smtClean="0"/>
              <a:t> </a:t>
            </a:r>
            <a:r>
              <a:rPr lang="en-US" dirty="0" err="1" smtClean="0"/>
              <a:t>unei</a:t>
            </a:r>
            <a:r>
              <a:rPr lang="en-US" dirty="0" smtClean="0"/>
              <a:t> </a:t>
            </a:r>
            <a:r>
              <a:rPr lang="en-US" dirty="0" err="1" smtClean="0"/>
              <a:t>transfuzii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556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7973501" cy="8337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REGULI IMUNOLOGICE ÎN TRANSFUZIA DE SÂNGE </a:t>
            </a:r>
            <a:endParaRPr lang="en-US" dirty="0"/>
          </a:p>
        </p:txBody>
      </p:sp>
      <p:pic>
        <p:nvPicPr>
          <p:cNvPr id="5" name="Picture Placeholder 4" descr="antigene ABO.jpg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1" r="3306" b="30709"/>
          <a:stretch/>
        </p:blipFill>
        <p:spPr>
          <a:xfrm>
            <a:off x="304054" y="729478"/>
            <a:ext cx="6437963" cy="311654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b="1" dirty="0" smtClean="0"/>
              <a:t>REGULA DE BAZA: EVITAREA CONFLICTELOR Ag-Ac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55602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8655</TotalTime>
  <Words>668</Words>
  <Application>Microsoft Macintosh PowerPoint</Application>
  <PresentationFormat>On-screen Show (4:3)</PresentationFormat>
  <Paragraphs>148</Paragraphs>
  <Slides>16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Advantage</vt:lpstr>
      <vt:lpstr>Document</vt:lpstr>
      <vt:lpstr>Medicina Transfuzională   în Semestrul 3     Curs optional, 2 ore x14 săptămâni,      LP 2 ore /săptămână</vt:lpstr>
      <vt:lpstr>Medicina Transfuzională (MT)</vt:lpstr>
      <vt:lpstr>Cursul își propune să clarifice notiunile despre:</vt:lpstr>
      <vt:lpstr>Donarea de sânge și componente sanguine</vt:lpstr>
      <vt:lpstr>Componentele sanguine </vt:lpstr>
      <vt:lpstr>Sistemele de grup sanguin </vt:lpstr>
      <vt:lpstr>Sistemul ABO</vt:lpstr>
      <vt:lpstr>Sistemul Rh</vt:lpstr>
      <vt:lpstr>REGULI IMUNOLOGICE ÎN TRANSFUZIA DE SÂNGE </vt:lpstr>
      <vt:lpstr>Grupele sanguine si  testul de compatibilitate  </vt:lpstr>
      <vt:lpstr>REGULI DE COMPATIBILITATE in sistemul ABO </vt:lpstr>
      <vt:lpstr>Riscurile asociate transfuziei sanguine</vt:lpstr>
      <vt:lpstr>Riscurile transfuziei de sânge</vt:lpstr>
      <vt:lpstr>In caz de Suspiciune a unei reacții acute post-transfuzionale</vt:lpstr>
      <vt:lpstr>Transmiterea prin sânge a  infecțiilor virale </vt:lpstr>
      <vt:lpstr>PowerPoint Presentation</vt:lpstr>
    </vt:vector>
  </TitlesOfParts>
  <Company>UMF Victor Babes Timisoara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Tranfuzia sanguină</dc:title>
  <dc:creator>Daniel Lighezan</dc:creator>
  <cp:lastModifiedBy>Daniel Lighezan</cp:lastModifiedBy>
  <cp:revision>199</cp:revision>
  <cp:lastPrinted>2020-12-13T19:20:36Z</cp:lastPrinted>
  <dcterms:created xsi:type="dcterms:W3CDTF">2020-12-10T08:58:00Z</dcterms:created>
  <dcterms:modified xsi:type="dcterms:W3CDTF">2023-04-13T09:46:39Z</dcterms:modified>
</cp:coreProperties>
</file>