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51"/>
  </p:notesMasterIdLst>
  <p:sldIdLst>
    <p:sldId id="256" r:id="rId2"/>
    <p:sldId id="335" r:id="rId3"/>
    <p:sldId id="336" r:id="rId4"/>
    <p:sldId id="337" r:id="rId5"/>
    <p:sldId id="338" r:id="rId6"/>
    <p:sldId id="339" r:id="rId7"/>
    <p:sldId id="340" r:id="rId8"/>
    <p:sldId id="341" r:id="rId9"/>
    <p:sldId id="342" r:id="rId10"/>
    <p:sldId id="257" r:id="rId11"/>
    <p:sldId id="290" r:id="rId12"/>
    <p:sldId id="258" r:id="rId13"/>
    <p:sldId id="260" r:id="rId14"/>
    <p:sldId id="261" r:id="rId15"/>
    <p:sldId id="262" r:id="rId16"/>
    <p:sldId id="266" r:id="rId17"/>
    <p:sldId id="264" r:id="rId18"/>
    <p:sldId id="318" r:id="rId19"/>
    <p:sldId id="319" r:id="rId20"/>
    <p:sldId id="320" r:id="rId21"/>
    <p:sldId id="321" r:id="rId22"/>
    <p:sldId id="322" r:id="rId23"/>
    <p:sldId id="269" r:id="rId24"/>
    <p:sldId id="331" r:id="rId25"/>
    <p:sldId id="329" r:id="rId26"/>
    <p:sldId id="313" r:id="rId27"/>
    <p:sldId id="265" r:id="rId28"/>
    <p:sldId id="306" r:id="rId29"/>
    <p:sldId id="299" r:id="rId30"/>
    <p:sldId id="314" r:id="rId31"/>
    <p:sldId id="310" r:id="rId32"/>
    <p:sldId id="297" r:id="rId33"/>
    <p:sldId id="330" r:id="rId34"/>
    <p:sldId id="291" r:id="rId35"/>
    <p:sldId id="334" r:id="rId36"/>
    <p:sldId id="295" r:id="rId37"/>
    <p:sldId id="332" r:id="rId38"/>
    <p:sldId id="333" r:id="rId39"/>
    <p:sldId id="271" r:id="rId40"/>
    <p:sldId id="279" r:id="rId41"/>
    <p:sldId id="274" r:id="rId42"/>
    <p:sldId id="285" r:id="rId43"/>
    <p:sldId id="286" r:id="rId44"/>
    <p:sldId id="280" r:id="rId45"/>
    <p:sldId id="328" r:id="rId46"/>
    <p:sldId id="281" r:id="rId47"/>
    <p:sldId id="327" r:id="rId48"/>
    <p:sldId id="283" r:id="rId49"/>
    <p:sldId id="259"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4" autoAdjust="0"/>
    <p:restoredTop sz="92946" autoAdjust="0"/>
  </p:normalViewPr>
  <p:slideViewPr>
    <p:cSldViewPr snapToGrid="0">
      <p:cViewPr varScale="1">
        <p:scale>
          <a:sx n="68" d="100"/>
          <a:sy n="68" d="100"/>
        </p:scale>
        <p:origin x="-702" y="-102"/>
      </p:cViewPr>
      <p:guideLst>
        <p:guide orient="horz" pos="2160"/>
        <p:guide pos="3840"/>
      </p:guideLst>
    </p:cSldViewPr>
  </p:slideViewPr>
  <p:notesTextViewPr>
    <p:cViewPr>
      <p:scale>
        <a:sx n="1" d="1"/>
        <a:sy n="1" d="1"/>
      </p:scale>
      <p:origin x="0" y="0"/>
    </p:cViewPr>
  </p:notesTextViewPr>
  <p:sorterViewPr>
    <p:cViewPr>
      <p:scale>
        <a:sx n="100" d="100"/>
        <a:sy n="100" d="100"/>
      </p:scale>
      <p:origin x="0" y="-1216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568E3F-CACF-465E-87DA-286E811B82EA}" type="datetimeFigureOut">
              <a:rPr lang="en-US" smtClean="0"/>
              <a:t>5/18/2023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D7D12B-3C31-458E-B6E2-D1350E304F5E}" type="slidenum">
              <a:rPr lang="en-US" smtClean="0"/>
              <a:t>‹#›</a:t>
            </a:fld>
            <a:endParaRPr lang="en-US"/>
          </a:p>
        </p:txBody>
      </p:sp>
    </p:spTree>
    <p:extLst>
      <p:ext uri="{BB962C8B-B14F-4D97-AF65-F5344CB8AC3E}">
        <p14:creationId xmlns:p14="http://schemas.microsoft.com/office/powerpoint/2010/main" val="1230555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D7D12B-3C31-458E-B6E2-D1350E304F5E}" type="slidenum">
              <a:rPr lang="en-US" smtClean="0"/>
              <a:t>4</a:t>
            </a:fld>
            <a:endParaRPr lang="en-US"/>
          </a:p>
        </p:txBody>
      </p:sp>
    </p:spTree>
    <p:extLst>
      <p:ext uri="{BB962C8B-B14F-4D97-AF65-F5344CB8AC3E}">
        <p14:creationId xmlns:p14="http://schemas.microsoft.com/office/powerpoint/2010/main" val="2852066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D7D12B-3C31-458E-B6E2-D1350E304F5E}" type="slidenum">
              <a:rPr lang="en-US" smtClean="0"/>
              <a:t>7</a:t>
            </a:fld>
            <a:endParaRPr lang="en-US"/>
          </a:p>
        </p:txBody>
      </p:sp>
    </p:spTree>
    <p:extLst>
      <p:ext uri="{BB962C8B-B14F-4D97-AF65-F5344CB8AC3E}">
        <p14:creationId xmlns:p14="http://schemas.microsoft.com/office/powerpoint/2010/main" val="1231677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D7D12B-3C31-458E-B6E2-D1350E304F5E}" type="slidenum">
              <a:rPr lang="en-US" smtClean="0"/>
              <a:t>8</a:t>
            </a:fld>
            <a:endParaRPr lang="en-US"/>
          </a:p>
        </p:txBody>
      </p:sp>
    </p:spTree>
    <p:extLst>
      <p:ext uri="{BB962C8B-B14F-4D97-AF65-F5344CB8AC3E}">
        <p14:creationId xmlns:p14="http://schemas.microsoft.com/office/powerpoint/2010/main" val="3804346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9238" y="358775"/>
            <a:ext cx="6196013" cy="3486150"/>
          </a:xfrm>
        </p:spPr>
      </p:sp>
      <p:sp>
        <p:nvSpPr>
          <p:cNvPr id="3" name="Notes Placeholder 2"/>
          <p:cNvSpPr>
            <a:spLocks noGrp="1"/>
          </p:cNvSpPr>
          <p:nvPr>
            <p:ph type="body" idx="1"/>
          </p:nvPr>
        </p:nvSpPr>
        <p:spPr/>
        <p:txBody>
          <a:bodyPr>
            <a:normAutofit fontScale="92500" lnSpcReduction="20000"/>
          </a:bodyPr>
          <a:lstStyle/>
          <a:p>
            <a:pPr eaLnBrk="1" hangingPunct="1">
              <a:spcBef>
                <a:spcPts val="0"/>
              </a:spcBef>
            </a:pPr>
            <a:r>
              <a:rPr lang="en-US" dirty="0"/>
              <a:t>Insu-00082463</a:t>
            </a:r>
          </a:p>
          <a:p>
            <a:pPr eaLnBrk="1" hangingPunct="1">
              <a:spcBef>
                <a:spcPts val="0"/>
              </a:spcBef>
            </a:pPr>
            <a:endParaRPr lang="en-US" b="1" baseline="0" dirty="0"/>
          </a:p>
          <a:p>
            <a:pPr eaLnBrk="1" hangingPunct="1">
              <a:spcBef>
                <a:spcPts val="0"/>
              </a:spcBef>
            </a:pPr>
            <a:r>
              <a:rPr lang="en-US" b="1" dirty="0"/>
              <a:t>Key Points:</a:t>
            </a:r>
          </a:p>
          <a:p>
            <a:pPr marL="170044" indent="-170044" eaLnBrk="1" hangingPunct="1">
              <a:spcBef>
                <a:spcPts val="0"/>
              </a:spcBef>
              <a:buFont typeface="Arial" panose="020B0604020202020204" pitchFamily="34" charset="0"/>
              <a:buChar char="•"/>
            </a:pPr>
            <a:r>
              <a:rPr lang="en-US" b="0" baseline="0" dirty="0"/>
              <a:t>There are various metabolic adaptations that occur in a woman’s body throughout pregnancy. </a:t>
            </a:r>
          </a:p>
          <a:p>
            <a:pPr marL="175340" indent="-175340">
              <a:buFont typeface="Arial" panose="020B0604020202020204" pitchFamily="34" charset="0"/>
              <a:buChar char="•"/>
            </a:pPr>
            <a:r>
              <a:rPr lang="en-US" b="0" dirty="0"/>
              <a:t>Early pregnancy is an anabolic state, marked by storage of nutrients for later use in the third trimester and during lactation when energy requirements increase (catabolic state). </a:t>
            </a:r>
            <a:endParaRPr lang="en-US" baseline="0" dirty="0"/>
          </a:p>
          <a:p>
            <a:pPr marL="175340" indent="-175340">
              <a:buFont typeface="Arial" panose="020B0604020202020204" pitchFamily="34" charset="0"/>
              <a:buChar char="•"/>
            </a:pPr>
            <a:r>
              <a:rPr lang="en-US" b="0" i="0" u="none" strike="noStrike" kern="1200" baseline="0" dirty="0">
                <a:solidFill>
                  <a:schemeClr val="tx1"/>
                </a:solidFill>
              </a:rPr>
              <a:t>The energy balance adaptations in early to midpregnancy probably result from large increases in estrogen, progesterone, and lactogens.</a:t>
            </a:r>
            <a:r>
              <a:rPr lang="en-US" b="0" i="0" u="none" strike="noStrike" kern="1200" baseline="30000" dirty="0">
                <a:solidFill>
                  <a:schemeClr val="tx1"/>
                </a:solidFill>
              </a:rPr>
              <a:t>2</a:t>
            </a:r>
          </a:p>
          <a:p>
            <a:pPr marL="175340" indent="-175340">
              <a:buFont typeface="Arial" panose="020B0604020202020204" pitchFamily="34" charset="0"/>
              <a:buChar char="•"/>
            </a:pPr>
            <a:r>
              <a:rPr lang="en-US" b="0" i="0" u="none" strike="noStrike" kern="1200" baseline="0" dirty="0">
                <a:solidFill>
                  <a:schemeClr val="tx1"/>
                </a:solidFill>
              </a:rPr>
              <a:t>Placental lactogens stimulate hyperplasia and hypertrophy of </a:t>
            </a:r>
            <a:r>
              <a:rPr lang="el-GR" b="0" i="0" u="none" strike="noStrike" kern="1200" baseline="0" dirty="0">
                <a:solidFill>
                  <a:schemeClr val="tx1"/>
                </a:solidFill>
              </a:rPr>
              <a:t>β</a:t>
            </a:r>
            <a:r>
              <a:rPr lang="en-US" b="0" i="0" u="none" strike="noStrike" kern="1200" baseline="0" dirty="0">
                <a:solidFill>
                  <a:schemeClr val="tx1"/>
                </a:solidFill>
              </a:rPr>
              <a:t>-cells; consequently, enhanced insulin secretion with normal peripheral and hepatic insulin sensitivity in early pregnancy promotes the storage of energy substrates through the inhibition of lipolysis, proteolysis, and glycogenolysis.</a:t>
            </a:r>
            <a:r>
              <a:rPr lang="en-US" b="0" dirty="0"/>
              <a:t> </a:t>
            </a:r>
            <a:endParaRPr lang="en-US" b="0" i="0" u="none" strike="noStrike" kern="1200" baseline="0" dirty="0">
              <a:solidFill>
                <a:schemeClr val="tx1"/>
              </a:solidFill>
            </a:endParaRPr>
          </a:p>
          <a:p>
            <a:pPr marL="175340" indent="-175340">
              <a:buFont typeface="Arial" panose="020B0604020202020204" pitchFamily="34" charset="0"/>
              <a:buChar char="•"/>
            </a:pPr>
            <a:r>
              <a:rPr lang="en-US" b="0" i="0" u="none" strike="noStrike" kern="1200" baseline="0" dirty="0">
                <a:solidFill>
                  <a:schemeClr val="tx1"/>
                </a:solidFill>
              </a:rPr>
              <a:t>By late pregnancy, insulin-induced peripheral glucose uptake decreases, and insulin secretion increases 3-3.5 fold.</a:t>
            </a:r>
            <a:r>
              <a:rPr lang="en-US" b="0" i="0" u="none" strike="noStrike" kern="1200" baseline="30000" dirty="0">
                <a:solidFill>
                  <a:schemeClr val="tx1"/>
                </a:solidFill>
              </a:rPr>
              <a:t>3</a:t>
            </a:r>
            <a:endParaRPr lang="en-US" b="0" baseline="30000" dirty="0"/>
          </a:p>
          <a:p>
            <a:pPr marL="0" indent="0">
              <a:buFont typeface="Arial" panose="020B0604020202020204" pitchFamily="34" charset="0"/>
              <a:buNone/>
            </a:pPr>
            <a:endParaRPr lang="en-US" b="0" baseline="0" dirty="0"/>
          </a:p>
          <a:p>
            <a:r>
              <a:rPr lang="en-US" b="1" baseline="0" dirty="0"/>
              <a:t>References: </a:t>
            </a:r>
          </a:p>
          <a:p>
            <a:pPr marL="340088" indent="-340088" defTabSz="935149">
              <a:buFont typeface="+mj-lt"/>
              <a:buAutoNum type="arabicPeriod"/>
              <a:defRPr/>
            </a:pPr>
            <a:r>
              <a:rPr lang="en-US" dirty="0"/>
              <a:t>McCance DR, Maresh M, et al eds. A practical manual of diabetes in pregnancy. http://blog.utp.edu.co/maternoinfantil/files/2010/08/A-Practical-Manual-of-Diabetes-in-Pregnancy-2010.pdf. Last accessed: February 13,</a:t>
            </a:r>
            <a:r>
              <a:rPr lang="en-US" baseline="0" dirty="0"/>
              <a:t> 2017.</a:t>
            </a:r>
          </a:p>
          <a:p>
            <a:pPr marL="340088" indent="-340088" defTabSz="935149">
              <a:buFont typeface="+mj-lt"/>
              <a:buAutoNum type="arabicPeriod"/>
              <a:defRPr/>
            </a:pPr>
            <a:r>
              <a:rPr lang="en-US" b="0" i="0" u="none" strike="noStrike" kern="1200" baseline="0" dirty="0">
                <a:solidFill>
                  <a:schemeClr val="tx1"/>
                </a:solidFill>
              </a:rPr>
              <a:t>Freemark M. Regulation of maternal metabolism by pituitary and placental hormones: roles in fetal development and metabolic programming. Horm Res 2006;65(Suppl 3):41-9.</a:t>
            </a:r>
          </a:p>
          <a:p>
            <a:pPr marL="340088" indent="-340088" defTabSz="935149">
              <a:buFont typeface="+mj-lt"/>
              <a:buAutoNum type="arabicPeriod"/>
              <a:defRPr/>
            </a:pPr>
            <a:r>
              <a:rPr lang="en-US" b="0" i="0" u="none" strike="noStrike" kern="1200" baseline="0" dirty="0">
                <a:solidFill>
                  <a:schemeClr val="tx1"/>
                </a:solidFill>
              </a:rPr>
              <a:t>Catalano PM, Tyzbir ED, et al. Longitudinal changes in insulin release and insulin resistance in nonobese pregnant women. Am J Obstet Gynecol 1991;165(6 Pt 1):1667-72.</a:t>
            </a:r>
            <a:endParaRPr lang="en-US" b="0" i="0" baseline="0" dirty="0"/>
          </a:p>
        </p:txBody>
      </p:sp>
    </p:spTree>
    <p:extLst>
      <p:ext uri="{BB962C8B-B14F-4D97-AF65-F5344CB8AC3E}">
        <p14:creationId xmlns:p14="http://schemas.microsoft.com/office/powerpoint/2010/main" val="1847866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9238" y="358775"/>
            <a:ext cx="6196013" cy="3486150"/>
          </a:xfrm>
        </p:spPr>
      </p:sp>
      <p:sp>
        <p:nvSpPr>
          <p:cNvPr id="3" name="Notes Placeholder 2"/>
          <p:cNvSpPr>
            <a:spLocks noGrp="1"/>
          </p:cNvSpPr>
          <p:nvPr>
            <p:ph type="body" idx="1"/>
          </p:nvPr>
        </p:nvSpPr>
        <p:spPr/>
        <p:txBody>
          <a:bodyPr>
            <a:normAutofit/>
          </a:bodyPr>
          <a:lstStyle/>
          <a:p>
            <a:pPr eaLnBrk="1" hangingPunct="1">
              <a:spcBef>
                <a:spcPts val="0"/>
              </a:spcBef>
            </a:pPr>
            <a:r>
              <a:rPr lang="en-US" dirty="0"/>
              <a:t>Insu-00082463</a:t>
            </a:r>
          </a:p>
          <a:p>
            <a:pPr eaLnBrk="1" hangingPunct="1">
              <a:spcBef>
                <a:spcPts val="0"/>
              </a:spcBef>
            </a:pPr>
            <a:endParaRPr lang="en-US" b="1" baseline="0" dirty="0"/>
          </a:p>
          <a:p>
            <a:pPr eaLnBrk="1" hangingPunct="1">
              <a:spcBef>
                <a:spcPts val="0"/>
              </a:spcBef>
            </a:pPr>
            <a:r>
              <a:rPr lang="en-US" b="1" dirty="0"/>
              <a:t>Key Points:</a:t>
            </a:r>
          </a:p>
          <a:p>
            <a:pPr marL="170044" indent="-170044">
              <a:buFont typeface="Arial" panose="020B0604020202020204" pitchFamily="34" charset="0"/>
              <a:buChar char="•"/>
            </a:pPr>
            <a:r>
              <a:rPr lang="en-US" b="0" baseline="0" dirty="0"/>
              <a:t>There are various metabolic changes that occur throughout the pregnancy of women with type 1 diabetes. </a:t>
            </a:r>
          </a:p>
          <a:p>
            <a:pPr marL="170044" indent="-170044">
              <a:buFont typeface="Arial" panose="020B0604020202020204" pitchFamily="34" charset="0"/>
              <a:buChar char="•"/>
            </a:pPr>
            <a:r>
              <a:rPr lang="en-US" b="0" dirty="0"/>
              <a:t>Early</a:t>
            </a:r>
            <a:r>
              <a:rPr lang="en-US" b="0" baseline="0" dirty="0"/>
              <a:t> in pregnancy, insulin requirements can decrease by 10-20% by the end of the first trimester. This may be due to a fall in progesterone or a change in either human chorionic gonadotropin (hCG) or thyroid hormone, and/or decreased nutrient intake due to pregnancy-related nausea.</a:t>
            </a:r>
          </a:p>
          <a:p>
            <a:pPr marL="170044" indent="-170044">
              <a:buFont typeface="Arial" panose="020B0604020202020204" pitchFamily="34" charset="0"/>
              <a:buChar char="•"/>
            </a:pPr>
            <a:r>
              <a:rPr lang="en-US" b="0" baseline="0" dirty="0"/>
              <a:t>In midpregnancy, there is a progressive increase in insulin resistance at the level of skeletal muscle and adipose tissue.</a:t>
            </a:r>
          </a:p>
          <a:p>
            <a:pPr marL="175340" indent="-175340"/>
            <a:endParaRPr lang="en-US" b="0" baseline="0" dirty="0"/>
          </a:p>
          <a:p>
            <a:r>
              <a:rPr lang="en-US" b="1" baseline="0" dirty="0"/>
              <a:t>Reference: </a:t>
            </a:r>
          </a:p>
          <a:p>
            <a:pPr defTabSz="935149">
              <a:defRPr/>
            </a:pPr>
            <a:r>
              <a:rPr lang="en-US" dirty="0"/>
              <a:t>McCance DR, Maresh M, et al eds. A practical manual of diabetes in pregnancy. http://blog.utp.edu.co/maternoinfantil/files/2010/08/A-Practical-Manual-of-Diabetes-in-Pregnancy-2010.pdf. Last accessed: February 13,</a:t>
            </a:r>
            <a:r>
              <a:rPr lang="en-US" baseline="0" dirty="0"/>
              <a:t> 2017.</a:t>
            </a:r>
            <a:endParaRPr lang="en-US" b="1" baseline="0" dirty="0"/>
          </a:p>
        </p:txBody>
      </p:sp>
    </p:spTree>
    <p:extLst>
      <p:ext uri="{BB962C8B-B14F-4D97-AF65-F5344CB8AC3E}">
        <p14:creationId xmlns:p14="http://schemas.microsoft.com/office/powerpoint/2010/main" val="1641765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0"/>
              </a:spcBef>
            </a:pPr>
            <a:r>
              <a:rPr lang="en-US" dirty="0"/>
              <a:t>Insu-00082463</a:t>
            </a:r>
          </a:p>
          <a:p>
            <a:endParaRPr lang="en-US" b="1" dirty="0"/>
          </a:p>
          <a:p>
            <a:pPr defTabSz="906852">
              <a:lnSpc>
                <a:spcPct val="80000"/>
              </a:lnSpc>
              <a:defRPr/>
            </a:pPr>
            <a:r>
              <a:rPr lang="da-DK" b="1" dirty="0"/>
              <a:t>Copyright Disclosure:</a:t>
            </a:r>
          </a:p>
          <a:p>
            <a:pPr marL="170044" indent="-170044" defTabSz="906902" eaLnBrk="1" fontAlgn="auto" hangingPunct="1">
              <a:spcBef>
                <a:spcPct val="0"/>
              </a:spcBef>
              <a:spcAft>
                <a:spcPts val="0"/>
              </a:spcAft>
              <a:buFont typeface="Arial" panose="020B0604020202020204" pitchFamily="34" charset="0"/>
              <a:buChar char="•"/>
              <a:defRPr/>
            </a:pPr>
            <a:r>
              <a:rPr lang="en-US" dirty="0"/>
              <a:t>Image obtained from Microsoft Word 2010 clipart which is a Bing image licensed under the Creative Commons license system and have no restrictions for use; that is, these slides can be shared with Lilly employees and external customers: https://creativecommons.org/licenses/by/4.0. </a:t>
            </a:r>
          </a:p>
          <a:p>
            <a:endParaRPr lang="en-US" b="1" dirty="0"/>
          </a:p>
          <a:p>
            <a:r>
              <a:rPr lang="en-US" b="1" dirty="0"/>
              <a:t>Key Points:</a:t>
            </a:r>
            <a:endParaRPr lang="en-US" b="0" dirty="0"/>
          </a:p>
          <a:p>
            <a:pPr marL="170044" indent="-170044">
              <a:buFont typeface="Arial" panose="020B0604020202020204" pitchFamily="34" charset="0"/>
              <a:buChar char="•"/>
            </a:pPr>
            <a:r>
              <a:rPr lang="en-US" dirty="0">
                <a:effectLst/>
              </a:rPr>
              <a:t>Although maternal insulin does not cross the placenta, maternal glucose and other nutrients do. </a:t>
            </a:r>
          </a:p>
          <a:p>
            <a:pPr marL="170044" indent="-170044">
              <a:buFont typeface="Arial" panose="020B0604020202020204" pitchFamily="34" charset="0"/>
              <a:buChar char="•"/>
            </a:pPr>
            <a:r>
              <a:rPr lang="en-US" dirty="0">
                <a:effectLst/>
              </a:rPr>
              <a:t>Transplacental passage of extra blood glucose stimulate the baby's pancreas to make extra insulin. </a:t>
            </a:r>
          </a:p>
          <a:p>
            <a:pPr marL="170044" indent="-170044">
              <a:buFont typeface="Arial" panose="020B0604020202020204" pitchFamily="34" charset="0"/>
              <a:buChar char="•"/>
            </a:pPr>
            <a:r>
              <a:rPr lang="en-US" dirty="0">
                <a:effectLst/>
              </a:rPr>
              <a:t>Since the baby is getting more energy than it needs to grow and develop, the extra energy is stored as fat, leading to macrosomia, or a "fat" baby.</a:t>
            </a:r>
          </a:p>
          <a:p>
            <a:endParaRPr lang="en-US" b="1" dirty="0">
              <a:effectLst/>
            </a:endParaRPr>
          </a:p>
          <a:p>
            <a:r>
              <a:rPr lang="en-US" b="1" dirty="0"/>
              <a:t>References:</a:t>
            </a:r>
          </a:p>
          <a:p>
            <a:pPr marL="226725" indent="-226725">
              <a:buFont typeface="+mj-lt"/>
              <a:buAutoNum type="arabicPeriod"/>
            </a:pPr>
            <a:r>
              <a:rPr lang="en-US" dirty="0"/>
              <a:t>American Diabetes Association. What is gestational diabetes? http://www.diabetes.org/diabetes-basics/gestational/what-is-gestational-diabetes.html. Last accessed: February 13,</a:t>
            </a:r>
            <a:r>
              <a:rPr lang="en-US" baseline="0" dirty="0"/>
              <a:t> 2017.</a:t>
            </a:r>
            <a:endParaRPr lang="en-US" dirty="0"/>
          </a:p>
          <a:p>
            <a:pPr marL="226725" indent="-226725">
              <a:buFont typeface="+mj-lt"/>
              <a:buAutoNum type="arabicPeriod"/>
            </a:pPr>
            <a:r>
              <a:rPr lang="en-US" dirty="0"/>
              <a:t>Pedersen J. Weight and length at birth of infants of diabetic mothers. Acta Endocrinol (Copenh) 1954;16(4):330-42.</a:t>
            </a:r>
          </a:p>
        </p:txBody>
      </p:sp>
    </p:spTree>
    <p:extLst>
      <p:ext uri="{BB962C8B-B14F-4D97-AF65-F5344CB8AC3E}">
        <p14:creationId xmlns:p14="http://schemas.microsoft.com/office/powerpoint/2010/main" val="15432336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dirty="0"/>
              <a:t>Insu-00082463</a:t>
            </a:r>
          </a:p>
          <a:p>
            <a:endParaRPr lang="en-US" dirty="0"/>
          </a:p>
          <a:p>
            <a:r>
              <a:rPr lang="en-US" b="1" baseline="0" dirty="0"/>
              <a:t>Abbreviations:</a:t>
            </a:r>
          </a:p>
          <a:p>
            <a:pPr defTabSz="935149">
              <a:defRPr/>
            </a:pPr>
            <a:r>
              <a:rPr lang="fi-FI" dirty="0">
                <a:solidFill>
                  <a:srgbClr val="000000"/>
                </a:solidFill>
              </a:rPr>
              <a:t>CNS=central nervous system; NICU=neonatal intensive care unit</a:t>
            </a:r>
          </a:p>
          <a:p>
            <a:pPr defTabSz="935149">
              <a:defRPr/>
            </a:pPr>
            <a:endParaRPr lang="fi-FI" b="1" dirty="0">
              <a:solidFill>
                <a:srgbClr val="000000"/>
              </a:solidFill>
            </a:endParaRPr>
          </a:p>
          <a:p>
            <a:pPr defTabSz="935149">
              <a:defRPr/>
            </a:pPr>
            <a:r>
              <a:rPr lang="en-US" b="1" dirty="0"/>
              <a:t>Copyright Disclosure:</a:t>
            </a:r>
          </a:p>
          <a:p>
            <a:pPr defTabSz="935149">
              <a:defRPr/>
            </a:pPr>
            <a:r>
              <a:rPr lang="en-US" kern="1200" dirty="0">
                <a:solidFill>
                  <a:schemeClr val="tx1"/>
                </a:solidFill>
                <a:effectLst/>
              </a:rPr>
              <a:t>The images (human fetuses) on this slide were created for</a:t>
            </a:r>
            <a:r>
              <a:rPr lang="en-US" b="0" dirty="0"/>
              <a:t> Eli Lilly and Company in collaboration with ScienceMedia. Figure</a:t>
            </a:r>
            <a:r>
              <a:rPr lang="en-US" b="0" baseline="0" dirty="0"/>
              <a:t> is owned by Lilly and available for unrestricted use by Lilly employees and external customers.</a:t>
            </a:r>
            <a:endParaRPr lang="en-US" b="0" dirty="0"/>
          </a:p>
          <a:p>
            <a:pPr defTabSz="935149">
              <a:defRPr/>
            </a:pPr>
            <a:endParaRPr lang="en-US" b="1" dirty="0"/>
          </a:p>
          <a:p>
            <a:pPr defTabSz="935149">
              <a:defRPr/>
            </a:pPr>
            <a:r>
              <a:rPr lang="en-US" b="1" dirty="0"/>
              <a:t>Key Points:</a:t>
            </a:r>
          </a:p>
          <a:p>
            <a:pPr marL="170044" indent="-170044">
              <a:buFont typeface="Arial" panose="020B0604020202020204" pitchFamily="34" charset="0"/>
              <a:buChar char="•"/>
            </a:pPr>
            <a:r>
              <a:rPr lang="en-US" dirty="0"/>
              <a:t>Diabetes in pregnant women is associated with an increased risk for maternal and neonatal morbidities and continues to be a significant medical challenge.</a:t>
            </a:r>
            <a:r>
              <a:rPr lang="en-US" baseline="30000" dirty="0"/>
              <a:t>1</a:t>
            </a:r>
            <a:endParaRPr lang="en-US" dirty="0"/>
          </a:p>
          <a:p>
            <a:pPr marL="170044" indent="-170044">
              <a:buFont typeface="Arial" panose="020B0604020202020204" pitchFamily="34" charset="0"/>
              <a:buChar char="•"/>
            </a:pPr>
            <a:r>
              <a:rPr lang="en-US" dirty="0"/>
              <a:t>Fortunately, increased clinical awareness of the potential risks for the mother and the infant, better health care,</a:t>
            </a:r>
            <a:r>
              <a:rPr lang="en-US" baseline="0" dirty="0"/>
              <a:t> </a:t>
            </a:r>
            <a:r>
              <a:rPr lang="en-US" dirty="0"/>
              <a:t>and intensive treatment strategies have</a:t>
            </a:r>
            <a:r>
              <a:rPr lang="en-US" baseline="0" dirty="0"/>
              <a:t> </a:t>
            </a:r>
            <a:r>
              <a:rPr lang="en-US" dirty="0"/>
              <a:t>dramatically</a:t>
            </a:r>
            <a:r>
              <a:rPr lang="en-US" baseline="0" dirty="0"/>
              <a:t> changed the prognosis</a:t>
            </a:r>
            <a:r>
              <a:rPr lang="en-US" dirty="0"/>
              <a:t>.</a:t>
            </a:r>
            <a:r>
              <a:rPr lang="en-US" baseline="30000" dirty="0"/>
              <a:t>1</a:t>
            </a:r>
            <a:endParaRPr lang="en-US" dirty="0"/>
          </a:p>
          <a:p>
            <a:pPr marL="170044" indent="-170044">
              <a:buFont typeface="Arial" panose="020B0604020202020204" pitchFamily="34" charset="0"/>
              <a:buChar char="•"/>
            </a:pPr>
            <a:r>
              <a:rPr lang="en-US" dirty="0"/>
              <a:t>Malformation rates above the 1-2% background rate of nondiabetic pregnancies appear to be limited to pregnancies in which first-trimester hemoglobin</a:t>
            </a:r>
            <a:r>
              <a:rPr lang="en-US" baseline="0" dirty="0"/>
              <a:t> A1c (</a:t>
            </a:r>
            <a:r>
              <a:rPr lang="en-US" dirty="0"/>
              <a:t>HbA1c) concentrations</a:t>
            </a:r>
            <a:r>
              <a:rPr lang="en-US" baseline="0" dirty="0"/>
              <a:t> </a:t>
            </a:r>
            <a:r>
              <a:rPr lang="en-US" dirty="0"/>
              <a:t>are &gt;1% above the normal range for a nondiabetic pregnant woman.</a:t>
            </a:r>
            <a:r>
              <a:rPr lang="en-US" baseline="30000" dirty="0"/>
              <a:t>2</a:t>
            </a:r>
            <a:endParaRPr lang="en-US" dirty="0"/>
          </a:p>
          <a:p>
            <a:endParaRPr lang="en-US" dirty="0"/>
          </a:p>
          <a:p>
            <a:pPr defTabSz="917087">
              <a:spcBef>
                <a:spcPts val="301"/>
              </a:spcBef>
              <a:defRPr/>
            </a:pPr>
            <a:r>
              <a:rPr lang="en-US" b="1" dirty="0"/>
              <a:t>References:</a:t>
            </a:r>
          </a:p>
          <a:p>
            <a:pPr marL="226725" indent="-226725" defTabSz="917087">
              <a:spcBef>
                <a:spcPts val="301"/>
              </a:spcBef>
              <a:buFont typeface="+mj-lt"/>
              <a:buAutoNum type="arabicPeriod"/>
              <a:defRPr/>
            </a:pPr>
            <a:r>
              <a:rPr lang="en-US" dirty="0"/>
              <a:t>Forsbach-Sánchez G, Tamez-Peréz HE, et al. Diabetes and pregnancy. Arch Med Res 2005;36(3):291-9.</a:t>
            </a:r>
          </a:p>
          <a:p>
            <a:pPr marL="226725" indent="-226725" defTabSz="917087">
              <a:spcBef>
                <a:spcPts val="301"/>
              </a:spcBef>
              <a:buFont typeface="+mj-lt"/>
              <a:buAutoNum type="arabicPeriod"/>
              <a:defRPr/>
            </a:pPr>
            <a:r>
              <a:rPr lang="en-US" dirty="0"/>
              <a:t>American Diabetes Association. Standards of medical care for patients with diabetes mellitus. Diabetes Care 2002;25(1):213-29.</a:t>
            </a:r>
          </a:p>
        </p:txBody>
      </p:sp>
    </p:spTree>
    <p:extLst>
      <p:ext uri="{BB962C8B-B14F-4D97-AF65-F5344CB8AC3E}">
        <p14:creationId xmlns:p14="http://schemas.microsoft.com/office/powerpoint/2010/main" val="3946281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9238" y="358775"/>
            <a:ext cx="6196013" cy="3486150"/>
          </a:xfrm>
        </p:spPr>
      </p:sp>
      <p:sp>
        <p:nvSpPr>
          <p:cNvPr id="3" name="Notes Placeholder 2"/>
          <p:cNvSpPr>
            <a:spLocks noGrp="1"/>
          </p:cNvSpPr>
          <p:nvPr>
            <p:ph type="body" idx="1"/>
          </p:nvPr>
        </p:nvSpPr>
        <p:spPr>
          <a:xfrm>
            <a:off x="270700" y="4147733"/>
            <a:ext cx="6397123" cy="4183380"/>
          </a:xfrm>
        </p:spPr>
        <p:txBody>
          <a:bodyPr>
            <a:noAutofit/>
          </a:bodyPr>
          <a:lstStyle/>
          <a:p>
            <a:r>
              <a:rPr lang="en-US" sz="900" dirty="0"/>
              <a:t>Insu-00082463</a:t>
            </a:r>
          </a:p>
          <a:p>
            <a:endParaRPr lang="en-US" sz="900" b="1" dirty="0"/>
          </a:p>
          <a:p>
            <a:pPr defTabSz="906852">
              <a:lnSpc>
                <a:spcPct val="80000"/>
              </a:lnSpc>
              <a:defRPr/>
            </a:pPr>
            <a:r>
              <a:rPr lang="da-DK" sz="900" b="1" dirty="0"/>
              <a:t>Abbreviations:</a:t>
            </a:r>
          </a:p>
          <a:p>
            <a:pPr defTabSz="906852">
              <a:lnSpc>
                <a:spcPct val="80000"/>
              </a:lnSpc>
              <a:defRPr/>
            </a:pPr>
            <a:r>
              <a:rPr lang="da-DK" sz="900" dirty="0"/>
              <a:t>BMI=body mass index; FPG=fasting plasma glucose; GDM=gestational diabetes mellitus; OGTT=oral glucose tolerance test; PG=plasma glucose</a:t>
            </a:r>
          </a:p>
          <a:p>
            <a:endParaRPr lang="en-US" sz="900" b="1" dirty="0"/>
          </a:p>
          <a:p>
            <a:r>
              <a:rPr lang="en-US" sz="900" b="1" dirty="0"/>
              <a:t>Key Points:</a:t>
            </a:r>
            <a:r>
              <a:rPr lang="en-US" sz="900" dirty="0"/>
              <a:t> </a:t>
            </a:r>
          </a:p>
          <a:p>
            <a:pPr marL="283407" indent="-283407" defTabSz="906902">
              <a:buFont typeface="Arial" panose="020B0604020202020204" pitchFamily="34" charset="0"/>
              <a:buChar char="•"/>
              <a:defRPr/>
            </a:pPr>
            <a:r>
              <a:rPr lang="en-US" sz="900" dirty="0"/>
              <a:t>Observational study in 15 centers in 9 countries to determine associations of GDM and obesity with adverse pregnancy outcomes. </a:t>
            </a:r>
          </a:p>
          <a:p>
            <a:pPr marL="283407" indent="-283407" defTabSz="906902">
              <a:buFont typeface="Arial" panose="020B0604020202020204" pitchFamily="34" charset="0"/>
              <a:buChar char="•"/>
              <a:defRPr/>
            </a:pPr>
            <a:r>
              <a:rPr lang="en-US" sz="900" dirty="0"/>
              <a:t>Multiple logistic regression used to examine associations of GDM and obesity with outcomes. </a:t>
            </a:r>
          </a:p>
          <a:p>
            <a:pPr marL="283407" indent="-283407" defTabSz="906902">
              <a:buFont typeface="Arial" panose="020B0604020202020204" pitchFamily="34" charset="0"/>
              <a:buChar char="•"/>
              <a:defRPr/>
            </a:pPr>
            <a:r>
              <a:rPr lang="en-US" sz="900" dirty="0"/>
              <a:t>At baseline, mean maternal BMI was 27.7 kg/m</a:t>
            </a:r>
            <a:r>
              <a:rPr lang="en-US" sz="900" baseline="30000" dirty="0"/>
              <a:t>2</a:t>
            </a:r>
            <a:r>
              <a:rPr lang="en-US" sz="900" dirty="0"/>
              <a:t>, 13.7% were obese, and GDM was diagnosed in 16.1%. </a:t>
            </a:r>
          </a:p>
          <a:p>
            <a:pPr marL="283407" indent="-283407">
              <a:buFont typeface="Arial" panose="020B0604020202020204" pitchFamily="34" charset="0"/>
              <a:buChar char="•"/>
            </a:pPr>
            <a:r>
              <a:rPr lang="en-US" sz="900" dirty="0"/>
              <a:t>Results from the HAPO Study have shown significant independent associations of higher maternal glucose concentrations and maternal obesity with adverse pregnancy outcomes. </a:t>
            </a:r>
          </a:p>
          <a:p>
            <a:pPr marL="283407" indent="-283407">
              <a:buFont typeface="Arial" panose="020B0604020202020204" pitchFamily="34" charset="0"/>
              <a:buChar char="•"/>
            </a:pPr>
            <a:r>
              <a:rPr lang="en-US" sz="900" dirty="0"/>
              <a:t>The HAPO Study supports the Pedersen hypothesis that increased maternal glucose concentration shows a strong continuous relationship with fetal growth, as does the strong association between cord C-peptide and fetal adiposity. </a:t>
            </a:r>
          </a:p>
          <a:p>
            <a:pPr marL="283407" indent="-283407">
              <a:buFont typeface="Arial" panose="020B0604020202020204" pitchFamily="34" charset="0"/>
              <a:buChar char="•"/>
            </a:pPr>
            <a:r>
              <a:rPr lang="en-US" sz="900" dirty="0"/>
              <a:t>Although management of GDM requires strict glucose control, it results in lower frequencies of adverse outcomes. </a:t>
            </a:r>
          </a:p>
          <a:p>
            <a:pPr marL="283407" indent="-283407">
              <a:buFont typeface="Arial" panose="020B0604020202020204" pitchFamily="34" charset="0"/>
              <a:buChar char="•"/>
            </a:pPr>
            <a:r>
              <a:rPr lang="en-US" sz="900" dirty="0"/>
              <a:t>Avoidance of excessive gestational weight gain, moderate exercise, and a prudent diet are reasonable recommendations for obese pregnant women. </a:t>
            </a:r>
          </a:p>
          <a:p>
            <a:endParaRPr lang="en-US" sz="900" baseline="30000" dirty="0"/>
          </a:p>
          <a:p>
            <a:r>
              <a:rPr lang="en-US" sz="900" b="1" dirty="0"/>
              <a:t>References:</a:t>
            </a:r>
          </a:p>
          <a:p>
            <a:pPr marL="226725" indent="-226725">
              <a:buFont typeface="+mj-lt"/>
              <a:buAutoNum type="arabicPeriod"/>
            </a:pPr>
            <a:r>
              <a:rPr lang="en-US" sz="900" dirty="0"/>
              <a:t>Catalano PM, McIntyre HD, et al; HAPO Study Cooperative Research Group. The hyperglycemia and adverse pregnancy outcome study: associations of GDM and obesity with pregnancy outcomes. Diabetes Care 2012;35(4):780-6. </a:t>
            </a:r>
          </a:p>
          <a:p>
            <a:pPr marL="226725" indent="-226725">
              <a:buFont typeface="+mj-lt"/>
              <a:buAutoNum type="arabicPeriod"/>
            </a:pPr>
            <a:r>
              <a:rPr lang="da-DK" sz="900" dirty="0"/>
              <a:t>Metzger BE, Gabbe SG, et al. </a:t>
            </a:r>
            <a:r>
              <a:rPr lang="en-US" sz="900" dirty="0"/>
              <a:t>International association of diabetes and pregnancy study groups consensus panel. International association of diabetes and pregnancy study groups recommendations on the diagnosis and classification of hyperglycemia in pregnancy. Diabetes Care 2010;33(3):676-82.</a:t>
            </a:r>
          </a:p>
        </p:txBody>
      </p:sp>
    </p:spTree>
    <p:extLst>
      <p:ext uri="{BB962C8B-B14F-4D97-AF65-F5344CB8AC3E}">
        <p14:creationId xmlns:p14="http://schemas.microsoft.com/office/powerpoint/2010/main" val="1179321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2ECE928-14A6-4DE5-9D24-C36F21634C6B}" type="datetimeFigureOut">
              <a:rPr lang="en-US" smtClean="0"/>
              <a:t>5/18/2023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C635D9-C2E3-44F9-9642-D7EAE60D018E}" type="slidenum">
              <a:rPr lang="en-US" smtClean="0"/>
              <a:t>‹#›</a:t>
            </a:fld>
            <a:endParaRPr lang="en-US"/>
          </a:p>
        </p:txBody>
      </p:sp>
    </p:spTree>
    <p:extLst>
      <p:ext uri="{BB962C8B-B14F-4D97-AF65-F5344CB8AC3E}">
        <p14:creationId xmlns:p14="http://schemas.microsoft.com/office/powerpoint/2010/main" val="2649870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ECE928-14A6-4DE5-9D24-C36F21634C6B}" type="datetimeFigureOut">
              <a:rPr lang="en-US" smtClean="0"/>
              <a:t>5/18/2023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C635D9-C2E3-44F9-9642-D7EAE60D018E}" type="slidenum">
              <a:rPr lang="en-US" smtClean="0"/>
              <a:t>‹#›</a:t>
            </a:fld>
            <a:endParaRPr lang="en-US"/>
          </a:p>
        </p:txBody>
      </p:sp>
    </p:spTree>
    <p:extLst>
      <p:ext uri="{BB962C8B-B14F-4D97-AF65-F5344CB8AC3E}">
        <p14:creationId xmlns:p14="http://schemas.microsoft.com/office/powerpoint/2010/main" val="2013085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ECE928-14A6-4DE5-9D24-C36F21634C6B}" type="datetimeFigureOut">
              <a:rPr lang="en-US" smtClean="0"/>
              <a:t>5/18/2023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C635D9-C2E3-44F9-9642-D7EAE60D018E}" type="slidenum">
              <a:rPr lang="en-US" smtClean="0"/>
              <a:t>‹#›</a:t>
            </a:fld>
            <a:endParaRPr lang="en-US"/>
          </a:p>
        </p:txBody>
      </p:sp>
    </p:spTree>
    <p:extLst>
      <p:ext uri="{BB962C8B-B14F-4D97-AF65-F5344CB8AC3E}">
        <p14:creationId xmlns:p14="http://schemas.microsoft.com/office/powerpoint/2010/main" val="28819943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ECE928-14A6-4DE5-9D24-C36F21634C6B}" type="datetimeFigureOut">
              <a:rPr lang="en-US" smtClean="0"/>
              <a:t>5/18/2023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C635D9-C2E3-44F9-9642-D7EAE60D018E}" type="slidenum">
              <a:rPr lang="en-US" smtClean="0"/>
              <a:t>‹#›</a:t>
            </a:fld>
            <a:endParaRPr lang="en-US"/>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2782383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ECE928-14A6-4DE5-9D24-C36F21634C6B}" type="datetimeFigureOut">
              <a:rPr lang="en-US" smtClean="0"/>
              <a:t>5/18/2023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C635D9-C2E3-44F9-9642-D7EAE60D018E}" type="slidenum">
              <a:rPr lang="en-US" smtClean="0"/>
              <a:t>‹#›</a:t>
            </a:fld>
            <a:endParaRPr lang="en-US"/>
          </a:p>
        </p:txBody>
      </p:sp>
    </p:spTree>
    <p:extLst>
      <p:ext uri="{BB962C8B-B14F-4D97-AF65-F5344CB8AC3E}">
        <p14:creationId xmlns:p14="http://schemas.microsoft.com/office/powerpoint/2010/main" val="26263131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2ECE928-14A6-4DE5-9D24-C36F21634C6B}" type="datetimeFigureOut">
              <a:rPr lang="en-US" smtClean="0"/>
              <a:t>5/18/2023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C635D9-C2E3-44F9-9642-D7EAE60D018E}" type="slidenum">
              <a:rPr lang="en-US" smtClean="0"/>
              <a:t>‹#›</a:t>
            </a:fld>
            <a:endParaRPr lang="en-US"/>
          </a:p>
        </p:txBody>
      </p:sp>
    </p:spTree>
    <p:extLst>
      <p:ext uri="{BB962C8B-B14F-4D97-AF65-F5344CB8AC3E}">
        <p14:creationId xmlns:p14="http://schemas.microsoft.com/office/powerpoint/2010/main" val="14060990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2ECE928-14A6-4DE5-9D24-C36F21634C6B}" type="datetimeFigureOut">
              <a:rPr lang="en-US" smtClean="0"/>
              <a:t>5/18/2023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C635D9-C2E3-44F9-9642-D7EAE60D018E}" type="slidenum">
              <a:rPr lang="en-US" smtClean="0"/>
              <a:t>‹#›</a:t>
            </a:fld>
            <a:endParaRPr lang="en-US"/>
          </a:p>
        </p:txBody>
      </p:sp>
    </p:spTree>
    <p:extLst>
      <p:ext uri="{BB962C8B-B14F-4D97-AF65-F5344CB8AC3E}">
        <p14:creationId xmlns:p14="http://schemas.microsoft.com/office/powerpoint/2010/main" val="6536337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ECE928-14A6-4DE5-9D24-C36F21634C6B}" type="datetimeFigureOut">
              <a:rPr lang="en-US" smtClean="0"/>
              <a:t>5/18/2023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C635D9-C2E3-44F9-9642-D7EAE60D018E}" type="slidenum">
              <a:rPr lang="en-US" smtClean="0"/>
              <a:t>‹#›</a:t>
            </a:fld>
            <a:endParaRPr lang="en-US"/>
          </a:p>
        </p:txBody>
      </p:sp>
    </p:spTree>
    <p:extLst>
      <p:ext uri="{BB962C8B-B14F-4D97-AF65-F5344CB8AC3E}">
        <p14:creationId xmlns:p14="http://schemas.microsoft.com/office/powerpoint/2010/main" val="18469074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ECE928-14A6-4DE5-9D24-C36F21634C6B}" type="datetimeFigureOut">
              <a:rPr lang="en-US" smtClean="0"/>
              <a:t>5/18/2023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C635D9-C2E3-44F9-9642-D7EAE60D018E}" type="slidenum">
              <a:rPr lang="en-US" smtClean="0"/>
              <a:t>‹#›</a:t>
            </a:fld>
            <a:endParaRPr lang="en-US"/>
          </a:p>
        </p:txBody>
      </p:sp>
    </p:spTree>
    <p:extLst>
      <p:ext uri="{BB962C8B-B14F-4D97-AF65-F5344CB8AC3E}">
        <p14:creationId xmlns:p14="http://schemas.microsoft.com/office/powerpoint/2010/main" val="216525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ECE928-14A6-4DE5-9D24-C36F21634C6B}" type="datetimeFigureOut">
              <a:rPr lang="en-US" smtClean="0"/>
              <a:t>5/18/2023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C635D9-C2E3-44F9-9642-D7EAE60D018E}" type="slidenum">
              <a:rPr lang="en-US" smtClean="0"/>
              <a:t>‹#›</a:t>
            </a:fld>
            <a:endParaRPr lang="en-US"/>
          </a:p>
        </p:txBody>
      </p:sp>
    </p:spTree>
    <p:extLst>
      <p:ext uri="{BB962C8B-B14F-4D97-AF65-F5344CB8AC3E}">
        <p14:creationId xmlns:p14="http://schemas.microsoft.com/office/powerpoint/2010/main" val="822001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ECE928-14A6-4DE5-9D24-C36F21634C6B}" type="datetimeFigureOut">
              <a:rPr lang="en-US" smtClean="0"/>
              <a:t>5/18/2023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C635D9-C2E3-44F9-9642-D7EAE60D018E}" type="slidenum">
              <a:rPr lang="en-US" smtClean="0"/>
              <a:t>‹#›</a:t>
            </a:fld>
            <a:endParaRPr lang="en-US"/>
          </a:p>
        </p:txBody>
      </p:sp>
    </p:spTree>
    <p:extLst>
      <p:ext uri="{BB962C8B-B14F-4D97-AF65-F5344CB8AC3E}">
        <p14:creationId xmlns:p14="http://schemas.microsoft.com/office/powerpoint/2010/main" val="1365740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2ECE928-14A6-4DE5-9D24-C36F21634C6B}" type="datetimeFigureOut">
              <a:rPr lang="en-US" smtClean="0"/>
              <a:t>5/18/2023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C635D9-C2E3-44F9-9642-D7EAE60D018E}" type="slidenum">
              <a:rPr lang="en-US" smtClean="0"/>
              <a:t>‹#›</a:t>
            </a:fld>
            <a:endParaRPr lang="en-US"/>
          </a:p>
        </p:txBody>
      </p:sp>
    </p:spTree>
    <p:extLst>
      <p:ext uri="{BB962C8B-B14F-4D97-AF65-F5344CB8AC3E}">
        <p14:creationId xmlns:p14="http://schemas.microsoft.com/office/powerpoint/2010/main" val="1828185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2ECE928-14A6-4DE5-9D24-C36F21634C6B}" type="datetimeFigureOut">
              <a:rPr lang="en-US" smtClean="0"/>
              <a:t>5/18/2023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C635D9-C2E3-44F9-9642-D7EAE60D018E}" type="slidenum">
              <a:rPr lang="en-US" smtClean="0"/>
              <a:t>‹#›</a:t>
            </a:fld>
            <a:endParaRPr lang="en-US"/>
          </a:p>
        </p:txBody>
      </p:sp>
    </p:spTree>
    <p:extLst>
      <p:ext uri="{BB962C8B-B14F-4D97-AF65-F5344CB8AC3E}">
        <p14:creationId xmlns:p14="http://schemas.microsoft.com/office/powerpoint/2010/main" val="3912411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2ECE928-14A6-4DE5-9D24-C36F21634C6B}" type="datetimeFigureOut">
              <a:rPr lang="en-US" smtClean="0"/>
              <a:t>5/18/2023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C635D9-C2E3-44F9-9642-D7EAE60D018E}" type="slidenum">
              <a:rPr lang="en-US" smtClean="0"/>
              <a:t>‹#›</a:t>
            </a:fld>
            <a:endParaRPr lang="en-US"/>
          </a:p>
        </p:txBody>
      </p:sp>
    </p:spTree>
    <p:extLst>
      <p:ext uri="{BB962C8B-B14F-4D97-AF65-F5344CB8AC3E}">
        <p14:creationId xmlns:p14="http://schemas.microsoft.com/office/powerpoint/2010/main" val="2836943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ECE928-14A6-4DE5-9D24-C36F21634C6B}" type="datetimeFigureOut">
              <a:rPr lang="en-US" smtClean="0"/>
              <a:t>5/18/2023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C635D9-C2E3-44F9-9642-D7EAE60D018E}" type="slidenum">
              <a:rPr lang="en-US" smtClean="0"/>
              <a:t>‹#›</a:t>
            </a:fld>
            <a:endParaRPr lang="en-US"/>
          </a:p>
        </p:txBody>
      </p:sp>
    </p:spTree>
    <p:extLst>
      <p:ext uri="{BB962C8B-B14F-4D97-AF65-F5344CB8AC3E}">
        <p14:creationId xmlns:p14="http://schemas.microsoft.com/office/powerpoint/2010/main" val="4031477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ECE928-14A6-4DE5-9D24-C36F21634C6B}" type="datetimeFigureOut">
              <a:rPr lang="en-US" smtClean="0"/>
              <a:t>5/18/2023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C635D9-C2E3-44F9-9642-D7EAE60D018E}" type="slidenum">
              <a:rPr lang="en-US" smtClean="0"/>
              <a:t>‹#›</a:t>
            </a:fld>
            <a:endParaRPr lang="en-US"/>
          </a:p>
        </p:txBody>
      </p:sp>
    </p:spTree>
    <p:extLst>
      <p:ext uri="{BB962C8B-B14F-4D97-AF65-F5344CB8AC3E}">
        <p14:creationId xmlns:p14="http://schemas.microsoft.com/office/powerpoint/2010/main" val="2347162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ECE928-14A6-4DE5-9D24-C36F21634C6B}" type="datetimeFigureOut">
              <a:rPr lang="en-US" smtClean="0"/>
              <a:t>5/18/2023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C635D9-C2E3-44F9-9642-D7EAE60D018E}" type="slidenum">
              <a:rPr lang="en-US" smtClean="0"/>
              <a:t>‹#›</a:t>
            </a:fld>
            <a:endParaRPr lang="en-US"/>
          </a:p>
        </p:txBody>
      </p:sp>
    </p:spTree>
    <p:extLst>
      <p:ext uri="{BB962C8B-B14F-4D97-AF65-F5344CB8AC3E}">
        <p14:creationId xmlns:p14="http://schemas.microsoft.com/office/powerpoint/2010/main" val="2306496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32ECE928-14A6-4DE5-9D24-C36F21634C6B}" type="datetimeFigureOut">
              <a:rPr lang="en-US" smtClean="0"/>
              <a:t>5/18/2023</a:t>
            </a:fld>
            <a:endParaRPr lang="en-US"/>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99C635D9-C2E3-44F9-9642-D7EAE60D018E}" type="slidenum">
              <a:rPr lang="en-US" smtClean="0"/>
              <a:t>‹#›</a:t>
            </a:fld>
            <a:endParaRPr lang="en-US"/>
          </a:p>
        </p:txBody>
      </p:sp>
    </p:spTree>
    <p:extLst>
      <p:ext uri="{BB962C8B-B14F-4D97-AF65-F5344CB8AC3E}">
        <p14:creationId xmlns:p14="http://schemas.microsoft.com/office/powerpoint/2010/main" val="3115453867"/>
      </p:ext>
    </p:extLst>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 id="2147483852" r:id="rId12"/>
    <p:sldLayoutId id="2147483853" r:id="rId13"/>
    <p:sldLayoutId id="2147483854" r:id="rId14"/>
    <p:sldLayoutId id="2147483855" r:id="rId15"/>
    <p:sldLayoutId id="2147483856" r:id="rId16"/>
    <p:sldLayoutId id="2147483857"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64081" y="1882018"/>
            <a:ext cx="9001462" cy="1318382"/>
          </a:xfrm>
        </p:spPr>
        <p:txBody>
          <a:bodyPr>
            <a:normAutofit/>
          </a:bodyPr>
          <a:lstStyle/>
          <a:p>
            <a:r>
              <a:rPr lang="en-US" sz="5000" cap="none" dirty="0"/>
              <a:t>Diabetul</a:t>
            </a:r>
            <a:r>
              <a:rPr lang="ro-RO" sz="5000" cap="none" dirty="0"/>
              <a:t> zaharat</a:t>
            </a:r>
            <a:r>
              <a:rPr lang="en-US" sz="5000" cap="none" dirty="0"/>
              <a:t> </a:t>
            </a:r>
            <a:r>
              <a:rPr lang="ro-RO" sz="5000" cap="none" dirty="0"/>
              <a:t>și sarcina</a:t>
            </a:r>
            <a:endParaRPr lang="en-US" sz="5000" dirty="0"/>
          </a:p>
        </p:txBody>
      </p:sp>
    </p:spTree>
    <p:extLst>
      <p:ext uri="{BB962C8B-B14F-4D97-AF65-F5344CB8AC3E}">
        <p14:creationId xmlns:p14="http://schemas.microsoft.com/office/powerpoint/2010/main" val="17306013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Definiție</a:t>
            </a:r>
            <a:endParaRPr lang="en-US" dirty="0"/>
          </a:p>
        </p:txBody>
      </p:sp>
      <p:sp>
        <p:nvSpPr>
          <p:cNvPr id="3" name="Content Placeholder 2"/>
          <p:cNvSpPr>
            <a:spLocks noGrp="1"/>
          </p:cNvSpPr>
          <p:nvPr>
            <p:ph idx="1"/>
          </p:nvPr>
        </p:nvSpPr>
        <p:spPr>
          <a:xfrm>
            <a:off x="890349" y="1791264"/>
            <a:ext cx="10353762" cy="3695136"/>
          </a:xfrm>
        </p:spPr>
        <p:txBody>
          <a:bodyPr>
            <a:noAutofit/>
          </a:bodyPr>
          <a:lstStyle/>
          <a:p>
            <a:r>
              <a:rPr lang="ro-RO" dirty="0">
                <a:effectLst/>
                <a:latin typeface="Bookman Old Style" panose="02050604050505020204" pitchFamily="18" charset="0"/>
              </a:rPr>
              <a:t>Veche (1):</a:t>
            </a:r>
          </a:p>
          <a:p>
            <a:pPr lvl="1"/>
            <a:r>
              <a:rPr lang="ro-RO" sz="2000" dirty="0">
                <a:effectLst/>
                <a:latin typeface="Bookman Old Style" panose="02050604050505020204" pitchFamily="18" charset="0"/>
              </a:rPr>
              <a:t>DZ gestațional = orice perturbare a toleranței la glucoză </a:t>
            </a:r>
            <a:r>
              <a:rPr lang="ro-RO" sz="2000" b="1" dirty="0">
                <a:effectLst/>
                <a:latin typeface="Bookman Old Style" panose="02050604050505020204" pitchFamily="18" charset="0"/>
              </a:rPr>
              <a:t>depistată pentru prima oară în timpul sarcinii</a:t>
            </a:r>
            <a:r>
              <a:rPr lang="ro-RO" sz="2000" dirty="0">
                <a:effectLst/>
                <a:latin typeface="Bookman Old Style" panose="02050604050505020204" pitchFamily="18" charset="0"/>
              </a:rPr>
              <a:t>, indiferent dacă aceasta era prexistentă sarcinii sau dacă persistă ulterior</a:t>
            </a:r>
          </a:p>
          <a:p>
            <a:pPr lvl="1"/>
            <a:endParaRPr lang="ro-RO" sz="2000" dirty="0">
              <a:effectLst/>
              <a:latin typeface="Bookman Old Style" panose="02050604050505020204" pitchFamily="18" charset="0"/>
            </a:endParaRPr>
          </a:p>
          <a:p>
            <a:r>
              <a:rPr lang="ro-RO" dirty="0">
                <a:effectLst/>
                <a:latin typeface="Bookman Old Style" panose="02050604050505020204" pitchFamily="18" charset="0"/>
              </a:rPr>
              <a:t>Nouă (2):</a:t>
            </a:r>
          </a:p>
          <a:p>
            <a:pPr lvl="1"/>
            <a:r>
              <a:rPr lang="ro-RO" sz="2000" dirty="0">
                <a:solidFill>
                  <a:srgbClr val="FFFF00"/>
                </a:solidFill>
                <a:effectLst/>
                <a:latin typeface="Bookman Old Style" panose="02050604050505020204" pitchFamily="18" charset="0"/>
              </a:rPr>
              <a:t>DZ gestațional = </a:t>
            </a:r>
            <a:r>
              <a:rPr lang="ro-RO" sz="2000" b="1" dirty="0">
                <a:solidFill>
                  <a:srgbClr val="FFFF00"/>
                </a:solidFill>
                <a:effectLst/>
                <a:latin typeface="Bookman Old Style" panose="02050604050505020204" pitchFamily="18" charset="0"/>
              </a:rPr>
              <a:t>DZ diagnosticat pentru prima oară în trimestrul doi sau trei de sarcină și care nu este în mod evident DZ preexistent, tip 1 sau tip 2</a:t>
            </a:r>
          </a:p>
        </p:txBody>
      </p:sp>
      <p:sp>
        <p:nvSpPr>
          <p:cNvPr id="4" name="Rectangle 3"/>
          <p:cNvSpPr/>
          <p:nvPr/>
        </p:nvSpPr>
        <p:spPr>
          <a:xfrm>
            <a:off x="174624" y="5951343"/>
            <a:ext cx="11483926" cy="646331"/>
          </a:xfrm>
          <a:prstGeom prst="rect">
            <a:avLst/>
          </a:prstGeom>
        </p:spPr>
        <p:txBody>
          <a:bodyPr wrap="square">
            <a:spAutoFit/>
          </a:bodyPr>
          <a:lstStyle/>
          <a:p>
            <a:r>
              <a:rPr lang="ro-RO" sz="1200" b="0" i="0" u="none" strike="noStrike" baseline="0" dirty="0">
                <a:latin typeface="Arial" panose="020B0604020202020204" pitchFamily="34" charset="0"/>
                <a:cs typeface="Arial" panose="020B0604020202020204" pitchFamily="34" charset="0"/>
              </a:rPr>
              <a:t>1.</a:t>
            </a:r>
            <a:r>
              <a:rPr lang="ro-RO" sz="1200" b="0" i="0" u="none" strike="noStrike"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Expert Committee on the Diagnosis and Classification</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of Diabetes Mellitus. Report of the</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Expert Committee on the Diagnosis and Classification</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of Diabetes Mellitus.</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Diabetes Care 1997;</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20:</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1183</a:t>
            </a:r>
            <a:r>
              <a:rPr lang="ro-RO" sz="1200" b="0" i="0" u="none" strike="noStrike" baseline="0" dirty="0">
                <a:latin typeface="Arial" panose="020B0604020202020204" pitchFamily="34" charset="0"/>
                <a:cs typeface="Arial" panose="020B0604020202020204" pitchFamily="34" charset="0"/>
              </a:rPr>
              <a:t>-</a:t>
            </a:r>
            <a:r>
              <a:rPr lang="en-US" sz="1200" b="0" i="0" u="none" strike="noStrike" baseline="0" dirty="0">
                <a:latin typeface="Arial" panose="020B0604020202020204" pitchFamily="34" charset="0"/>
                <a:cs typeface="Arial" panose="020B0604020202020204" pitchFamily="34" charset="0"/>
              </a:rPr>
              <a:t>1197</a:t>
            </a:r>
            <a:r>
              <a:rPr lang="ro-RO" sz="1200" b="0" i="0" u="none" strike="noStrike" baseline="0" dirty="0">
                <a:latin typeface="Arial" panose="020B0604020202020204" pitchFamily="34" charset="0"/>
                <a:cs typeface="Arial" panose="020B0604020202020204" pitchFamily="34" charset="0"/>
              </a:rPr>
              <a:t>.</a:t>
            </a:r>
          </a:p>
          <a:p>
            <a:r>
              <a:rPr lang="ro-RO" sz="1200" dirty="0">
                <a:latin typeface="Arial" panose="020B0604020202020204" pitchFamily="34" charset="0"/>
                <a:cs typeface="Arial" panose="020B0604020202020204" pitchFamily="34" charset="0"/>
              </a:rPr>
              <a:t>2. </a:t>
            </a:r>
            <a:r>
              <a:rPr lang="en-US" sz="1200" dirty="0">
                <a:latin typeface="Arial" panose="020B0604020202020204" pitchFamily="34" charset="0"/>
                <a:cs typeface="Arial" panose="020B0604020202020204" pitchFamily="34" charset="0"/>
              </a:rPr>
              <a:t>American Diabetes Association Standards of Medical Care in Diabetes. Approaches to glycemic treatment. Diabetes Care 201</a:t>
            </a:r>
            <a:r>
              <a:rPr lang="ro-RO" sz="1200" dirty="0">
                <a:latin typeface="Arial" panose="020B0604020202020204" pitchFamily="34" charset="0"/>
                <a:cs typeface="Arial" panose="020B0604020202020204" pitchFamily="34" charset="0"/>
              </a:rPr>
              <a:t>8</a:t>
            </a:r>
            <a:r>
              <a:rPr lang="en-US" sz="1200" dirty="0">
                <a:latin typeface="Arial" panose="020B0604020202020204" pitchFamily="34" charset="0"/>
                <a:cs typeface="Arial" panose="020B0604020202020204" pitchFamily="34" charset="0"/>
              </a:rPr>
              <a:t>; 4</a:t>
            </a:r>
            <a:r>
              <a:rPr lang="ro-RO" sz="1200" dirty="0">
                <a:latin typeface="Arial" panose="020B0604020202020204" pitchFamily="34" charset="0"/>
                <a:cs typeface="Arial" panose="020B0604020202020204" pitchFamily="34" charset="0"/>
              </a:rPr>
              <a:t>1</a:t>
            </a:r>
            <a:r>
              <a:rPr lang="en-US" sz="1200" dirty="0">
                <a:latin typeface="Arial" panose="020B0604020202020204" pitchFamily="34" charset="0"/>
                <a:cs typeface="Arial" panose="020B0604020202020204" pitchFamily="34" charset="0"/>
              </a:rPr>
              <a:t> (Suppl. 1):</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S</a:t>
            </a:r>
            <a:r>
              <a:rPr lang="ro-RO" sz="1200" dirty="0">
                <a:latin typeface="Arial" panose="020B0604020202020204" pitchFamily="34" charset="0"/>
                <a:cs typeface="Arial" panose="020B0604020202020204" pitchFamily="34" charset="0"/>
              </a:rPr>
              <a:t>1</a:t>
            </a:r>
            <a:r>
              <a:rPr lang="en-US" sz="1200" dirty="0">
                <a:latin typeface="Arial" panose="020B0604020202020204" pitchFamily="34" charset="0"/>
                <a:cs typeface="Arial" panose="020B0604020202020204" pitchFamily="34" charset="0"/>
              </a:rPr>
              <a:t>-S</a:t>
            </a:r>
            <a:r>
              <a:rPr lang="ro-RO" sz="1200" dirty="0">
                <a:latin typeface="Arial" panose="020B0604020202020204" pitchFamily="34" charset="0"/>
                <a:cs typeface="Arial" panose="020B0604020202020204" pitchFamily="34" charset="0"/>
              </a:rPr>
              <a:t>159.</a:t>
            </a:r>
          </a:p>
        </p:txBody>
      </p:sp>
    </p:spTree>
    <p:extLst>
      <p:ext uri="{BB962C8B-B14F-4D97-AF65-F5344CB8AC3E}">
        <p14:creationId xmlns:p14="http://schemas.microsoft.com/office/powerpoint/2010/main" val="4122374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checkerboard(across)">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Prevalență</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a:effectLst/>
              </a:rPr>
              <a:t>Se </a:t>
            </a:r>
            <a:r>
              <a:rPr lang="en-US" sz="2800" dirty="0" err="1">
                <a:effectLst/>
              </a:rPr>
              <a:t>estimea</a:t>
            </a:r>
            <a:r>
              <a:rPr lang="ro-RO" sz="2800" dirty="0">
                <a:effectLst/>
              </a:rPr>
              <a:t>ză – 6% dintre sarcini</a:t>
            </a:r>
            <a:r>
              <a:rPr lang="en-US" sz="2800" dirty="0">
                <a:effectLst/>
              </a:rPr>
              <a:t> (1)</a:t>
            </a:r>
          </a:p>
          <a:p>
            <a:pPr marL="0" indent="0">
              <a:buNone/>
            </a:pPr>
            <a:endParaRPr lang="en-US" sz="2800" dirty="0">
              <a:effectLst/>
            </a:endParaRPr>
          </a:p>
          <a:p>
            <a:endParaRPr lang="en-US" sz="2800" dirty="0"/>
          </a:p>
        </p:txBody>
      </p:sp>
      <p:sp>
        <p:nvSpPr>
          <p:cNvPr id="4" name="Rectangle 3"/>
          <p:cNvSpPr/>
          <p:nvPr/>
        </p:nvSpPr>
        <p:spPr>
          <a:xfrm>
            <a:off x="191848" y="5951343"/>
            <a:ext cx="11797653" cy="276999"/>
          </a:xfrm>
          <a:prstGeom prst="rect">
            <a:avLst/>
          </a:prstGeom>
        </p:spPr>
        <p:txBody>
          <a:bodyPr wrap="square">
            <a:spAutoFit/>
          </a:bodyPr>
          <a:lstStyle/>
          <a:p>
            <a:r>
              <a:rPr lang="ro-RO" sz="1200" dirty="0">
                <a:latin typeface="Arial" panose="020B0604020202020204" pitchFamily="34" charset="0"/>
                <a:cs typeface="Arial" panose="020B0604020202020204" pitchFamily="34" charset="0"/>
              </a:rPr>
              <a:t>Mack LR, Tomich PG. </a:t>
            </a:r>
            <a:r>
              <a:rPr lang="en-US" sz="1200" dirty="0">
                <a:latin typeface="Arial" panose="020B0604020202020204" pitchFamily="34" charset="0"/>
                <a:cs typeface="Arial" panose="020B0604020202020204" pitchFamily="34" charset="0"/>
              </a:rPr>
              <a:t>Gestational Diabetes: Diagnosis, Classification, and Clinical Care.</a:t>
            </a:r>
            <a:r>
              <a:rPr lang="ro-RO" sz="1200" dirty="0">
                <a:latin typeface="Arial" panose="020B0604020202020204" pitchFamily="34" charset="0"/>
                <a:cs typeface="Arial" panose="020B0604020202020204" pitchFamily="34" charset="0"/>
              </a:rPr>
              <a:t> Obstet Gynecol Clinic North Am </a:t>
            </a:r>
            <a:r>
              <a:rPr lang="en-US" sz="1200" dirty="0">
                <a:latin typeface="Arial" panose="020B0604020202020204" pitchFamily="34" charset="0"/>
                <a:cs typeface="Arial" panose="020B0604020202020204" pitchFamily="34" charset="0"/>
              </a:rPr>
              <a:t>2017;</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44(2):</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207-217.</a:t>
            </a:r>
          </a:p>
        </p:txBody>
      </p:sp>
    </p:spTree>
    <p:extLst>
      <p:ext uri="{BB962C8B-B14F-4D97-AF65-F5344CB8AC3E}">
        <p14:creationId xmlns:p14="http://schemas.microsoft.com/office/powerpoint/2010/main" val="39751010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screening</a:t>
            </a:r>
            <a:endParaRPr lang="en-US" dirty="0"/>
          </a:p>
        </p:txBody>
      </p:sp>
      <p:sp>
        <p:nvSpPr>
          <p:cNvPr id="3" name="Content Placeholder 2"/>
          <p:cNvSpPr>
            <a:spLocks noGrp="1"/>
          </p:cNvSpPr>
          <p:nvPr>
            <p:ph idx="1"/>
          </p:nvPr>
        </p:nvSpPr>
        <p:spPr>
          <a:xfrm>
            <a:off x="913794" y="2096064"/>
            <a:ext cx="10587039" cy="3695136"/>
          </a:xfrm>
        </p:spPr>
        <p:txBody>
          <a:bodyPr>
            <a:normAutofit/>
          </a:bodyPr>
          <a:lstStyle/>
          <a:p>
            <a:r>
              <a:rPr lang="ro-RO" dirty="0">
                <a:latin typeface="Bookman Old Style" panose="02050604050505020204" pitchFamily="18" charset="0"/>
              </a:rPr>
              <a:t>La prima vizită </a:t>
            </a:r>
            <a:r>
              <a:rPr lang="en-US" dirty="0">
                <a:latin typeface="Bookman Old Style" panose="02050604050505020204" pitchFamily="18" charset="0"/>
              </a:rPr>
              <a:t>prenatal</a:t>
            </a:r>
            <a:r>
              <a:rPr lang="ro-RO" dirty="0">
                <a:latin typeface="Bookman Old Style" panose="02050604050505020204" pitchFamily="18" charset="0"/>
              </a:rPr>
              <a:t>ă, la femeile cu factori de risc, folosind criteriile standard (DZ preexistent)</a:t>
            </a:r>
          </a:p>
          <a:p>
            <a:endParaRPr lang="ro-RO" dirty="0">
              <a:latin typeface="Bookman Old Style" panose="02050604050505020204" pitchFamily="18" charset="0"/>
            </a:endParaRPr>
          </a:p>
          <a:p>
            <a:r>
              <a:rPr lang="ro-RO" dirty="0">
                <a:latin typeface="Bookman Old Style" panose="02050604050505020204" pitchFamily="18" charset="0"/>
              </a:rPr>
              <a:t>În săptămânile </a:t>
            </a:r>
            <a:r>
              <a:rPr lang="en-US" dirty="0">
                <a:latin typeface="Bookman Old Style" panose="02050604050505020204" pitchFamily="18" charset="0"/>
              </a:rPr>
              <a:t>24</a:t>
            </a:r>
            <a:r>
              <a:rPr lang="ro-RO" dirty="0">
                <a:latin typeface="Bookman Old Style" panose="02050604050505020204" pitchFamily="18" charset="0"/>
              </a:rPr>
              <a:t>-</a:t>
            </a:r>
            <a:r>
              <a:rPr lang="en-US" dirty="0">
                <a:latin typeface="Bookman Old Style" panose="02050604050505020204" pitchFamily="18" charset="0"/>
              </a:rPr>
              <a:t>28 </a:t>
            </a:r>
            <a:r>
              <a:rPr lang="ro-RO" dirty="0">
                <a:latin typeface="Bookman Old Style" panose="02050604050505020204" pitchFamily="18" charset="0"/>
              </a:rPr>
              <a:t>de sarcină, la femeile nediagnosticate anterior cu DZ </a:t>
            </a:r>
            <a:br>
              <a:rPr lang="ro-RO" dirty="0">
                <a:latin typeface="Bookman Old Style" panose="02050604050505020204" pitchFamily="18" charset="0"/>
              </a:rPr>
            </a:br>
            <a:r>
              <a:rPr lang="ro-RO" dirty="0">
                <a:latin typeface="Bookman Old Style" panose="02050604050505020204" pitchFamily="18" charset="0"/>
              </a:rPr>
              <a:t>(DZ gestațional)</a:t>
            </a:r>
          </a:p>
        </p:txBody>
      </p:sp>
      <p:sp>
        <p:nvSpPr>
          <p:cNvPr id="4" name="TextBox 3"/>
          <p:cNvSpPr txBox="1">
            <a:spLocks noChangeArrowheads="1"/>
          </p:cNvSpPr>
          <p:nvPr/>
        </p:nvSpPr>
        <p:spPr bwMode="auto">
          <a:xfrm>
            <a:off x="237595" y="6280425"/>
            <a:ext cx="11706160" cy="276999"/>
          </a:xfrm>
          <a:prstGeom prst="rect">
            <a:avLst/>
          </a:prstGeom>
          <a:noFill/>
          <a:ln>
            <a:noFill/>
          </a:ln>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200" dirty="0"/>
              <a:t>American Diabetes Association Standards of Medical Care in Diabetes. Approaches to glycemic treatment. Diabetes Care 201</a:t>
            </a:r>
            <a:r>
              <a:rPr lang="ro-RO" sz="1200" dirty="0"/>
              <a:t>8</a:t>
            </a:r>
            <a:r>
              <a:rPr lang="en-US" sz="1200" dirty="0"/>
              <a:t>; 4</a:t>
            </a:r>
            <a:r>
              <a:rPr lang="ro-RO" sz="1200" dirty="0"/>
              <a:t>1</a:t>
            </a:r>
            <a:r>
              <a:rPr lang="en-US" sz="1200" dirty="0"/>
              <a:t> (Suppl. 1):</a:t>
            </a:r>
            <a:r>
              <a:rPr lang="ro-RO" sz="1200" dirty="0"/>
              <a:t> </a:t>
            </a:r>
            <a:r>
              <a:rPr lang="en-US" sz="1200" dirty="0"/>
              <a:t>S</a:t>
            </a:r>
            <a:r>
              <a:rPr lang="ro-RO" sz="1200" dirty="0"/>
              <a:t>1</a:t>
            </a:r>
            <a:r>
              <a:rPr lang="en-US" sz="1200" dirty="0"/>
              <a:t>-S</a:t>
            </a:r>
            <a:r>
              <a:rPr lang="ro-RO" sz="1200" dirty="0"/>
              <a:t>159.</a:t>
            </a:r>
          </a:p>
        </p:txBody>
      </p:sp>
    </p:spTree>
    <p:extLst>
      <p:ext uri="{BB962C8B-B14F-4D97-AF65-F5344CB8AC3E}">
        <p14:creationId xmlns:p14="http://schemas.microsoft.com/office/powerpoint/2010/main" val="1588346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Factorii de risc </a:t>
            </a:r>
            <a:endParaRPr lang="en-US" dirty="0"/>
          </a:p>
        </p:txBody>
      </p:sp>
      <p:sp>
        <p:nvSpPr>
          <p:cNvPr id="3" name="Content Placeholder 2"/>
          <p:cNvSpPr>
            <a:spLocks noGrp="1"/>
          </p:cNvSpPr>
          <p:nvPr>
            <p:ph idx="1"/>
          </p:nvPr>
        </p:nvSpPr>
        <p:spPr>
          <a:xfrm>
            <a:off x="553186" y="1800793"/>
            <a:ext cx="10714370" cy="3695136"/>
          </a:xfrm>
        </p:spPr>
        <p:txBody>
          <a:bodyPr>
            <a:noAutofit/>
          </a:bodyPr>
          <a:lstStyle/>
          <a:p>
            <a:r>
              <a:rPr lang="ro-RO" sz="1600" dirty="0">
                <a:latin typeface="Bookman Old Style" panose="02050604050505020204" pitchFamily="18" charset="0"/>
              </a:rPr>
              <a:t>Rude de gradul I cu DZ cu risc crescut </a:t>
            </a:r>
          </a:p>
          <a:p>
            <a:r>
              <a:rPr lang="ro-RO" sz="1600" dirty="0">
                <a:latin typeface="Bookman Old Style" panose="02050604050505020204" pitchFamily="18" charset="0"/>
              </a:rPr>
              <a:t>Rase/etnii cu risc crescut </a:t>
            </a:r>
          </a:p>
          <a:p>
            <a:r>
              <a:rPr lang="ro-RO" sz="1600" dirty="0">
                <a:latin typeface="Bookman Old Style" panose="02050604050505020204" pitchFamily="18" charset="0"/>
              </a:rPr>
              <a:t>Istoric de boală cardiovasculară</a:t>
            </a:r>
          </a:p>
          <a:p>
            <a:r>
              <a:rPr lang="ro-RO" sz="1600" dirty="0">
                <a:latin typeface="Bookman Old Style" panose="02050604050505020204" pitchFamily="18" charset="0"/>
              </a:rPr>
              <a:t>HTA</a:t>
            </a:r>
          </a:p>
          <a:p>
            <a:r>
              <a:rPr lang="en-US" sz="1600" dirty="0">
                <a:latin typeface="Bookman Old Style" panose="02050604050505020204" pitchFamily="18" charset="0"/>
              </a:rPr>
              <a:t>HDL </a:t>
            </a:r>
            <a:r>
              <a:rPr lang="en-US" sz="1600" dirty="0" err="1">
                <a:latin typeface="Bookman Old Style" panose="02050604050505020204" pitchFamily="18" charset="0"/>
              </a:rPr>
              <a:t>colesterol</a:t>
            </a:r>
            <a:r>
              <a:rPr lang="en-US" sz="1600" dirty="0">
                <a:latin typeface="Bookman Old Style" panose="02050604050505020204" pitchFamily="18" charset="0"/>
              </a:rPr>
              <a:t> &lt;35 mg/dl </a:t>
            </a:r>
            <a:r>
              <a:rPr lang="ro-RO" sz="1600" dirty="0">
                <a:latin typeface="Bookman Old Style" panose="02050604050505020204" pitchFamily="18" charset="0"/>
              </a:rPr>
              <a:t>și/sau </a:t>
            </a:r>
            <a:r>
              <a:rPr lang="en-US" sz="1600" dirty="0" err="1">
                <a:latin typeface="Bookman Old Style" panose="02050604050505020204" pitchFamily="18" charset="0"/>
              </a:rPr>
              <a:t>trigliceride</a:t>
            </a:r>
            <a:r>
              <a:rPr lang="en-US" sz="1600" dirty="0">
                <a:latin typeface="Bookman Old Style" panose="02050604050505020204" pitchFamily="18" charset="0"/>
              </a:rPr>
              <a:t> &gt;250 mg/dl</a:t>
            </a:r>
          </a:p>
          <a:p>
            <a:r>
              <a:rPr lang="en-US" sz="1600" dirty="0">
                <a:latin typeface="Bookman Old Style" panose="02050604050505020204" pitchFamily="18" charset="0"/>
              </a:rPr>
              <a:t>S</a:t>
            </a:r>
            <a:r>
              <a:rPr lang="ro-RO" sz="1600" dirty="0">
                <a:latin typeface="Bookman Old Style" panose="02050604050505020204" pitchFamily="18" charset="0"/>
              </a:rPr>
              <a:t>indrom de ovar polichistic</a:t>
            </a:r>
          </a:p>
          <a:p>
            <a:r>
              <a:rPr lang="ro-RO" sz="1600" dirty="0">
                <a:latin typeface="Bookman Old Style" panose="02050604050505020204" pitchFamily="18" charset="0"/>
              </a:rPr>
              <a:t>Sedentarism </a:t>
            </a:r>
            <a:endParaRPr lang="en-US" sz="1600" dirty="0">
              <a:latin typeface="Bookman Old Style" panose="02050604050505020204" pitchFamily="18" charset="0"/>
            </a:endParaRPr>
          </a:p>
          <a:p>
            <a:r>
              <a:rPr lang="ro-RO" sz="1600" dirty="0">
                <a:latin typeface="Bookman Old Style" panose="02050604050505020204" pitchFamily="18" charset="0"/>
              </a:rPr>
              <a:t>Alte condiții clinice asociate cu insulinorezistența</a:t>
            </a:r>
            <a:r>
              <a:rPr lang="en-US" sz="1600" dirty="0">
                <a:latin typeface="Bookman Old Style" panose="02050604050505020204" pitchFamily="18" charset="0"/>
              </a:rPr>
              <a:t> (</a:t>
            </a:r>
            <a:r>
              <a:rPr lang="ro-RO" sz="1600" dirty="0">
                <a:latin typeface="Bookman Old Style" panose="02050604050505020204" pitchFamily="18" charset="0"/>
              </a:rPr>
              <a:t>obezitate severă, a</a:t>
            </a:r>
            <a:r>
              <a:rPr lang="en-US" sz="1600" dirty="0" err="1">
                <a:latin typeface="Bookman Old Style" panose="02050604050505020204" pitchFamily="18" charset="0"/>
              </a:rPr>
              <a:t>canthosis</a:t>
            </a:r>
            <a:r>
              <a:rPr lang="ro-RO" sz="1600" dirty="0">
                <a:latin typeface="Bookman Old Style" panose="02050604050505020204" pitchFamily="18" charset="0"/>
              </a:rPr>
              <a:t> </a:t>
            </a:r>
            <a:r>
              <a:rPr lang="en-US" sz="1600" dirty="0" err="1">
                <a:latin typeface="Bookman Old Style" panose="02050604050505020204" pitchFamily="18" charset="0"/>
              </a:rPr>
              <a:t>nigricans</a:t>
            </a:r>
            <a:r>
              <a:rPr lang="en-US" sz="1600" dirty="0">
                <a:latin typeface="Bookman Old Style" panose="02050604050505020204" pitchFamily="18" charset="0"/>
              </a:rPr>
              <a:t>)</a:t>
            </a:r>
            <a:endParaRPr lang="ro-RO" sz="1600" dirty="0">
              <a:latin typeface="Bookman Old Style" panose="02050604050505020204" pitchFamily="18" charset="0"/>
            </a:endParaRPr>
          </a:p>
          <a:p>
            <a:r>
              <a:rPr lang="ro-RO" sz="1600" dirty="0">
                <a:latin typeface="Bookman Old Style" panose="02050604050505020204" pitchFamily="18" charset="0"/>
              </a:rPr>
              <a:t>P</a:t>
            </a:r>
            <a:r>
              <a:rPr lang="en-US" sz="1600" dirty="0" err="1">
                <a:latin typeface="Bookman Old Style" panose="02050604050505020204" pitchFamily="18" charset="0"/>
              </a:rPr>
              <a:t>rediabet</a:t>
            </a:r>
            <a:r>
              <a:rPr lang="en-US" sz="1600" dirty="0">
                <a:latin typeface="Bookman Old Style" panose="02050604050505020204" pitchFamily="18" charset="0"/>
              </a:rPr>
              <a:t> </a:t>
            </a:r>
            <a:endParaRPr lang="ro-RO" sz="1600" dirty="0">
              <a:latin typeface="Bookman Old Style" panose="02050604050505020204" pitchFamily="18" charset="0"/>
            </a:endParaRPr>
          </a:p>
          <a:p>
            <a:r>
              <a:rPr lang="ro-RO" sz="1600" dirty="0">
                <a:latin typeface="Bookman Old Style" panose="02050604050505020204" pitchFamily="18" charset="0"/>
              </a:rPr>
              <a:t>Istoric de DZ</a:t>
            </a:r>
            <a:r>
              <a:rPr lang="ro-RO" dirty="0">
                <a:latin typeface="Bookman Old Style" panose="02050604050505020204" pitchFamily="18" charset="0"/>
              </a:rPr>
              <a:t> gestațional</a:t>
            </a:r>
            <a:endParaRPr lang="en-US" dirty="0">
              <a:latin typeface="Bookman Old Style" panose="02050604050505020204" pitchFamily="18" charset="0"/>
            </a:endParaRPr>
          </a:p>
        </p:txBody>
      </p:sp>
      <p:sp>
        <p:nvSpPr>
          <p:cNvPr id="4" name="TextBox 3"/>
          <p:cNvSpPr txBox="1">
            <a:spLocks noChangeArrowheads="1"/>
          </p:cNvSpPr>
          <p:nvPr/>
        </p:nvSpPr>
        <p:spPr bwMode="auto">
          <a:xfrm>
            <a:off x="237595" y="6280425"/>
            <a:ext cx="11706160" cy="276999"/>
          </a:xfrm>
          <a:prstGeom prst="rect">
            <a:avLst/>
          </a:prstGeom>
          <a:noFill/>
          <a:ln>
            <a:noFill/>
          </a:ln>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200" dirty="0"/>
              <a:t>American Diabetes Association Standards of Medical Care in Diabetes. Approaches to glycemic treatment. Diabetes Care 201</a:t>
            </a:r>
            <a:r>
              <a:rPr lang="ro-RO" sz="1200" dirty="0"/>
              <a:t>8</a:t>
            </a:r>
            <a:r>
              <a:rPr lang="en-US" sz="1200" dirty="0"/>
              <a:t>; 4</a:t>
            </a:r>
            <a:r>
              <a:rPr lang="ro-RO" sz="1200" dirty="0"/>
              <a:t>1</a:t>
            </a:r>
            <a:r>
              <a:rPr lang="en-US" sz="1200" dirty="0"/>
              <a:t> (Suppl. 1):</a:t>
            </a:r>
            <a:r>
              <a:rPr lang="ro-RO" sz="1200" dirty="0"/>
              <a:t> </a:t>
            </a:r>
            <a:r>
              <a:rPr lang="en-US" sz="1200" dirty="0"/>
              <a:t>S</a:t>
            </a:r>
            <a:r>
              <a:rPr lang="ro-RO" sz="1200" dirty="0"/>
              <a:t>1</a:t>
            </a:r>
            <a:r>
              <a:rPr lang="en-US" sz="1200" dirty="0"/>
              <a:t>-S</a:t>
            </a:r>
            <a:r>
              <a:rPr lang="ro-RO" sz="1200" dirty="0"/>
              <a:t>159.</a:t>
            </a:r>
          </a:p>
        </p:txBody>
      </p:sp>
    </p:spTree>
    <p:extLst>
      <p:ext uri="{BB962C8B-B14F-4D97-AF65-F5344CB8AC3E}">
        <p14:creationId xmlns:p14="http://schemas.microsoft.com/office/powerpoint/2010/main" val="22158644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La prima vizitĂ – criterii standard de DG.</a:t>
            </a:r>
            <a:endParaRPr lang="en-US" dirty="0"/>
          </a:p>
        </p:txBody>
      </p:sp>
      <p:sp>
        <p:nvSpPr>
          <p:cNvPr id="3" name="Content Placeholder 2"/>
          <p:cNvSpPr>
            <a:spLocks noGrp="1"/>
          </p:cNvSpPr>
          <p:nvPr>
            <p:ph idx="1"/>
          </p:nvPr>
        </p:nvSpPr>
        <p:spPr>
          <a:xfrm>
            <a:off x="489397" y="1664677"/>
            <a:ext cx="11565228" cy="3774831"/>
          </a:xfrm>
        </p:spPr>
        <p:txBody>
          <a:bodyPr>
            <a:noAutofit/>
          </a:bodyPr>
          <a:lstStyle/>
          <a:p>
            <a:r>
              <a:rPr lang="ro-RO" sz="1800" dirty="0">
                <a:effectLst/>
                <a:latin typeface="Bookman Old Style" panose="02050604050505020204" pitchFamily="18" charset="0"/>
              </a:rPr>
              <a:t>1. glicemie à jeun ≥126 mg/dl (7 mmol/l)</a:t>
            </a:r>
            <a:endParaRPr lang="en-US" sz="1800" dirty="0">
              <a:effectLst/>
              <a:latin typeface="Bookman Old Style" panose="02050604050505020204" pitchFamily="18" charset="0"/>
            </a:endParaRPr>
          </a:p>
          <a:p>
            <a:pPr marL="0" indent="0">
              <a:buNone/>
            </a:pPr>
            <a:r>
              <a:rPr lang="ro-RO" sz="1800" dirty="0">
                <a:effectLst/>
                <a:latin typeface="Bookman Old Style" panose="02050604050505020204" pitchFamily="18" charset="0"/>
              </a:rPr>
              <a:t>	sau</a:t>
            </a:r>
            <a:endParaRPr lang="en-US" sz="1800" dirty="0">
              <a:effectLst/>
              <a:latin typeface="Bookman Old Style" panose="02050604050505020204" pitchFamily="18" charset="0"/>
            </a:endParaRPr>
          </a:p>
          <a:p>
            <a:r>
              <a:rPr lang="ro-RO" sz="1800" dirty="0">
                <a:effectLst/>
                <a:latin typeface="Bookman Old Style" panose="02050604050505020204" pitchFamily="18" charset="0"/>
              </a:rPr>
              <a:t>2. simptome de DZ plus glicemia, în orice moment al zilei, ≥200 mg/dl (11,1 mmol/l)</a:t>
            </a:r>
            <a:endParaRPr lang="en-US" sz="1800" dirty="0">
              <a:effectLst/>
              <a:latin typeface="Bookman Old Style" panose="02050604050505020204" pitchFamily="18" charset="0"/>
            </a:endParaRPr>
          </a:p>
          <a:p>
            <a:pPr marL="0" indent="0">
              <a:buNone/>
            </a:pPr>
            <a:r>
              <a:rPr lang="ro-RO" sz="1800" dirty="0">
                <a:effectLst/>
                <a:latin typeface="Bookman Old Style" panose="02050604050505020204" pitchFamily="18" charset="0"/>
              </a:rPr>
              <a:t>	sau</a:t>
            </a:r>
            <a:endParaRPr lang="en-US" sz="1800" dirty="0">
              <a:effectLst/>
              <a:latin typeface="Bookman Old Style" panose="02050604050505020204" pitchFamily="18" charset="0"/>
            </a:endParaRPr>
          </a:p>
          <a:p>
            <a:r>
              <a:rPr lang="ro-RO" sz="1800" dirty="0">
                <a:effectLst/>
                <a:latin typeface="Bookman Old Style" panose="02050604050505020204" pitchFamily="18" charset="0"/>
              </a:rPr>
              <a:t>3. glicemia la 2 ore din cursul TTGO ≥200 mg/dl (11,1 mmol/l)</a:t>
            </a:r>
            <a:endParaRPr lang="en-US" sz="1800" dirty="0">
              <a:effectLst/>
              <a:latin typeface="Bookman Old Style" panose="02050604050505020204" pitchFamily="18" charset="0"/>
            </a:endParaRPr>
          </a:p>
          <a:p>
            <a:pPr marL="0" indent="0">
              <a:buNone/>
            </a:pPr>
            <a:r>
              <a:rPr lang="ro-RO" sz="1800" dirty="0">
                <a:effectLst/>
                <a:latin typeface="Bookman Old Style" panose="02050604050505020204" pitchFamily="18" charset="0"/>
              </a:rPr>
              <a:t>	sau</a:t>
            </a:r>
            <a:endParaRPr lang="en-US" sz="1800" dirty="0">
              <a:effectLst/>
              <a:latin typeface="Bookman Old Style" panose="02050604050505020204" pitchFamily="18" charset="0"/>
            </a:endParaRPr>
          </a:p>
          <a:p>
            <a:r>
              <a:rPr lang="ro-RO" sz="1800" dirty="0">
                <a:effectLst/>
                <a:latin typeface="Bookman Old Style" panose="02050604050505020204" pitchFamily="18" charset="0"/>
              </a:rPr>
              <a:t>4. HbA</a:t>
            </a:r>
            <a:r>
              <a:rPr lang="ro-RO" sz="1800" baseline="-25000" dirty="0">
                <a:effectLst/>
                <a:latin typeface="Bookman Old Style" panose="02050604050505020204" pitchFamily="18" charset="0"/>
              </a:rPr>
              <a:t>1c</a:t>
            </a:r>
            <a:r>
              <a:rPr lang="ro-RO" sz="1800" dirty="0">
                <a:effectLst/>
                <a:latin typeface="Bookman Old Style" panose="02050604050505020204" pitchFamily="18" charset="0"/>
              </a:rPr>
              <a:t> ≥6,5%</a:t>
            </a:r>
          </a:p>
          <a:p>
            <a:pPr marL="0" indent="0">
              <a:buNone/>
            </a:pPr>
            <a:endParaRPr lang="ro-RO" sz="1600" dirty="0">
              <a:effectLst/>
              <a:latin typeface="Bookman Old Style" panose="02050604050505020204" pitchFamily="18" charset="0"/>
            </a:endParaRPr>
          </a:p>
          <a:p>
            <a:pPr marL="0" indent="0">
              <a:buNone/>
            </a:pPr>
            <a:r>
              <a:rPr lang="ro-RO" sz="1600" dirty="0">
                <a:effectLst/>
                <a:latin typeface="Bookman Old Style" panose="02050604050505020204" pitchFamily="18" charset="0"/>
              </a:rPr>
              <a:t>În absenţa simptomelor clinice evocatoare sau a unei hiperglicemii indubitabile, testele trebuie reconfirmate prin repetarea lor, în aceleaşi condiţii, în altă zi.</a:t>
            </a:r>
            <a:endParaRPr lang="en-US" sz="1600" dirty="0">
              <a:effectLst/>
              <a:latin typeface="Bookman Old Style" panose="02050604050505020204" pitchFamily="18" charset="0"/>
            </a:endParaRPr>
          </a:p>
        </p:txBody>
      </p:sp>
      <p:sp>
        <p:nvSpPr>
          <p:cNvPr id="4" name="TextBox 3"/>
          <p:cNvSpPr txBox="1">
            <a:spLocks noChangeArrowheads="1"/>
          </p:cNvSpPr>
          <p:nvPr/>
        </p:nvSpPr>
        <p:spPr bwMode="auto">
          <a:xfrm>
            <a:off x="237595" y="6469185"/>
            <a:ext cx="11706160" cy="276999"/>
          </a:xfrm>
          <a:prstGeom prst="rect">
            <a:avLst/>
          </a:prstGeom>
          <a:noFill/>
          <a:ln>
            <a:noFill/>
          </a:ln>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200" dirty="0"/>
              <a:t>American Diabetes Association Standards of Medical Care in Diabetes. Approaches to glycemic treatment. Diabetes Care 201</a:t>
            </a:r>
            <a:r>
              <a:rPr lang="ro-RO" sz="1200" dirty="0"/>
              <a:t>8</a:t>
            </a:r>
            <a:r>
              <a:rPr lang="en-US" sz="1200" dirty="0"/>
              <a:t>; 4</a:t>
            </a:r>
            <a:r>
              <a:rPr lang="ro-RO" sz="1200" dirty="0"/>
              <a:t>1</a:t>
            </a:r>
            <a:r>
              <a:rPr lang="en-US" sz="1200" dirty="0"/>
              <a:t> (Suppl. 1):</a:t>
            </a:r>
            <a:r>
              <a:rPr lang="ro-RO" sz="1200" dirty="0"/>
              <a:t> </a:t>
            </a:r>
            <a:r>
              <a:rPr lang="en-US" sz="1200" dirty="0"/>
              <a:t>S</a:t>
            </a:r>
            <a:r>
              <a:rPr lang="ro-RO" sz="1200" dirty="0"/>
              <a:t>1</a:t>
            </a:r>
            <a:r>
              <a:rPr lang="en-US" sz="1200" dirty="0"/>
              <a:t>-S</a:t>
            </a:r>
            <a:r>
              <a:rPr lang="ro-RO" sz="1200" dirty="0"/>
              <a:t>159.</a:t>
            </a:r>
          </a:p>
        </p:txBody>
      </p:sp>
    </p:spTree>
    <p:extLst>
      <p:ext uri="{BB962C8B-B14F-4D97-AF65-F5344CB8AC3E}">
        <p14:creationId xmlns:p14="http://schemas.microsoft.com/office/powerpoint/2010/main" val="10413196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ro-RO" sz="3200" dirty="0">
                <a:effectLst/>
                <a:latin typeface="Bookman Old Style" panose="02050604050505020204" pitchFamily="18" charset="0"/>
              </a:rPr>
              <a:t>Dacă DZ este diagnosticat prin criterii standard în primul trimestru de sarcină = </a:t>
            </a:r>
            <a:r>
              <a:rPr lang="ro-RO" sz="3200" dirty="0">
                <a:solidFill>
                  <a:srgbClr val="FFC000"/>
                </a:solidFill>
                <a:effectLst/>
                <a:latin typeface="Bookman Old Style" panose="02050604050505020204" pitchFamily="18" charset="0"/>
              </a:rPr>
              <a:t>DZ preexistent</a:t>
            </a:r>
            <a:endParaRPr lang="en-US" sz="3200" dirty="0">
              <a:solidFill>
                <a:srgbClr val="FFC000"/>
              </a:solidFill>
              <a:effectLst/>
              <a:latin typeface="Bookman Old Style" panose="02050604050505020204" pitchFamily="18" charset="0"/>
            </a:endParaRPr>
          </a:p>
        </p:txBody>
      </p:sp>
      <p:sp>
        <p:nvSpPr>
          <p:cNvPr id="4" name="TextBox 3"/>
          <p:cNvSpPr txBox="1">
            <a:spLocks noChangeArrowheads="1"/>
          </p:cNvSpPr>
          <p:nvPr/>
        </p:nvSpPr>
        <p:spPr bwMode="auto">
          <a:xfrm>
            <a:off x="237595" y="6432825"/>
            <a:ext cx="11706160" cy="276999"/>
          </a:xfrm>
          <a:prstGeom prst="rect">
            <a:avLst/>
          </a:prstGeom>
          <a:noFill/>
          <a:ln>
            <a:noFill/>
          </a:ln>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200" dirty="0"/>
              <a:t>American Diabetes Association Standards of Medical Care in Diabetes. Approaches to glycemic treatment. Diabetes Care 201</a:t>
            </a:r>
            <a:r>
              <a:rPr lang="ro-RO" sz="1200" dirty="0"/>
              <a:t>8</a:t>
            </a:r>
            <a:r>
              <a:rPr lang="en-US" sz="1200" dirty="0"/>
              <a:t>; 4</a:t>
            </a:r>
            <a:r>
              <a:rPr lang="ro-RO" sz="1200" dirty="0"/>
              <a:t>1</a:t>
            </a:r>
            <a:r>
              <a:rPr lang="en-US" sz="1200" dirty="0"/>
              <a:t> (Suppl. 1):</a:t>
            </a:r>
            <a:r>
              <a:rPr lang="ro-RO" sz="1200" dirty="0"/>
              <a:t> </a:t>
            </a:r>
            <a:r>
              <a:rPr lang="en-US" sz="1200" dirty="0"/>
              <a:t>S</a:t>
            </a:r>
            <a:r>
              <a:rPr lang="ro-RO" sz="1200" dirty="0"/>
              <a:t>1</a:t>
            </a:r>
            <a:r>
              <a:rPr lang="en-US" sz="1200" dirty="0"/>
              <a:t>-S</a:t>
            </a:r>
            <a:r>
              <a:rPr lang="ro-RO" sz="1200" dirty="0"/>
              <a:t>159.</a:t>
            </a:r>
          </a:p>
        </p:txBody>
      </p:sp>
    </p:spTree>
    <p:extLst>
      <p:ext uri="{BB962C8B-B14F-4D97-AF65-F5344CB8AC3E}">
        <p14:creationId xmlns:p14="http://schemas.microsoft.com/office/powerpoint/2010/main" val="23658323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535723"/>
          </a:xfrm>
        </p:spPr>
        <p:txBody>
          <a:bodyPr>
            <a:normAutofit/>
          </a:bodyPr>
          <a:lstStyle/>
          <a:p>
            <a:r>
              <a:rPr lang="ro-RO" dirty="0"/>
              <a:t>Diagnosticul DZ gestațional</a:t>
            </a:r>
            <a:r>
              <a:rPr lang="en-US" dirty="0"/>
              <a:t/>
            </a:r>
            <a:br>
              <a:rPr lang="en-US" dirty="0"/>
            </a:br>
            <a:endParaRPr lang="en-US" dirty="0"/>
          </a:p>
        </p:txBody>
      </p:sp>
      <p:sp>
        <p:nvSpPr>
          <p:cNvPr id="3" name="Content Placeholder 2"/>
          <p:cNvSpPr>
            <a:spLocks noGrp="1"/>
          </p:cNvSpPr>
          <p:nvPr>
            <p:ph idx="1"/>
          </p:nvPr>
        </p:nvSpPr>
        <p:spPr>
          <a:xfrm>
            <a:off x="913795" y="1629508"/>
            <a:ext cx="10353762" cy="4161692"/>
          </a:xfrm>
        </p:spPr>
        <p:txBody>
          <a:bodyPr>
            <a:normAutofit/>
          </a:bodyPr>
          <a:lstStyle/>
          <a:p>
            <a:r>
              <a:rPr lang="ro-RO" dirty="0">
                <a:latin typeface="Bookman Old Style" panose="02050604050505020204" pitchFamily="18" charset="0"/>
              </a:rPr>
              <a:t>Diagnosticul se pune </a:t>
            </a:r>
            <a:r>
              <a:rPr lang="ro-RO" b="1" dirty="0">
                <a:solidFill>
                  <a:srgbClr val="FFFF00"/>
                </a:solidFill>
                <a:latin typeface="Bookman Old Style" panose="02050604050505020204" pitchFamily="18" charset="0"/>
              </a:rPr>
              <a:t>în săptămânile 24-28 de sarcină</a:t>
            </a:r>
            <a:r>
              <a:rPr lang="ro-RO" dirty="0">
                <a:latin typeface="Bookman Old Style" panose="02050604050505020204" pitchFamily="18" charset="0"/>
              </a:rPr>
              <a:t>, prin efectuarea TTGO cu 75 g glucoză (după o perioadă de post de minimium 8 ore)</a:t>
            </a:r>
          </a:p>
          <a:p>
            <a:endParaRPr lang="ro-RO" dirty="0">
              <a:latin typeface="Bookman Old Style" panose="02050604050505020204" pitchFamily="18" charset="0"/>
            </a:endParaRPr>
          </a:p>
          <a:p>
            <a:r>
              <a:rPr lang="ro-RO" dirty="0">
                <a:latin typeface="Bookman Old Style" panose="02050604050505020204" pitchFamily="18" charset="0"/>
              </a:rPr>
              <a:t>Diagnosticul de DZG se face </a:t>
            </a:r>
            <a:r>
              <a:rPr lang="ro-RO" dirty="0">
                <a:solidFill>
                  <a:srgbClr val="FFFF00"/>
                </a:solidFill>
                <a:latin typeface="Bookman Old Style" panose="02050604050505020204" pitchFamily="18" charset="0"/>
              </a:rPr>
              <a:t>atunci când una dintre măsurători depășește valoarea prag:</a:t>
            </a:r>
          </a:p>
          <a:p>
            <a:pPr lvl="1"/>
            <a:r>
              <a:rPr lang="ro-RO" dirty="0">
                <a:latin typeface="Bookman Old Style" panose="02050604050505020204" pitchFamily="18" charset="0"/>
              </a:rPr>
              <a:t>Glicemia pe nemâncate</a:t>
            </a:r>
            <a:r>
              <a:rPr lang="en-US" dirty="0">
                <a:latin typeface="Bookman Old Style" panose="02050604050505020204" pitchFamily="18" charset="0"/>
              </a:rPr>
              <a:t>: </a:t>
            </a:r>
            <a:r>
              <a:rPr lang="ro-RO" dirty="0">
                <a:latin typeface="Bookman Old Style" panose="02050604050505020204" pitchFamily="18" charset="0"/>
              </a:rPr>
              <a:t>	</a:t>
            </a:r>
            <a:r>
              <a:rPr lang="en-US" b="1" dirty="0">
                <a:solidFill>
                  <a:srgbClr val="92D050"/>
                </a:solidFill>
                <a:latin typeface="Bookman Old Style" panose="02050604050505020204" pitchFamily="18" charset="0"/>
              </a:rPr>
              <a:t>92</a:t>
            </a:r>
            <a:r>
              <a:rPr lang="en-US" dirty="0">
                <a:solidFill>
                  <a:schemeClr val="accent5">
                    <a:lumMod val="75000"/>
                  </a:schemeClr>
                </a:solidFill>
                <a:latin typeface="Bookman Old Style" panose="02050604050505020204" pitchFamily="18" charset="0"/>
              </a:rPr>
              <a:t> </a:t>
            </a:r>
            <a:r>
              <a:rPr lang="en-US" dirty="0">
                <a:latin typeface="Bookman Old Style" panose="02050604050505020204" pitchFamily="18" charset="0"/>
              </a:rPr>
              <a:t>mg/d</a:t>
            </a:r>
            <a:r>
              <a:rPr lang="ro-RO" dirty="0">
                <a:latin typeface="Bookman Old Style" panose="02050604050505020204" pitchFamily="18" charset="0"/>
              </a:rPr>
              <a:t>l</a:t>
            </a:r>
            <a:endParaRPr lang="en-US" dirty="0">
              <a:latin typeface="Bookman Old Style" panose="02050604050505020204" pitchFamily="18" charset="0"/>
            </a:endParaRPr>
          </a:p>
          <a:p>
            <a:pPr lvl="1"/>
            <a:r>
              <a:rPr lang="ro-RO" dirty="0">
                <a:latin typeface="Bookman Old Style" panose="02050604050505020204" pitchFamily="18" charset="0"/>
              </a:rPr>
              <a:t>Glicemia la </a:t>
            </a:r>
            <a:r>
              <a:rPr lang="pt-BR" dirty="0">
                <a:latin typeface="Bookman Old Style" panose="02050604050505020204" pitchFamily="18" charset="0"/>
              </a:rPr>
              <a:t>1 h: </a:t>
            </a:r>
            <a:r>
              <a:rPr lang="ro-RO" dirty="0">
                <a:latin typeface="Bookman Old Style" panose="02050604050505020204" pitchFamily="18" charset="0"/>
              </a:rPr>
              <a:t>		</a:t>
            </a:r>
            <a:r>
              <a:rPr lang="pt-BR" b="1" dirty="0">
                <a:solidFill>
                  <a:srgbClr val="92D050"/>
                </a:solidFill>
                <a:latin typeface="Bookman Old Style" panose="02050604050505020204" pitchFamily="18" charset="0"/>
              </a:rPr>
              <a:t>180</a:t>
            </a:r>
            <a:r>
              <a:rPr lang="pt-BR" dirty="0">
                <a:latin typeface="Bookman Old Style" panose="02050604050505020204" pitchFamily="18" charset="0"/>
              </a:rPr>
              <a:t> mg/d</a:t>
            </a:r>
            <a:r>
              <a:rPr lang="ro-RO" dirty="0">
                <a:latin typeface="Bookman Old Style" panose="02050604050505020204" pitchFamily="18" charset="0"/>
              </a:rPr>
              <a:t>l</a:t>
            </a:r>
            <a:endParaRPr lang="pt-BR" dirty="0">
              <a:latin typeface="Bookman Old Style" panose="02050604050505020204" pitchFamily="18" charset="0"/>
            </a:endParaRPr>
          </a:p>
          <a:p>
            <a:pPr lvl="1"/>
            <a:r>
              <a:rPr lang="ro-RO" dirty="0">
                <a:latin typeface="Bookman Old Style" panose="02050604050505020204" pitchFamily="18" charset="0"/>
              </a:rPr>
              <a:t>Glicemia la </a:t>
            </a:r>
            <a:r>
              <a:rPr lang="pt-BR" dirty="0">
                <a:latin typeface="Bookman Old Style" panose="02050604050505020204" pitchFamily="18" charset="0"/>
              </a:rPr>
              <a:t>2 h: </a:t>
            </a:r>
            <a:r>
              <a:rPr lang="ro-RO" dirty="0">
                <a:latin typeface="Bookman Old Style" panose="02050604050505020204" pitchFamily="18" charset="0"/>
              </a:rPr>
              <a:t>		</a:t>
            </a:r>
            <a:r>
              <a:rPr lang="pt-BR" b="1" dirty="0">
                <a:solidFill>
                  <a:srgbClr val="92D050"/>
                </a:solidFill>
                <a:latin typeface="Bookman Old Style" panose="02050604050505020204" pitchFamily="18" charset="0"/>
              </a:rPr>
              <a:t>153</a:t>
            </a:r>
            <a:r>
              <a:rPr lang="pt-BR" dirty="0">
                <a:latin typeface="Bookman Old Style" panose="02050604050505020204" pitchFamily="18" charset="0"/>
              </a:rPr>
              <a:t> mg/d</a:t>
            </a:r>
            <a:r>
              <a:rPr lang="ro-RO" dirty="0">
                <a:latin typeface="Bookman Old Style" panose="02050604050505020204" pitchFamily="18" charset="0"/>
              </a:rPr>
              <a:t>l</a:t>
            </a:r>
            <a:endParaRPr lang="en-US" b="1" dirty="0">
              <a:latin typeface="Bookman Old Style" panose="02050604050505020204" pitchFamily="18" charset="0"/>
            </a:endParaRPr>
          </a:p>
        </p:txBody>
      </p:sp>
      <p:sp>
        <p:nvSpPr>
          <p:cNvPr id="4" name="TextBox 3"/>
          <p:cNvSpPr txBox="1">
            <a:spLocks noChangeArrowheads="1"/>
          </p:cNvSpPr>
          <p:nvPr/>
        </p:nvSpPr>
        <p:spPr bwMode="auto">
          <a:xfrm>
            <a:off x="361344" y="6261039"/>
            <a:ext cx="11706160" cy="276999"/>
          </a:xfrm>
          <a:prstGeom prst="rect">
            <a:avLst/>
          </a:prstGeom>
          <a:noFill/>
          <a:ln>
            <a:noFill/>
          </a:ln>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200" dirty="0"/>
              <a:t>American Diabetes Association Standards of Medical Care in Diabetes. Approaches to glycemic treatment. Diabetes Care 201</a:t>
            </a:r>
            <a:r>
              <a:rPr lang="ro-RO" sz="1200" dirty="0"/>
              <a:t>8</a:t>
            </a:r>
            <a:r>
              <a:rPr lang="en-US" sz="1200" dirty="0"/>
              <a:t>; 4</a:t>
            </a:r>
            <a:r>
              <a:rPr lang="ro-RO" sz="1200" dirty="0"/>
              <a:t>1</a:t>
            </a:r>
            <a:r>
              <a:rPr lang="en-US" sz="1200" dirty="0"/>
              <a:t> (Suppl. 1):</a:t>
            </a:r>
            <a:r>
              <a:rPr lang="ro-RO" sz="1200" dirty="0"/>
              <a:t> </a:t>
            </a:r>
            <a:r>
              <a:rPr lang="en-US" sz="1200" dirty="0"/>
              <a:t>S</a:t>
            </a:r>
            <a:r>
              <a:rPr lang="ro-RO" sz="1200" dirty="0"/>
              <a:t>1</a:t>
            </a:r>
            <a:r>
              <a:rPr lang="en-US" sz="1200" dirty="0"/>
              <a:t>-S</a:t>
            </a:r>
            <a:r>
              <a:rPr lang="ro-RO" sz="1200" dirty="0"/>
              <a:t>159.</a:t>
            </a:r>
          </a:p>
        </p:txBody>
      </p:sp>
    </p:spTree>
    <p:extLst>
      <p:ext uri="{BB962C8B-B14F-4D97-AF65-F5344CB8AC3E}">
        <p14:creationId xmlns:p14="http://schemas.microsoft.com/office/powerpoint/2010/main" val="3005426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arn(inVertical)">
                                      <p:cBhvr>
                                        <p:cTn id="7" dur="500"/>
                                        <p:tgtEl>
                                          <p:spTgt spid="3">
                                            <p:txEl>
                                              <p:pRg st="3" end="3"/>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barn(inVertical)">
                                      <p:cBhvr>
                                        <p:cTn id="10" dur="500"/>
                                        <p:tgtEl>
                                          <p:spTgt spid="3">
                                            <p:txEl>
                                              <p:pRg st="4" end="4"/>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barn(inVertical)">
                                      <p:cBhvr>
                                        <p:cTn id="1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ro-RO" sz="2800" dirty="0">
                <a:latin typeface="Bookman Old Style" panose="02050604050505020204" pitchFamily="18" charset="0"/>
              </a:rPr>
              <a:t>Studiul </a:t>
            </a:r>
            <a:r>
              <a:rPr lang="en-US" sz="2800" dirty="0">
                <a:latin typeface="Bookman Old Style" panose="02050604050505020204" pitchFamily="18" charset="0"/>
              </a:rPr>
              <a:t>HAPO</a:t>
            </a:r>
            <a:r>
              <a:rPr lang="ro-RO" sz="2800" dirty="0">
                <a:latin typeface="Bookman Old Style" panose="02050604050505020204" pitchFamily="18" charset="0"/>
              </a:rPr>
              <a:t> a arătat că:</a:t>
            </a:r>
          </a:p>
          <a:p>
            <a:pPr lvl="1"/>
            <a:r>
              <a:rPr lang="ro-RO" sz="2600" dirty="0">
                <a:solidFill>
                  <a:srgbClr val="92D050"/>
                </a:solidFill>
                <a:latin typeface="Bookman Old Style" panose="02050604050505020204" pitchFamily="18" charset="0"/>
              </a:rPr>
              <a:t>riscul de complicații </a:t>
            </a:r>
            <a:r>
              <a:rPr lang="ro-RO" sz="2600" dirty="0">
                <a:latin typeface="Bookman Old Style" panose="02050604050505020204" pitchFamily="18" charset="0"/>
              </a:rPr>
              <a:t>materne, fetale și neonatale </a:t>
            </a:r>
            <a:r>
              <a:rPr lang="ro-RO" sz="2600" dirty="0">
                <a:solidFill>
                  <a:srgbClr val="92D050"/>
                </a:solidFill>
                <a:latin typeface="Bookman Old Style" panose="02050604050505020204" pitchFamily="18" charset="0"/>
              </a:rPr>
              <a:t>crește în funcție de glicemia maternă în săptămânile 24-28 de sarcină</a:t>
            </a:r>
            <a:r>
              <a:rPr lang="ro-RO" sz="2600" dirty="0">
                <a:latin typeface="Bookman Old Style" panose="02050604050505020204" pitchFamily="18" charset="0"/>
              </a:rPr>
              <a:t>, fără să existe un prag clar stabilit</a:t>
            </a:r>
          </a:p>
          <a:p>
            <a:pPr marL="0" indent="0">
              <a:buNone/>
            </a:pPr>
            <a:endParaRPr lang="en-US" sz="2800" dirty="0">
              <a:latin typeface="Bookman Old Style" panose="02050604050505020204" pitchFamily="18" charset="0"/>
            </a:endParaRPr>
          </a:p>
        </p:txBody>
      </p:sp>
      <p:sp>
        <p:nvSpPr>
          <p:cNvPr id="4" name="Rectangle 3"/>
          <p:cNvSpPr/>
          <p:nvPr/>
        </p:nvSpPr>
        <p:spPr>
          <a:xfrm>
            <a:off x="167425" y="6056916"/>
            <a:ext cx="11797048" cy="276999"/>
          </a:xfrm>
          <a:prstGeom prst="rect">
            <a:avLst/>
          </a:prstGeom>
        </p:spPr>
        <p:txBody>
          <a:bodyPr wrap="square">
            <a:spAutoFit/>
          </a:bodyPr>
          <a:lstStyle/>
          <a:p>
            <a:r>
              <a:rPr lang="en-US" sz="1200" i="0" u="none" strike="noStrike" baseline="0" dirty="0">
                <a:latin typeface="Arial" panose="020B0604020202020204" pitchFamily="34" charset="0"/>
                <a:cs typeface="Arial" panose="020B0604020202020204" pitchFamily="34" charset="0"/>
              </a:rPr>
              <a:t>Metzger BE, Lowe LP, Dyer AR, et al.; HAPO</a:t>
            </a:r>
            <a:r>
              <a:rPr lang="ro-RO" sz="1200" i="0" u="none" strike="noStrike" baseline="0" dirty="0">
                <a:latin typeface="Arial" panose="020B0604020202020204" pitchFamily="34" charset="0"/>
                <a:cs typeface="Arial" panose="020B0604020202020204" pitchFamily="34" charset="0"/>
              </a:rPr>
              <a:t> </a:t>
            </a:r>
            <a:r>
              <a:rPr lang="en-US" sz="1200" i="0" u="none" strike="noStrike" baseline="0" dirty="0">
                <a:latin typeface="Arial" panose="020B0604020202020204" pitchFamily="34" charset="0"/>
                <a:cs typeface="Arial" panose="020B0604020202020204" pitchFamily="34" charset="0"/>
              </a:rPr>
              <a:t>Study Cooperative Research Group. Hyperglycemia</a:t>
            </a:r>
            <a:r>
              <a:rPr lang="ro-RO" sz="1200" i="0" u="none" strike="noStrike" baseline="0" dirty="0">
                <a:latin typeface="Arial" panose="020B0604020202020204" pitchFamily="34" charset="0"/>
                <a:cs typeface="Arial" panose="020B0604020202020204" pitchFamily="34" charset="0"/>
              </a:rPr>
              <a:t> </a:t>
            </a:r>
            <a:r>
              <a:rPr lang="en-US" sz="1200" i="0" u="none" strike="noStrike" baseline="0" dirty="0">
                <a:latin typeface="Arial" panose="020B0604020202020204" pitchFamily="34" charset="0"/>
                <a:cs typeface="Arial" panose="020B0604020202020204" pitchFamily="34" charset="0"/>
              </a:rPr>
              <a:t>and adverse pregnancy outcomes. N </a:t>
            </a:r>
            <a:r>
              <a:rPr lang="en-US" sz="1200" i="0" u="none" strike="noStrike" baseline="0" dirty="0" err="1">
                <a:latin typeface="Arial" panose="020B0604020202020204" pitchFamily="34" charset="0"/>
                <a:cs typeface="Arial" panose="020B0604020202020204" pitchFamily="34" charset="0"/>
              </a:rPr>
              <a:t>Engl</a:t>
            </a:r>
            <a:r>
              <a:rPr lang="en-US" sz="1200" i="0" u="none" strike="noStrike" baseline="0" dirty="0">
                <a:latin typeface="Arial" panose="020B0604020202020204" pitchFamily="34" charset="0"/>
                <a:cs typeface="Arial" panose="020B0604020202020204" pitchFamily="34" charset="0"/>
              </a:rPr>
              <a:t> J Med</a:t>
            </a:r>
            <a:r>
              <a:rPr lang="ro-RO" sz="1200" i="0" u="none" strike="noStrike" baseline="0" dirty="0">
                <a:latin typeface="Arial" panose="020B0604020202020204" pitchFamily="34" charset="0"/>
                <a:cs typeface="Arial" panose="020B0604020202020204" pitchFamily="34" charset="0"/>
              </a:rPr>
              <a:t> 2</a:t>
            </a:r>
            <a:r>
              <a:rPr lang="en-US" sz="1200" i="0" u="none" strike="noStrike" baseline="0" dirty="0">
                <a:latin typeface="Arial" panose="020B0604020202020204" pitchFamily="34" charset="0"/>
                <a:cs typeface="Arial" panose="020B0604020202020204" pitchFamily="34" charset="0"/>
              </a:rPr>
              <a:t>008;</a:t>
            </a:r>
            <a:r>
              <a:rPr lang="ro-RO" sz="1200" i="0" u="none" strike="noStrike" baseline="0" dirty="0">
                <a:latin typeface="Arial" panose="020B0604020202020204" pitchFamily="34" charset="0"/>
                <a:cs typeface="Arial" panose="020B0604020202020204" pitchFamily="34" charset="0"/>
              </a:rPr>
              <a:t> </a:t>
            </a:r>
            <a:r>
              <a:rPr lang="en-US" sz="1200" i="0" u="none" strike="noStrike" baseline="0" dirty="0">
                <a:latin typeface="Arial" panose="020B0604020202020204" pitchFamily="34" charset="0"/>
                <a:cs typeface="Arial" panose="020B0604020202020204" pitchFamily="34" charset="0"/>
              </a:rPr>
              <a:t>358:</a:t>
            </a:r>
            <a:r>
              <a:rPr lang="ro-RO" sz="1200" i="0" u="none" strike="noStrike" baseline="0" dirty="0">
                <a:latin typeface="Arial" panose="020B0604020202020204" pitchFamily="34" charset="0"/>
                <a:cs typeface="Arial" panose="020B0604020202020204" pitchFamily="34" charset="0"/>
              </a:rPr>
              <a:t> </a:t>
            </a:r>
            <a:r>
              <a:rPr lang="en-US" sz="1200" i="0" u="none" strike="noStrike" baseline="0" dirty="0">
                <a:latin typeface="Arial" panose="020B0604020202020204" pitchFamily="34" charset="0"/>
                <a:cs typeface="Arial" panose="020B0604020202020204" pitchFamily="34" charset="0"/>
              </a:rPr>
              <a:t>1991</a:t>
            </a:r>
            <a:r>
              <a:rPr lang="ro-RO" sz="1200" i="0" u="none" strike="noStrike" baseline="0" dirty="0">
                <a:latin typeface="Arial" panose="020B0604020202020204" pitchFamily="34" charset="0"/>
                <a:cs typeface="Arial" panose="020B0604020202020204" pitchFamily="34" charset="0"/>
              </a:rPr>
              <a:t>-</a:t>
            </a:r>
            <a:r>
              <a:rPr lang="en-US" sz="1200" i="0" u="none" strike="noStrike" baseline="0" dirty="0">
                <a:latin typeface="Arial" panose="020B0604020202020204" pitchFamily="34" charset="0"/>
                <a:cs typeface="Arial" panose="020B0604020202020204" pitchFamily="34" charset="0"/>
              </a:rPr>
              <a:t>2002</a:t>
            </a:r>
            <a:r>
              <a:rPr lang="ro-RO" sz="1200" i="0" u="none" strike="noStrike" baseline="0" dirty="0">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981802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Fiziologia insulinorezistenței în sarcină </a:t>
            </a:r>
            <a:endParaRPr lang="en-US" dirty="0"/>
          </a:p>
        </p:txBody>
      </p:sp>
      <p:sp>
        <p:nvSpPr>
          <p:cNvPr id="3" name="Content Placeholder 2"/>
          <p:cNvSpPr>
            <a:spLocks noGrp="1"/>
          </p:cNvSpPr>
          <p:nvPr>
            <p:ph idx="1"/>
          </p:nvPr>
        </p:nvSpPr>
        <p:spPr>
          <a:xfrm>
            <a:off x="913795" y="1816100"/>
            <a:ext cx="10353762" cy="4432300"/>
          </a:xfrm>
        </p:spPr>
        <p:txBody>
          <a:bodyPr>
            <a:noAutofit/>
          </a:bodyPr>
          <a:lstStyle/>
          <a:p>
            <a:r>
              <a:rPr lang="ro-RO" sz="1800" dirty="0">
                <a:solidFill>
                  <a:srgbClr val="FFC000"/>
                </a:solidFill>
                <a:latin typeface="Bookman Old Style" panose="02050604050505020204" pitchFamily="18" charset="0"/>
              </a:rPr>
              <a:t>În primele săptămâni de sarcină:</a:t>
            </a:r>
          </a:p>
          <a:p>
            <a:pPr lvl="1"/>
            <a:r>
              <a:rPr lang="ro-RO" dirty="0">
                <a:latin typeface="Bookman Old Style" panose="02050604050505020204" pitchFamily="18" charset="0"/>
              </a:rPr>
              <a:t>Crește sensibilitatea la insulină</a:t>
            </a:r>
          </a:p>
          <a:p>
            <a:pPr lvl="1"/>
            <a:r>
              <a:rPr lang="ro-RO" dirty="0">
                <a:latin typeface="Bookman Old Style" panose="02050604050505020204" pitchFamily="18" charset="0"/>
              </a:rPr>
              <a:t>Scade glicemia</a:t>
            </a:r>
          </a:p>
          <a:p>
            <a:pPr lvl="1"/>
            <a:r>
              <a:rPr lang="ro-RO" dirty="0">
                <a:latin typeface="Bookman Old Style" panose="02050604050505020204" pitchFamily="18" charset="0"/>
              </a:rPr>
              <a:t>Scade necesarul de insulină la femeile cu DZ tip 1</a:t>
            </a:r>
          </a:p>
          <a:p>
            <a:r>
              <a:rPr lang="ro-RO" sz="1800" dirty="0">
                <a:solidFill>
                  <a:srgbClr val="FFC000"/>
                </a:solidFill>
                <a:latin typeface="Bookman Old Style" panose="02050604050505020204" pitchFamily="18" charset="0"/>
              </a:rPr>
              <a:t>În trimestrul 2 și începutul trimestrului 3:</a:t>
            </a:r>
          </a:p>
          <a:p>
            <a:pPr lvl="1"/>
            <a:r>
              <a:rPr lang="ro-RO" dirty="0">
                <a:latin typeface="Bookman Old Style" panose="02050604050505020204" pitchFamily="18" charset="0"/>
              </a:rPr>
              <a:t>Crește </a:t>
            </a:r>
            <a:r>
              <a:rPr lang="en-US" dirty="0">
                <a:latin typeface="Bookman Old Style" panose="02050604050505020204" pitchFamily="18" charset="0"/>
              </a:rPr>
              <a:t>insulin</a:t>
            </a:r>
            <a:r>
              <a:rPr lang="ro-RO" dirty="0">
                <a:latin typeface="Bookman Old Style" panose="02050604050505020204" pitchFamily="18" charset="0"/>
              </a:rPr>
              <a:t>o</a:t>
            </a:r>
            <a:r>
              <a:rPr lang="en-US" dirty="0" err="1">
                <a:latin typeface="Bookman Old Style" panose="02050604050505020204" pitchFamily="18" charset="0"/>
              </a:rPr>
              <a:t>rezist</a:t>
            </a:r>
            <a:r>
              <a:rPr lang="ro-RO" dirty="0">
                <a:latin typeface="Bookman Old Style" panose="02050604050505020204" pitchFamily="18" charset="0"/>
              </a:rPr>
              <a:t>ența </a:t>
            </a:r>
            <a:r>
              <a:rPr lang="en-US" dirty="0" err="1">
                <a:latin typeface="Bookman Old Style" panose="02050604050505020204" pitchFamily="18" charset="0"/>
              </a:rPr>
              <a:t>exponen</a:t>
            </a:r>
            <a:r>
              <a:rPr lang="ro-RO" dirty="0">
                <a:latin typeface="Bookman Old Style" panose="02050604050505020204" pitchFamily="18" charset="0"/>
              </a:rPr>
              <a:t>ț</a:t>
            </a:r>
            <a:r>
              <a:rPr lang="en-US" dirty="0" err="1">
                <a:latin typeface="Bookman Old Style" panose="02050604050505020204" pitchFamily="18" charset="0"/>
              </a:rPr>
              <a:t>ial</a:t>
            </a:r>
            <a:endParaRPr lang="en-US" dirty="0">
              <a:latin typeface="Bookman Old Style" panose="02050604050505020204" pitchFamily="18" charset="0"/>
            </a:endParaRPr>
          </a:p>
          <a:p>
            <a:r>
              <a:rPr lang="ro-RO" sz="1800" dirty="0">
                <a:solidFill>
                  <a:srgbClr val="FFC000"/>
                </a:solidFill>
                <a:latin typeface="Bookman Old Style" panose="02050604050505020204" pitchFamily="18" charset="0"/>
              </a:rPr>
              <a:t>Sfârșitul trimestrului 3:</a:t>
            </a:r>
          </a:p>
          <a:p>
            <a:pPr lvl="1"/>
            <a:r>
              <a:rPr lang="ro-RO" dirty="0">
                <a:latin typeface="Bookman Old Style" panose="02050604050505020204" pitchFamily="18" charset="0"/>
              </a:rPr>
              <a:t>Insulinorezistența începe să scadă </a:t>
            </a:r>
          </a:p>
          <a:p>
            <a:r>
              <a:rPr lang="ro-RO" sz="1800" dirty="0">
                <a:solidFill>
                  <a:srgbClr val="FFC000"/>
                </a:solidFill>
                <a:latin typeface="Bookman Old Style" panose="02050604050505020204" pitchFamily="18" charset="0"/>
              </a:rPr>
              <a:t>La naștere</a:t>
            </a:r>
          </a:p>
          <a:p>
            <a:pPr lvl="1"/>
            <a:r>
              <a:rPr lang="ro-RO" dirty="0">
                <a:latin typeface="Bookman Old Style" panose="02050604050505020204" pitchFamily="18" charset="0"/>
              </a:rPr>
              <a:t>Insulinorezistența scade semnificativ</a:t>
            </a:r>
            <a:endParaRPr lang="en-US" dirty="0">
              <a:latin typeface="Bookman Old Style" panose="02050604050505020204" pitchFamily="18" charset="0"/>
            </a:endParaRPr>
          </a:p>
        </p:txBody>
      </p:sp>
      <p:sp>
        <p:nvSpPr>
          <p:cNvPr id="4" name="TextBox 3"/>
          <p:cNvSpPr txBox="1">
            <a:spLocks noChangeArrowheads="1"/>
          </p:cNvSpPr>
          <p:nvPr/>
        </p:nvSpPr>
        <p:spPr bwMode="auto">
          <a:xfrm>
            <a:off x="107344" y="6542901"/>
            <a:ext cx="11706160" cy="276999"/>
          </a:xfrm>
          <a:prstGeom prst="rect">
            <a:avLst/>
          </a:prstGeom>
          <a:noFill/>
          <a:ln>
            <a:noFill/>
          </a:ln>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200" dirty="0"/>
              <a:t>American Diabetes Association Standards of Medical Care in Diabetes. Approaches to glycemic treatment. Diabetes Care 201</a:t>
            </a:r>
            <a:r>
              <a:rPr lang="ro-RO" sz="1200" dirty="0"/>
              <a:t>8</a:t>
            </a:r>
            <a:r>
              <a:rPr lang="en-US" sz="1200" dirty="0"/>
              <a:t>; 4</a:t>
            </a:r>
            <a:r>
              <a:rPr lang="ro-RO" sz="1200" dirty="0"/>
              <a:t>1</a:t>
            </a:r>
            <a:r>
              <a:rPr lang="en-US" sz="1200" dirty="0"/>
              <a:t> (Suppl. 1):</a:t>
            </a:r>
            <a:r>
              <a:rPr lang="ro-RO" sz="1200" dirty="0"/>
              <a:t> </a:t>
            </a:r>
            <a:r>
              <a:rPr lang="en-US" sz="1200" dirty="0"/>
              <a:t>S</a:t>
            </a:r>
            <a:r>
              <a:rPr lang="ro-RO" sz="1200" dirty="0"/>
              <a:t>1</a:t>
            </a:r>
            <a:r>
              <a:rPr lang="en-US" sz="1200" dirty="0"/>
              <a:t>-S</a:t>
            </a:r>
            <a:r>
              <a:rPr lang="ro-RO" sz="1200" dirty="0"/>
              <a:t>159.</a:t>
            </a:r>
          </a:p>
        </p:txBody>
      </p:sp>
    </p:spTree>
    <p:extLst>
      <p:ext uri="{BB962C8B-B14F-4D97-AF65-F5344CB8AC3E}">
        <p14:creationId xmlns:p14="http://schemas.microsoft.com/office/powerpoint/2010/main" val="22486855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entagon 12"/>
          <p:cNvSpPr/>
          <p:nvPr/>
        </p:nvSpPr>
        <p:spPr bwMode="auto">
          <a:xfrm>
            <a:off x="7226300" y="1587500"/>
            <a:ext cx="2984500" cy="4038600"/>
          </a:xfrm>
          <a:prstGeom prst="homePlate">
            <a:avLst>
              <a:gd name="adj" fmla="val 7422"/>
            </a:avLst>
          </a:prstGeom>
          <a:solidFill>
            <a:srgbClr val="D52B1E"/>
          </a:solidFill>
          <a:ln w="50800" cap="flat" cmpd="sng" algn="ctr">
            <a:solidFill>
              <a:srgbClr val="D52B1E"/>
            </a:solidFill>
            <a:prstDash val="solid"/>
            <a:round/>
            <a:headEnd type="none" w="med" len="med"/>
            <a:tailEnd type="none" w="med" len="med"/>
          </a:ln>
          <a:effectLst/>
        </p:spPr>
        <p:txBody>
          <a:bodyPr vert="horz" wrap="square" lIns="457200" tIns="548640" rIns="91440" bIns="45720" numCol="1" rtlCol="0" anchor="t" anchorCtr="0" compatLnSpc="1">
            <a:prstTxWarp prst="textNoShape">
              <a:avLst/>
            </a:prstTxWarp>
          </a:bodyPr>
          <a:lstStyle/>
          <a:p>
            <a:r>
              <a:rPr lang="ro-RO" sz="2000" b="1" dirty="0">
                <a:solidFill>
                  <a:schemeClr val="bg1"/>
                </a:solidFill>
              </a:rPr>
              <a:t>Trimestrul III</a:t>
            </a:r>
            <a:endParaRPr lang="en-US" sz="2000" b="1" dirty="0">
              <a:solidFill>
                <a:schemeClr val="bg1"/>
              </a:solidFill>
            </a:endParaRPr>
          </a:p>
          <a:p>
            <a:pPr marL="285750" indent="-285750">
              <a:spcBef>
                <a:spcPct val="20000"/>
              </a:spcBef>
              <a:buClr>
                <a:srgbClr val="FFFFFF"/>
              </a:buClr>
              <a:buSzPct val="100000"/>
              <a:buFont typeface="Arial" panose="020B0604020202020204" pitchFamily="34" charset="0"/>
              <a:buChar char="♦"/>
            </a:pPr>
            <a:r>
              <a:rPr lang="ro-RO" dirty="0">
                <a:solidFill>
                  <a:srgbClr val="FFFFFF"/>
                </a:solidFill>
                <a:latin typeface="Arial" panose="020B0604020202020204"/>
                <a:ea typeface="Geneva" charset="0"/>
              </a:rPr>
              <a:t>Status c</a:t>
            </a:r>
            <a:r>
              <a:rPr lang="en-US" dirty="0" err="1">
                <a:solidFill>
                  <a:srgbClr val="FFFFFF"/>
                </a:solidFill>
                <a:latin typeface="Arial" panose="020B0604020202020204"/>
                <a:ea typeface="Geneva" charset="0"/>
              </a:rPr>
              <a:t>atabolic</a:t>
            </a:r>
            <a:r>
              <a:rPr lang="en-US" dirty="0">
                <a:solidFill>
                  <a:srgbClr val="FFFFFF"/>
                </a:solidFill>
                <a:latin typeface="Arial" panose="020B0604020202020204"/>
                <a:ea typeface="Geneva" charset="0"/>
              </a:rPr>
              <a:t> </a:t>
            </a:r>
          </a:p>
          <a:p>
            <a:pPr marL="285750" indent="-285750">
              <a:spcBef>
                <a:spcPct val="20000"/>
              </a:spcBef>
              <a:buClr>
                <a:srgbClr val="FFFFFF"/>
              </a:buClr>
              <a:buSzPct val="100000"/>
              <a:buFont typeface="Arial" panose="020B0604020202020204" pitchFamily="34" charset="0"/>
              <a:buChar char="♦"/>
            </a:pPr>
            <a:r>
              <a:rPr lang="ro-RO" dirty="0">
                <a:solidFill>
                  <a:srgbClr val="FFFFFF"/>
                </a:solidFill>
                <a:latin typeface="Arial" panose="020B0604020202020204"/>
                <a:ea typeface="Geneva" charset="0"/>
              </a:rPr>
              <a:t>Crește </a:t>
            </a:r>
            <a:r>
              <a:rPr lang="en-US" dirty="0">
                <a:solidFill>
                  <a:srgbClr val="FFFFFF"/>
                </a:solidFill>
                <a:latin typeface="Arial" panose="020B0604020202020204"/>
                <a:ea typeface="Geneva" charset="0"/>
              </a:rPr>
              <a:t>insulin</a:t>
            </a:r>
            <a:r>
              <a:rPr lang="ro-RO" dirty="0">
                <a:solidFill>
                  <a:srgbClr val="FFFFFF"/>
                </a:solidFill>
                <a:latin typeface="Arial" panose="020B0604020202020204"/>
                <a:ea typeface="Geneva" charset="0"/>
              </a:rPr>
              <a:t>o-</a:t>
            </a:r>
            <a:r>
              <a:rPr lang="en-US" dirty="0">
                <a:solidFill>
                  <a:srgbClr val="FFFFFF"/>
                </a:solidFill>
                <a:latin typeface="Arial" panose="020B0604020202020204"/>
                <a:ea typeface="Geneva" charset="0"/>
              </a:rPr>
              <a:t> re</a:t>
            </a:r>
            <a:r>
              <a:rPr lang="ro-RO" dirty="0">
                <a:solidFill>
                  <a:srgbClr val="FFFFFF"/>
                </a:solidFill>
                <a:latin typeface="Arial" panose="020B0604020202020204"/>
                <a:ea typeface="Geneva" charset="0"/>
              </a:rPr>
              <a:t>zistența</a:t>
            </a:r>
            <a:endParaRPr lang="en-US" dirty="0">
              <a:solidFill>
                <a:srgbClr val="FFFFFF"/>
              </a:solidFill>
              <a:latin typeface="Arial" panose="020B0604020202020204"/>
              <a:ea typeface="Geneva" charset="0"/>
            </a:endParaRPr>
          </a:p>
          <a:p>
            <a:pPr marL="285750" indent="-285750">
              <a:spcBef>
                <a:spcPct val="20000"/>
              </a:spcBef>
              <a:buClr>
                <a:srgbClr val="FFFFFF"/>
              </a:buClr>
              <a:buSzPct val="100000"/>
              <a:buFont typeface="Arial" panose="020B0604020202020204" pitchFamily="34" charset="0"/>
              <a:buChar char="♦"/>
            </a:pPr>
            <a:r>
              <a:rPr lang="en-US" dirty="0">
                <a:solidFill>
                  <a:srgbClr val="FFFFFF"/>
                </a:solidFill>
                <a:latin typeface="Arial" panose="020B0604020202020204"/>
                <a:ea typeface="Geneva" charset="0"/>
              </a:rPr>
              <a:t>H</a:t>
            </a:r>
            <a:r>
              <a:rPr lang="ro-RO" dirty="0">
                <a:solidFill>
                  <a:srgbClr val="FFFFFF"/>
                </a:solidFill>
                <a:latin typeface="Arial" panose="020B0604020202020204"/>
                <a:ea typeface="Geneva" charset="0"/>
              </a:rPr>
              <a:t>i</a:t>
            </a:r>
            <a:r>
              <a:rPr lang="en-US" dirty="0" err="1">
                <a:solidFill>
                  <a:srgbClr val="FFFFFF"/>
                </a:solidFill>
                <a:latin typeface="Arial" panose="020B0604020202020204"/>
                <a:ea typeface="Geneva" charset="0"/>
              </a:rPr>
              <a:t>perinsulinemi</a:t>
            </a:r>
            <a:r>
              <a:rPr lang="ro-RO" dirty="0">
                <a:solidFill>
                  <a:srgbClr val="FFFFFF"/>
                </a:solidFill>
                <a:latin typeface="Arial" panose="020B0604020202020204"/>
                <a:ea typeface="Geneva" charset="0"/>
              </a:rPr>
              <a:t>e c</a:t>
            </a:r>
            <a:r>
              <a:rPr lang="en-US" dirty="0" err="1">
                <a:solidFill>
                  <a:srgbClr val="FFFFFF"/>
                </a:solidFill>
                <a:latin typeface="Arial" panose="020B0604020202020204"/>
                <a:ea typeface="Geneva" charset="0"/>
              </a:rPr>
              <a:t>ompensator</a:t>
            </a:r>
            <a:r>
              <a:rPr lang="ro-RO" dirty="0">
                <a:solidFill>
                  <a:srgbClr val="FFFFFF"/>
                </a:solidFill>
                <a:latin typeface="Arial" panose="020B0604020202020204"/>
                <a:ea typeface="Geneva" charset="0"/>
              </a:rPr>
              <a:t>ie</a:t>
            </a:r>
            <a:endParaRPr lang="en-US" sz="2000" b="1" dirty="0">
              <a:solidFill>
                <a:schemeClr val="bg1"/>
              </a:solidFill>
            </a:endParaRPr>
          </a:p>
        </p:txBody>
      </p:sp>
      <p:sp>
        <p:nvSpPr>
          <p:cNvPr id="4" name="Title 3"/>
          <p:cNvSpPr>
            <a:spLocks noGrp="1"/>
          </p:cNvSpPr>
          <p:nvPr>
            <p:ph type="title"/>
          </p:nvPr>
        </p:nvSpPr>
        <p:spPr>
          <a:xfrm>
            <a:off x="1981200" y="122804"/>
            <a:ext cx="8507288" cy="1371600"/>
          </a:xfrm>
        </p:spPr>
        <p:txBody>
          <a:bodyPr/>
          <a:lstStyle/>
          <a:p>
            <a:r>
              <a:rPr lang="en-US" sz="3000" dirty="0"/>
              <a:t>Alter</a:t>
            </a:r>
            <a:r>
              <a:rPr lang="ro-RO" sz="3000" dirty="0"/>
              <a:t>ările </a:t>
            </a:r>
            <a:r>
              <a:rPr lang="en-US" sz="3000" dirty="0"/>
              <a:t>Metabolic</a:t>
            </a:r>
            <a:r>
              <a:rPr lang="ro-RO" sz="3000" dirty="0"/>
              <a:t>e din sarcină la femeile fără dz</a:t>
            </a:r>
            <a:endParaRPr lang="en-US" sz="3000" dirty="0"/>
          </a:p>
        </p:txBody>
      </p:sp>
      <p:sp>
        <p:nvSpPr>
          <p:cNvPr id="6" name="Rectangle 5"/>
          <p:cNvSpPr/>
          <p:nvPr/>
        </p:nvSpPr>
        <p:spPr bwMode="auto">
          <a:xfrm>
            <a:off x="2402774" y="1914101"/>
            <a:ext cx="2149434" cy="3156651"/>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base">
              <a:spcBef>
                <a:spcPct val="0"/>
              </a:spcBef>
              <a:spcAft>
                <a:spcPct val="0"/>
              </a:spcAft>
            </a:pPr>
            <a:endParaRPr lang="en-US" sz="2400" dirty="0">
              <a:solidFill>
                <a:srgbClr val="BE0023"/>
              </a:solidFill>
              <a:latin typeface="Arial" pitchFamily="34" charset="0"/>
            </a:endParaRPr>
          </a:p>
        </p:txBody>
      </p:sp>
      <p:sp>
        <p:nvSpPr>
          <p:cNvPr id="9" name="Rectangle 8"/>
          <p:cNvSpPr/>
          <p:nvPr/>
        </p:nvSpPr>
        <p:spPr>
          <a:xfrm>
            <a:off x="398350" y="6404996"/>
            <a:ext cx="7594270" cy="276999"/>
          </a:xfrm>
          <a:prstGeom prst="rect">
            <a:avLst/>
          </a:prstGeom>
        </p:spPr>
        <p:txBody>
          <a:bodyPr wrap="square">
            <a:spAutoFit/>
          </a:bodyPr>
          <a:lstStyle/>
          <a:p>
            <a:r>
              <a:rPr lang="en-US" sz="1200" dirty="0">
                <a:latin typeface="Arial" panose="020B0604020202020204" pitchFamily="34" charset="0"/>
                <a:cs typeface="Arial" panose="020B0604020202020204" pitchFamily="34" charset="0"/>
              </a:rPr>
              <a:t>http://blog.utp.edu.co/maternoinfantil/files/2010/08/A-Practical-Manual-of-Diabetes-in-Pregnancy-2010.pdf</a:t>
            </a:r>
          </a:p>
        </p:txBody>
      </p:sp>
      <p:sp>
        <p:nvSpPr>
          <p:cNvPr id="12" name="Pentagon 11"/>
          <p:cNvSpPr/>
          <p:nvPr/>
        </p:nvSpPr>
        <p:spPr bwMode="auto">
          <a:xfrm>
            <a:off x="4582613" y="1587500"/>
            <a:ext cx="2984500" cy="4038600"/>
          </a:xfrm>
          <a:prstGeom prst="homePlate">
            <a:avLst>
              <a:gd name="adj" fmla="val 7422"/>
            </a:avLst>
          </a:prstGeom>
          <a:solidFill>
            <a:srgbClr val="00A1DE"/>
          </a:solidFill>
          <a:ln w="50800" cap="flat" cmpd="sng" algn="ctr">
            <a:solidFill>
              <a:srgbClr val="00A1DE"/>
            </a:solidFill>
            <a:prstDash val="solid"/>
            <a:round/>
            <a:headEnd type="none" w="med" len="med"/>
            <a:tailEnd type="none" w="med" len="med"/>
          </a:ln>
          <a:effectLst/>
        </p:spPr>
        <p:txBody>
          <a:bodyPr vert="horz" wrap="square" lIns="457200" tIns="548640" rIns="91440" bIns="45720" numCol="1" rtlCol="0" anchor="t" anchorCtr="0" compatLnSpc="1">
            <a:prstTxWarp prst="textNoShape">
              <a:avLst/>
            </a:prstTxWarp>
          </a:bodyPr>
          <a:lstStyle/>
          <a:p>
            <a:r>
              <a:rPr lang="ro-RO" sz="2000" b="1" dirty="0">
                <a:solidFill>
                  <a:schemeClr val="bg1"/>
                </a:solidFill>
              </a:rPr>
              <a:t>Trimestrul II</a:t>
            </a:r>
            <a:endParaRPr lang="en-US" sz="2000" b="1" dirty="0">
              <a:solidFill>
                <a:schemeClr val="bg1"/>
              </a:solidFill>
            </a:endParaRPr>
          </a:p>
          <a:p>
            <a:pPr marL="285750" indent="-285750">
              <a:spcBef>
                <a:spcPct val="20000"/>
              </a:spcBef>
              <a:buClr>
                <a:srgbClr val="FFFFFF"/>
              </a:buClr>
              <a:buSzPct val="100000"/>
              <a:buFont typeface="Arial" panose="020B0604020202020204" pitchFamily="34" charset="0"/>
              <a:buChar char="♦"/>
            </a:pPr>
            <a:r>
              <a:rPr lang="ro-RO" dirty="0">
                <a:solidFill>
                  <a:srgbClr val="FFFFFF"/>
                </a:solidFill>
                <a:latin typeface="Arial" panose="020B0604020202020204"/>
                <a:ea typeface="Geneva" charset="0"/>
              </a:rPr>
              <a:t>Scade sensibilitatea la insulină</a:t>
            </a:r>
            <a:endParaRPr lang="en-US" dirty="0">
              <a:solidFill>
                <a:srgbClr val="FFFFFF"/>
              </a:solidFill>
              <a:latin typeface="Arial" panose="020B0604020202020204"/>
              <a:ea typeface="Geneva" charset="0"/>
            </a:endParaRPr>
          </a:p>
          <a:p>
            <a:endParaRPr lang="en-US" sz="2000" b="1" dirty="0">
              <a:solidFill>
                <a:schemeClr val="bg1"/>
              </a:solidFill>
            </a:endParaRPr>
          </a:p>
        </p:txBody>
      </p:sp>
      <p:sp>
        <p:nvSpPr>
          <p:cNvPr id="3" name="Pentagon 2"/>
          <p:cNvSpPr/>
          <p:nvPr/>
        </p:nvSpPr>
        <p:spPr bwMode="auto">
          <a:xfrm>
            <a:off x="1981200" y="1587500"/>
            <a:ext cx="2867392" cy="4038600"/>
          </a:xfrm>
          <a:prstGeom prst="homePlate">
            <a:avLst>
              <a:gd name="adj" fmla="val 7422"/>
            </a:avLst>
          </a:prstGeom>
          <a:solidFill>
            <a:srgbClr val="82786F"/>
          </a:solidFill>
          <a:ln w="50800" cap="flat" cmpd="sng" algn="ctr">
            <a:solidFill>
              <a:srgbClr val="82786F"/>
            </a:solidFill>
            <a:prstDash val="solid"/>
            <a:round/>
            <a:headEnd type="none" w="med" len="med"/>
            <a:tailEnd type="none" w="med" len="med"/>
          </a:ln>
          <a:effectLst/>
        </p:spPr>
        <p:txBody>
          <a:bodyPr vert="horz" wrap="square" lIns="182880" tIns="548640" rIns="182880" bIns="45720" numCol="1" rtlCol="0" anchor="t" anchorCtr="0" compatLnSpc="1">
            <a:prstTxWarp prst="textNoShape">
              <a:avLst/>
            </a:prstTxWarp>
          </a:bodyPr>
          <a:lstStyle/>
          <a:p>
            <a:r>
              <a:rPr lang="ro-RO" sz="2000" b="1" dirty="0">
                <a:solidFill>
                  <a:schemeClr val="bg1"/>
                </a:solidFill>
              </a:rPr>
              <a:t>Trimestrul I</a:t>
            </a:r>
            <a:endParaRPr lang="en-US" sz="2000" b="1" dirty="0">
              <a:solidFill>
                <a:schemeClr val="bg1"/>
              </a:solidFill>
            </a:endParaRPr>
          </a:p>
          <a:p>
            <a:pPr marL="285750" indent="-285750">
              <a:spcBef>
                <a:spcPct val="20000"/>
              </a:spcBef>
              <a:buClr>
                <a:srgbClr val="FFFFFF"/>
              </a:buClr>
              <a:buSzPct val="100000"/>
              <a:buFont typeface="Arial" panose="020B0604020202020204" pitchFamily="34" charset="0"/>
              <a:buChar char="♦"/>
            </a:pPr>
            <a:r>
              <a:rPr lang="ro-RO" dirty="0">
                <a:solidFill>
                  <a:srgbClr val="FFFFFF"/>
                </a:solidFill>
                <a:latin typeface="Arial" panose="020B0604020202020204"/>
                <a:ea typeface="Geneva" charset="0"/>
              </a:rPr>
              <a:t>Status a</a:t>
            </a:r>
            <a:r>
              <a:rPr lang="en-US" dirty="0" err="1">
                <a:solidFill>
                  <a:srgbClr val="FFFFFF"/>
                </a:solidFill>
                <a:latin typeface="Arial" panose="020B0604020202020204"/>
                <a:ea typeface="Geneva" charset="0"/>
              </a:rPr>
              <a:t>nabolic</a:t>
            </a:r>
            <a:endParaRPr lang="ro-RO" dirty="0">
              <a:solidFill>
                <a:srgbClr val="FFFFFF"/>
              </a:solidFill>
              <a:latin typeface="Arial" panose="020B0604020202020204"/>
              <a:ea typeface="Geneva" charset="0"/>
            </a:endParaRPr>
          </a:p>
          <a:p>
            <a:pPr marL="285750" indent="-285750">
              <a:spcBef>
                <a:spcPct val="20000"/>
              </a:spcBef>
              <a:buClr>
                <a:srgbClr val="FFFFFF"/>
              </a:buClr>
              <a:buSzPct val="100000"/>
              <a:buFont typeface="Arial" panose="020B0604020202020204" pitchFamily="34" charset="0"/>
              <a:buChar char="♦"/>
            </a:pPr>
            <a:r>
              <a:rPr lang="en-US" dirty="0">
                <a:solidFill>
                  <a:srgbClr val="FFFFFF"/>
                </a:solidFill>
                <a:latin typeface="Arial" panose="020B0604020202020204"/>
                <a:ea typeface="Geneva" charset="0"/>
              </a:rPr>
              <a:t>H</a:t>
            </a:r>
            <a:r>
              <a:rPr lang="ro-RO" dirty="0">
                <a:solidFill>
                  <a:srgbClr val="FFFFFF"/>
                </a:solidFill>
                <a:latin typeface="Arial" panose="020B0604020202020204"/>
                <a:ea typeface="Geneva" charset="0"/>
              </a:rPr>
              <a:t>i</a:t>
            </a:r>
            <a:r>
              <a:rPr lang="en-US" dirty="0">
                <a:solidFill>
                  <a:srgbClr val="FFFFFF"/>
                </a:solidFill>
                <a:latin typeface="Arial" panose="020B0604020202020204"/>
                <a:ea typeface="Geneva" charset="0"/>
              </a:rPr>
              <a:t>per</a:t>
            </a:r>
            <a:r>
              <a:rPr lang="ro-RO" dirty="0">
                <a:solidFill>
                  <a:srgbClr val="FFFFFF"/>
                </a:solidFill>
                <a:latin typeface="Arial" panose="020B0604020202020204"/>
                <a:ea typeface="Geneva" charset="0"/>
              </a:rPr>
              <a:t>f</a:t>
            </a:r>
            <a:r>
              <a:rPr lang="en-US" dirty="0" err="1">
                <a:solidFill>
                  <a:srgbClr val="FFFFFF"/>
                </a:solidFill>
                <a:latin typeface="Arial" panose="020B0604020202020204"/>
                <a:ea typeface="Geneva" charset="0"/>
              </a:rPr>
              <a:t>agi</a:t>
            </a:r>
            <a:r>
              <a:rPr lang="ro-RO" dirty="0">
                <a:solidFill>
                  <a:srgbClr val="FFFFFF"/>
                </a:solidFill>
                <a:latin typeface="Arial" panose="020B0604020202020204"/>
                <a:ea typeface="Geneva" charset="0"/>
              </a:rPr>
              <a:t>e</a:t>
            </a:r>
            <a:endParaRPr lang="en-US" dirty="0">
              <a:solidFill>
                <a:srgbClr val="FFFFFF"/>
              </a:solidFill>
              <a:latin typeface="Arial" panose="020B0604020202020204"/>
              <a:ea typeface="Geneva" charset="0"/>
            </a:endParaRPr>
          </a:p>
          <a:p>
            <a:pPr marL="285750" indent="-285750">
              <a:spcBef>
                <a:spcPct val="20000"/>
              </a:spcBef>
              <a:buClr>
                <a:srgbClr val="FFFFFF"/>
              </a:buClr>
              <a:buSzPct val="100000"/>
              <a:buFont typeface="Arial" panose="020B0604020202020204" pitchFamily="34" charset="0"/>
              <a:buChar char="♦"/>
            </a:pPr>
            <a:r>
              <a:rPr lang="ro-RO" dirty="0">
                <a:solidFill>
                  <a:srgbClr val="FFFFFF"/>
                </a:solidFill>
                <a:latin typeface="Arial" panose="020B0604020202020204"/>
                <a:ea typeface="Geneva" charset="0"/>
              </a:rPr>
              <a:t>Creșterea secreției de </a:t>
            </a:r>
            <a:r>
              <a:rPr lang="en-US" dirty="0">
                <a:solidFill>
                  <a:srgbClr val="FFFFFF"/>
                </a:solidFill>
                <a:latin typeface="Arial" panose="020B0604020202020204"/>
                <a:ea typeface="Geneva" charset="0"/>
              </a:rPr>
              <a:t>insulin</a:t>
            </a:r>
            <a:r>
              <a:rPr lang="ro-RO" dirty="0">
                <a:solidFill>
                  <a:srgbClr val="FFFFFF"/>
                </a:solidFill>
                <a:latin typeface="Arial" panose="020B0604020202020204"/>
                <a:ea typeface="Geneva" charset="0"/>
              </a:rPr>
              <a:t>ă</a:t>
            </a:r>
            <a:endParaRPr lang="en-US" dirty="0">
              <a:solidFill>
                <a:srgbClr val="FFFFFF"/>
              </a:solidFill>
              <a:latin typeface="Arial" panose="020B0604020202020204"/>
              <a:ea typeface="Geneva" charset="0"/>
            </a:endParaRPr>
          </a:p>
          <a:p>
            <a:pPr marL="285750" indent="-285750">
              <a:spcBef>
                <a:spcPct val="20000"/>
              </a:spcBef>
              <a:buClr>
                <a:srgbClr val="FFFFFF"/>
              </a:buClr>
              <a:buSzPct val="100000"/>
              <a:buFont typeface="Arial" panose="020B0604020202020204" pitchFamily="34" charset="0"/>
              <a:buChar char="♦"/>
            </a:pPr>
            <a:r>
              <a:rPr lang="ro-RO" dirty="0">
                <a:solidFill>
                  <a:srgbClr val="FFFFFF"/>
                </a:solidFill>
                <a:latin typeface="Arial" panose="020B0604020202020204"/>
                <a:ea typeface="Geneva" charset="0"/>
              </a:rPr>
              <a:t>Sensibilitate normală la </a:t>
            </a:r>
            <a:r>
              <a:rPr lang="en-US" dirty="0">
                <a:solidFill>
                  <a:srgbClr val="FFFFFF"/>
                </a:solidFill>
                <a:latin typeface="Arial" panose="020B0604020202020204"/>
                <a:ea typeface="Geneva" charset="0"/>
              </a:rPr>
              <a:t>insulin</a:t>
            </a:r>
            <a:r>
              <a:rPr lang="ro-RO" dirty="0">
                <a:solidFill>
                  <a:srgbClr val="FFFFFF"/>
                </a:solidFill>
                <a:latin typeface="Arial" panose="020B0604020202020204"/>
                <a:ea typeface="Geneva" charset="0"/>
              </a:rPr>
              <a:t>ă</a:t>
            </a:r>
            <a:endParaRPr lang="en-US" dirty="0">
              <a:solidFill>
                <a:srgbClr val="FFFFFF"/>
              </a:solidFill>
              <a:latin typeface="Arial" panose="020B0604020202020204"/>
              <a:ea typeface="Geneva" charset="0"/>
            </a:endParaRPr>
          </a:p>
          <a:p>
            <a:pPr marL="285750" indent="-285750">
              <a:spcBef>
                <a:spcPct val="20000"/>
              </a:spcBef>
              <a:buClr>
                <a:srgbClr val="FFFFFF"/>
              </a:buClr>
              <a:buSzPct val="100000"/>
              <a:buFont typeface="Arial" panose="020B0604020202020204" pitchFamily="34" charset="0"/>
              <a:buChar char="♦"/>
            </a:pPr>
            <a:r>
              <a:rPr lang="ro-RO" dirty="0">
                <a:solidFill>
                  <a:srgbClr val="FFFFFF"/>
                </a:solidFill>
                <a:latin typeface="Arial" panose="020B0604020202020204"/>
                <a:ea typeface="Geneva" charset="0"/>
              </a:rPr>
              <a:t>Scădere glicemiei à jeun</a:t>
            </a:r>
            <a:endParaRPr lang="en-US" dirty="0">
              <a:solidFill>
                <a:srgbClr val="FFFFFF"/>
              </a:solidFill>
              <a:latin typeface="Arial" panose="020B0604020202020204"/>
              <a:ea typeface="Geneva" charset="0"/>
            </a:endParaRPr>
          </a:p>
          <a:p>
            <a:pPr marL="285750" indent="-285750">
              <a:spcBef>
                <a:spcPct val="20000"/>
              </a:spcBef>
              <a:buClr>
                <a:srgbClr val="FFFFFF"/>
              </a:buClr>
              <a:buSzPct val="100000"/>
              <a:buFont typeface="Arial" panose="020B0604020202020204" pitchFamily="34" charset="0"/>
              <a:buChar char="♦"/>
            </a:pPr>
            <a:endParaRPr lang="en-US" dirty="0">
              <a:solidFill>
                <a:srgbClr val="FFFFFF"/>
              </a:solidFill>
              <a:latin typeface="Arial" panose="020B0604020202020204"/>
              <a:ea typeface="Geneva" charset="0"/>
            </a:endParaRPr>
          </a:p>
          <a:p>
            <a:endParaRPr lang="en-US" sz="2000" b="1" dirty="0">
              <a:solidFill>
                <a:schemeClr val="bg1"/>
              </a:solidFill>
            </a:endParaRPr>
          </a:p>
        </p:txBody>
      </p:sp>
    </p:spTree>
    <p:extLst>
      <p:ext uri="{BB962C8B-B14F-4D97-AF65-F5344CB8AC3E}">
        <p14:creationId xmlns:p14="http://schemas.microsoft.com/office/powerpoint/2010/main" val="1324348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016000" y="0"/>
            <a:ext cx="10363200" cy="1143000"/>
          </a:xfrm>
          <a:prstGeom prst="rect">
            <a:avLst/>
          </a:prstGeom>
          <a:noFill/>
          <a:ln w="9525">
            <a:noFill/>
            <a:miter lim="800000"/>
            <a:headEnd/>
            <a:tailEnd/>
          </a:ln>
          <a:effectLst/>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ro-RO" altLang="en-US" sz="3600" b="1" dirty="0">
                <a:solidFill>
                  <a:schemeClr val="tx2"/>
                </a:solidFill>
                <a:effectLst>
                  <a:outerShdw blurRad="38100" dist="38100" dir="2700000" algn="tl">
                    <a:srgbClr val="C0C0C0"/>
                  </a:outerShdw>
                </a:effectLst>
                <a:latin typeface="Times New Roman" pitchFamily="18" charset="0"/>
              </a:rPr>
              <a:t>Definiţi</a:t>
            </a:r>
            <a:r>
              <a:rPr lang="en-US" altLang="en-US" sz="3600" b="1" dirty="0">
                <a:solidFill>
                  <a:schemeClr val="tx2"/>
                </a:solidFill>
                <a:effectLst>
                  <a:outerShdw blurRad="38100" dist="38100" dir="2700000" algn="tl">
                    <a:srgbClr val="C0C0C0"/>
                  </a:outerShdw>
                </a:effectLst>
                <a:latin typeface="Times New Roman" pitchFamily="18" charset="0"/>
              </a:rPr>
              <a:t>a DZ</a:t>
            </a:r>
            <a:endParaRPr lang="en-GB" altLang="en-US" sz="3600" b="1" dirty="0">
              <a:solidFill>
                <a:schemeClr val="tx2"/>
              </a:solidFill>
              <a:effectLst>
                <a:outerShdw blurRad="38100" dist="38100" dir="2700000" algn="tl">
                  <a:srgbClr val="C0C0C0"/>
                </a:outerShdw>
              </a:effectLst>
              <a:latin typeface="Times New Roman" pitchFamily="18" charset="0"/>
            </a:endParaRPr>
          </a:p>
        </p:txBody>
      </p:sp>
      <p:sp>
        <p:nvSpPr>
          <p:cNvPr id="4099" name="Rectangle 3"/>
          <p:cNvSpPr>
            <a:spLocks noChangeArrowheads="1"/>
          </p:cNvSpPr>
          <p:nvPr/>
        </p:nvSpPr>
        <p:spPr bwMode="auto">
          <a:xfrm>
            <a:off x="469900" y="1600199"/>
            <a:ext cx="11315700" cy="4825997"/>
          </a:xfrm>
          <a:prstGeom prst="rect">
            <a:avLst/>
          </a:prstGeom>
          <a:noFill/>
          <a:ln w="9525">
            <a:noFill/>
            <a:miter lim="800000"/>
            <a:headEnd/>
            <a:tailEnd/>
          </a:ln>
          <a:effec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pPr>
            <a:r>
              <a:rPr lang="ro-RO" altLang="en-US" sz="2400" dirty="0">
                <a:latin typeface="Times New Roman" pitchFamily="18" charset="0"/>
              </a:rPr>
              <a:t>Diabetul zaharat este un sindrom caracterizat prin </a:t>
            </a:r>
            <a:r>
              <a:rPr lang="ro-RO" altLang="en-US" sz="2400" b="1" dirty="0">
                <a:latin typeface="Times New Roman" pitchFamily="18" charset="0"/>
              </a:rPr>
              <a:t>hiperglicemie cronică</a:t>
            </a:r>
            <a:r>
              <a:rPr lang="ro-RO" altLang="en-US" sz="2400" dirty="0">
                <a:latin typeface="Times New Roman" pitchFamily="18" charset="0"/>
              </a:rPr>
              <a:t> determinată de </a:t>
            </a:r>
            <a:r>
              <a:rPr lang="ro-RO" altLang="en-US" sz="2400" b="1" dirty="0">
                <a:latin typeface="Times New Roman" pitchFamily="18" charset="0"/>
              </a:rPr>
              <a:t>scăderea secreţiei de insulină</a:t>
            </a:r>
            <a:r>
              <a:rPr lang="ro-RO" altLang="en-US" sz="2400" dirty="0">
                <a:latin typeface="Times New Roman" pitchFamily="18" charset="0"/>
              </a:rPr>
              <a:t> şi</a:t>
            </a:r>
            <a:r>
              <a:rPr lang="en-US" altLang="en-US" sz="2400" dirty="0">
                <a:latin typeface="Times New Roman" pitchFamily="18" charset="0"/>
              </a:rPr>
              <a:t>/</a:t>
            </a:r>
            <a:r>
              <a:rPr lang="en-US" altLang="en-US" sz="2400" dirty="0" err="1">
                <a:latin typeface="Times New Roman" pitchFamily="18" charset="0"/>
              </a:rPr>
              <a:t>sau</a:t>
            </a:r>
            <a:r>
              <a:rPr lang="ro-RO" altLang="en-US" sz="2400" dirty="0">
                <a:latin typeface="Times New Roman" pitchFamily="18" charset="0"/>
              </a:rPr>
              <a:t> de</a:t>
            </a:r>
            <a:r>
              <a:rPr lang="en-US" altLang="en-US" sz="2400" dirty="0">
                <a:latin typeface="Times New Roman" pitchFamily="18" charset="0"/>
              </a:rPr>
              <a:t> </a:t>
            </a:r>
            <a:r>
              <a:rPr lang="en-US" altLang="en-US" sz="2400" b="1" dirty="0" err="1">
                <a:latin typeface="Times New Roman" pitchFamily="18" charset="0"/>
              </a:rPr>
              <a:t>sc</a:t>
            </a:r>
            <a:r>
              <a:rPr lang="ro-RO" altLang="en-US" sz="2400" b="1" dirty="0">
                <a:latin typeface="Times New Roman" pitchFamily="18" charset="0"/>
              </a:rPr>
              <a:t>ăderea sensibilităţii la insulină</a:t>
            </a:r>
            <a:r>
              <a:rPr lang="ro-RO" altLang="en-US" sz="2400" dirty="0">
                <a:latin typeface="Times New Roman" pitchFamily="18" charset="0"/>
              </a:rPr>
              <a:t> (</a:t>
            </a:r>
            <a:r>
              <a:rPr lang="ro-RO" altLang="en-US" sz="2400" b="1" dirty="0">
                <a:latin typeface="Times New Roman" pitchFamily="18" charset="0"/>
              </a:rPr>
              <a:t>insulinorezistenţă)</a:t>
            </a:r>
            <a:r>
              <a:rPr lang="ro-RO" altLang="en-US" sz="2400" dirty="0">
                <a:latin typeface="Times New Roman" pitchFamily="18" charset="0"/>
              </a:rPr>
              <a:t>.</a:t>
            </a:r>
          </a:p>
          <a:p>
            <a:pPr>
              <a:lnSpc>
                <a:spcPct val="90000"/>
              </a:lnSpc>
            </a:pPr>
            <a:endParaRPr lang="ro-RO" altLang="en-US" sz="2400" dirty="0">
              <a:latin typeface="Times New Roman" pitchFamily="18" charset="0"/>
            </a:endParaRPr>
          </a:p>
          <a:p>
            <a:pPr>
              <a:lnSpc>
                <a:spcPct val="90000"/>
              </a:lnSpc>
            </a:pPr>
            <a:endParaRPr lang="ro-RO" altLang="en-US" sz="2400" dirty="0">
              <a:latin typeface="Times New Roman" pitchFamily="18" charset="0"/>
            </a:endParaRPr>
          </a:p>
          <a:p>
            <a:pPr>
              <a:lnSpc>
                <a:spcPct val="90000"/>
              </a:lnSpc>
            </a:pPr>
            <a:r>
              <a:rPr lang="ro-RO" altLang="en-US" sz="2400" dirty="0">
                <a:latin typeface="Times New Roman" pitchFamily="18" charset="0"/>
              </a:rPr>
              <a:t>Consecutiv hiperglicemiei apar perturbări ale metabolismului protidic, lipidic</a:t>
            </a:r>
            <a:r>
              <a:rPr lang="en-US" altLang="en-US" sz="2400" dirty="0">
                <a:latin typeface="Times New Roman" pitchFamily="18" charset="0"/>
              </a:rPr>
              <a:t>,</a:t>
            </a:r>
            <a:r>
              <a:rPr lang="ro-RO" altLang="en-US" sz="2400" dirty="0">
                <a:latin typeface="Times New Roman" pitchFamily="18" charset="0"/>
              </a:rPr>
              <a:t> hidroelectrolitic</a:t>
            </a:r>
            <a:r>
              <a:rPr lang="en-US" altLang="en-US" sz="2400" dirty="0">
                <a:latin typeface="Times New Roman" pitchFamily="18" charset="0"/>
              </a:rPr>
              <a:t> </a:t>
            </a:r>
            <a:r>
              <a:rPr lang="ro-RO" altLang="en-US" sz="2400" dirty="0">
                <a:latin typeface="Times New Roman" pitchFamily="18" charset="0"/>
              </a:rPr>
              <a:t>şi acido-bazic.</a:t>
            </a:r>
            <a:endParaRPr lang="en-US" altLang="en-US" sz="2400" dirty="0">
              <a:latin typeface="Times New Roman" pitchFamily="18" charset="0"/>
            </a:endParaRPr>
          </a:p>
          <a:p>
            <a:pPr>
              <a:lnSpc>
                <a:spcPct val="90000"/>
              </a:lnSpc>
            </a:pPr>
            <a:endParaRPr lang="en-US" altLang="en-US" sz="2400" dirty="0">
              <a:latin typeface="Times New Roman" pitchFamily="18" charset="0"/>
            </a:endParaRPr>
          </a:p>
          <a:p>
            <a:pPr>
              <a:lnSpc>
                <a:spcPct val="90000"/>
              </a:lnSpc>
            </a:pPr>
            <a:endParaRPr lang="en-US" altLang="en-US" sz="2400" dirty="0">
              <a:latin typeface="Times New Roman" pitchFamily="18" charset="0"/>
            </a:endParaRPr>
          </a:p>
          <a:p>
            <a:pPr>
              <a:lnSpc>
                <a:spcPct val="90000"/>
              </a:lnSpc>
            </a:pPr>
            <a:r>
              <a:rPr lang="en-US" altLang="en-US" sz="2400" dirty="0">
                <a:latin typeface="Times New Roman" pitchFamily="18" charset="0"/>
              </a:rPr>
              <a:t>“</a:t>
            </a:r>
            <a:r>
              <a:rPr lang="en-US" altLang="en-US" sz="2400" dirty="0" err="1">
                <a:latin typeface="Times New Roman" pitchFamily="18" charset="0"/>
              </a:rPr>
              <a:t>Diabeiu</a:t>
            </a:r>
            <a:r>
              <a:rPr lang="en-US" altLang="en-US" sz="2400" dirty="0">
                <a:latin typeface="Times New Roman" pitchFamily="18" charset="0"/>
              </a:rPr>
              <a:t>” – a se </a:t>
            </a:r>
            <a:r>
              <a:rPr lang="en-US" altLang="en-US" sz="2400" dirty="0" err="1">
                <a:latin typeface="Times New Roman" pitchFamily="18" charset="0"/>
              </a:rPr>
              <a:t>scurge</a:t>
            </a:r>
            <a:r>
              <a:rPr lang="en-US" altLang="en-US" sz="2400" dirty="0">
                <a:latin typeface="Times New Roman" pitchFamily="18" charset="0"/>
              </a:rPr>
              <a:t> </a:t>
            </a:r>
            <a:r>
              <a:rPr lang="en-US" altLang="en-US" sz="2400" dirty="0" err="1">
                <a:latin typeface="Times New Roman" pitchFamily="18" charset="0"/>
              </a:rPr>
              <a:t>ca</a:t>
            </a:r>
            <a:r>
              <a:rPr lang="en-US" altLang="en-US" sz="2400" dirty="0">
                <a:latin typeface="Times New Roman" pitchFamily="18" charset="0"/>
              </a:rPr>
              <a:t> </a:t>
            </a:r>
            <a:r>
              <a:rPr lang="en-US" altLang="en-US" sz="2400" dirty="0" err="1">
                <a:latin typeface="Times New Roman" pitchFamily="18" charset="0"/>
              </a:rPr>
              <a:t>prin</a:t>
            </a:r>
            <a:r>
              <a:rPr lang="en-US" altLang="en-US" sz="2400" dirty="0">
                <a:latin typeface="Times New Roman" pitchFamily="18" charset="0"/>
              </a:rPr>
              <a:t> </a:t>
            </a:r>
            <a:r>
              <a:rPr lang="en-US" altLang="en-US" sz="2400" dirty="0" err="1">
                <a:latin typeface="Times New Roman" pitchFamily="18" charset="0"/>
              </a:rPr>
              <a:t>sifon</a:t>
            </a:r>
            <a:endParaRPr lang="ro-RO" altLang="en-US" sz="2400" dirty="0">
              <a:latin typeface="Times New Roman" pitchFamily="18" charset="0"/>
            </a:endParaRPr>
          </a:p>
          <a:p>
            <a:pPr>
              <a:lnSpc>
                <a:spcPct val="90000"/>
              </a:lnSpc>
            </a:pPr>
            <a:endParaRPr lang="ro-RO" altLang="en-US" sz="2400" dirty="0">
              <a:solidFill>
                <a:schemeClr val="tx2"/>
              </a:solidFill>
              <a:effectLst>
                <a:outerShdw blurRad="38100" dist="38100" dir="2700000" algn="tl">
                  <a:srgbClr val="C0C0C0"/>
                </a:outerShdw>
              </a:effectLst>
              <a:latin typeface="Times New Roman" pitchFamily="18" charset="0"/>
            </a:endParaRPr>
          </a:p>
          <a:p>
            <a:pPr>
              <a:lnSpc>
                <a:spcPct val="90000"/>
              </a:lnSpc>
            </a:pPr>
            <a:endParaRPr lang="en-GB" altLang="en-US" sz="2400" dirty="0">
              <a:solidFill>
                <a:schemeClr val="tx2"/>
              </a:solidFill>
              <a:latin typeface="Times New Roman" pitchFamily="18" charset="0"/>
            </a:endParaRPr>
          </a:p>
        </p:txBody>
      </p:sp>
      <p:sp>
        <p:nvSpPr>
          <p:cNvPr id="4100" name="Line 4"/>
          <p:cNvSpPr>
            <a:spLocks noChangeShapeType="1"/>
          </p:cNvSpPr>
          <p:nvPr/>
        </p:nvSpPr>
        <p:spPr bwMode="auto">
          <a:xfrm>
            <a:off x="0" y="1066800"/>
            <a:ext cx="12192000" cy="0"/>
          </a:xfrm>
          <a:prstGeom prst="line">
            <a:avLst/>
          </a:prstGeom>
          <a:noFill/>
          <a:ln w="508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162485207"/>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entagon 12"/>
          <p:cNvSpPr/>
          <p:nvPr/>
        </p:nvSpPr>
        <p:spPr bwMode="auto">
          <a:xfrm>
            <a:off x="7298433" y="1201132"/>
            <a:ext cx="3190180" cy="4839059"/>
          </a:xfrm>
          <a:prstGeom prst="homePlate">
            <a:avLst>
              <a:gd name="adj" fmla="val 7422"/>
            </a:avLst>
          </a:prstGeom>
          <a:solidFill>
            <a:srgbClr val="D52B1E"/>
          </a:solidFill>
          <a:ln w="50800" cap="flat" cmpd="sng" algn="ctr">
            <a:solidFill>
              <a:srgbClr val="D52B1E"/>
            </a:solidFill>
            <a:prstDash val="solid"/>
            <a:round/>
            <a:headEnd type="none" w="med" len="med"/>
            <a:tailEnd type="none" w="med" len="med"/>
          </a:ln>
          <a:effectLst/>
        </p:spPr>
        <p:txBody>
          <a:bodyPr vert="horz" wrap="square" lIns="457200" tIns="548640" rIns="91440" bIns="45720" numCol="1" rtlCol="0" anchor="t" anchorCtr="0" compatLnSpc="1">
            <a:prstTxWarp prst="textNoShape">
              <a:avLst/>
            </a:prstTxWarp>
          </a:bodyPr>
          <a:lstStyle/>
          <a:p>
            <a:r>
              <a:rPr lang="ro-RO" sz="2000" b="1" dirty="0">
                <a:solidFill>
                  <a:schemeClr val="bg1"/>
                </a:solidFill>
              </a:rPr>
              <a:t>Trimestrul III</a:t>
            </a:r>
            <a:endParaRPr lang="en-US" sz="2000" b="1" dirty="0">
              <a:solidFill>
                <a:schemeClr val="bg1"/>
              </a:solidFill>
            </a:endParaRPr>
          </a:p>
          <a:p>
            <a:pPr marL="285750" indent="-285750">
              <a:spcBef>
                <a:spcPct val="20000"/>
              </a:spcBef>
              <a:buSzPct val="100000"/>
              <a:buFont typeface="Arial" panose="020B0604020202020204" pitchFamily="34" charset="0"/>
              <a:buChar char="♦"/>
            </a:pPr>
            <a:r>
              <a:rPr lang="ro-RO" dirty="0">
                <a:solidFill>
                  <a:srgbClr val="002060"/>
                </a:solidFill>
                <a:ea typeface="Geneva" charset="0"/>
              </a:rPr>
              <a:t>Crește </a:t>
            </a:r>
            <a:r>
              <a:rPr lang="en-US" dirty="0">
                <a:solidFill>
                  <a:srgbClr val="002060"/>
                </a:solidFill>
                <a:ea typeface="Geneva" charset="0"/>
              </a:rPr>
              <a:t>insulin</a:t>
            </a:r>
            <a:r>
              <a:rPr lang="ro-RO" dirty="0">
                <a:solidFill>
                  <a:srgbClr val="002060"/>
                </a:solidFill>
                <a:ea typeface="Geneva" charset="0"/>
              </a:rPr>
              <a:t>o-</a:t>
            </a:r>
            <a:r>
              <a:rPr lang="en-US" dirty="0">
                <a:solidFill>
                  <a:srgbClr val="002060"/>
                </a:solidFill>
                <a:ea typeface="Geneva" charset="0"/>
              </a:rPr>
              <a:t>re</a:t>
            </a:r>
            <a:r>
              <a:rPr lang="ro-RO" dirty="0">
                <a:solidFill>
                  <a:srgbClr val="002060"/>
                </a:solidFill>
                <a:ea typeface="Geneva" charset="0"/>
              </a:rPr>
              <a:t>z</a:t>
            </a:r>
            <a:r>
              <a:rPr lang="en-US" dirty="0" err="1">
                <a:solidFill>
                  <a:srgbClr val="002060"/>
                </a:solidFill>
                <a:ea typeface="Geneva" charset="0"/>
              </a:rPr>
              <a:t>ist</a:t>
            </a:r>
            <a:r>
              <a:rPr lang="ro-RO" dirty="0">
                <a:solidFill>
                  <a:srgbClr val="002060"/>
                </a:solidFill>
                <a:ea typeface="Geneva" charset="0"/>
              </a:rPr>
              <a:t>ența</a:t>
            </a:r>
            <a:r>
              <a:rPr lang="ro-RO" dirty="0">
                <a:ea typeface="Geneva" charset="0"/>
              </a:rPr>
              <a:t> și </a:t>
            </a:r>
            <a:r>
              <a:rPr lang="en-US" dirty="0" err="1">
                <a:ea typeface="Geneva" charset="0"/>
              </a:rPr>
              <a:t>produc</a:t>
            </a:r>
            <a:r>
              <a:rPr lang="ro-RO" dirty="0">
                <a:ea typeface="Geneva" charset="0"/>
              </a:rPr>
              <a:t>ț</a:t>
            </a:r>
            <a:r>
              <a:rPr lang="en-US" dirty="0" err="1">
                <a:ea typeface="Geneva" charset="0"/>
              </a:rPr>
              <a:t>i</a:t>
            </a:r>
            <a:r>
              <a:rPr lang="ro-RO" dirty="0">
                <a:ea typeface="Geneva" charset="0"/>
              </a:rPr>
              <a:t>a de </a:t>
            </a:r>
            <a:r>
              <a:rPr lang="en-US" dirty="0" err="1">
                <a:ea typeface="Geneva" charset="0"/>
              </a:rPr>
              <a:t>hormon</a:t>
            </a:r>
            <a:r>
              <a:rPr lang="ro-RO" dirty="0">
                <a:ea typeface="Geneva" charset="0"/>
              </a:rPr>
              <a:t>i de contrareglare (hormonul placentar lactogen, prolactină, estrogen, cortizol)</a:t>
            </a:r>
            <a:endParaRPr lang="en-US" baseline="30000" dirty="0">
              <a:ea typeface="Geneva" charset="0"/>
            </a:endParaRPr>
          </a:p>
          <a:p>
            <a:pPr marL="639843" lvl="1" indent="-182880">
              <a:spcBef>
                <a:spcPct val="20000"/>
              </a:spcBef>
              <a:buSzPct val="100000"/>
              <a:buFont typeface="Arial" panose="020B0604020202020204" pitchFamily="34" charset="0"/>
              <a:buChar char="•"/>
            </a:pPr>
            <a:r>
              <a:rPr lang="ro-RO" sz="1600" dirty="0">
                <a:solidFill>
                  <a:srgbClr val="002060"/>
                </a:solidFill>
                <a:ea typeface="Geneva" charset="0"/>
              </a:rPr>
              <a:t>Crește necesarul de </a:t>
            </a:r>
            <a:r>
              <a:rPr lang="en-US" sz="1600" dirty="0">
                <a:solidFill>
                  <a:srgbClr val="002060"/>
                </a:solidFill>
                <a:ea typeface="Geneva" charset="0"/>
              </a:rPr>
              <a:t>insulin</a:t>
            </a:r>
            <a:r>
              <a:rPr lang="ro-RO" sz="1600" dirty="0">
                <a:solidFill>
                  <a:srgbClr val="002060"/>
                </a:solidFill>
                <a:ea typeface="Geneva" charset="0"/>
              </a:rPr>
              <a:t>ă</a:t>
            </a:r>
            <a:endParaRPr lang="en-US" sz="1600" dirty="0">
              <a:solidFill>
                <a:srgbClr val="002060"/>
              </a:solidFill>
              <a:ea typeface="Geneva" charset="0"/>
            </a:endParaRPr>
          </a:p>
          <a:p>
            <a:pPr marL="285750" indent="-285750">
              <a:spcBef>
                <a:spcPct val="20000"/>
              </a:spcBef>
              <a:buSzPct val="100000"/>
              <a:buFont typeface="Arial" panose="020B0604020202020204" pitchFamily="34" charset="0"/>
              <a:buChar char="♦"/>
            </a:pPr>
            <a:r>
              <a:rPr lang="en-US" dirty="0">
                <a:ea typeface="Geneva" charset="0"/>
              </a:rPr>
              <a:t>Insulin</a:t>
            </a:r>
            <a:r>
              <a:rPr lang="ro-RO" dirty="0">
                <a:ea typeface="Geneva" charset="0"/>
              </a:rPr>
              <a:t>o</a:t>
            </a:r>
            <a:r>
              <a:rPr lang="en-US" dirty="0">
                <a:ea typeface="Geneva" charset="0"/>
              </a:rPr>
              <a:t>re</a:t>
            </a:r>
            <a:r>
              <a:rPr lang="ro-RO" dirty="0">
                <a:ea typeface="Geneva" charset="0"/>
              </a:rPr>
              <a:t>z</a:t>
            </a:r>
            <a:r>
              <a:rPr lang="en-US" dirty="0" err="1">
                <a:ea typeface="Geneva" charset="0"/>
              </a:rPr>
              <a:t>ist</a:t>
            </a:r>
            <a:r>
              <a:rPr lang="ro-RO" dirty="0">
                <a:ea typeface="Geneva" charset="0"/>
              </a:rPr>
              <a:t>ența atinge un platou/scade spre momentul nașterii</a:t>
            </a:r>
            <a:endParaRPr lang="en-US" dirty="0">
              <a:ea typeface="Geneva" charset="0"/>
            </a:endParaRPr>
          </a:p>
          <a:p>
            <a:pPr marL="639843" lvl="1" indent="-182880">
              <a:spcBef>
                <a:spcPct val="20000"/>
              </a:spcBef>
              <a:buSzPct val="100000"/>
              <a:buFont typeface="Arial" panose="020B0604020202020204" pitchFamily="34" charset="0"/>
              <a:buChar char="•"/>
            </a:pPr>
            <a:r>
              <a:rPr lang="ro-RO" sz="1600" dirty="0">
                <a:ea typeface="Geneva" charset="0"/>
              </a:rPr>
              <a:t>Scade necesarul de insulină</a:t>
            </a:r>
            <a:endParaRPr lang="en-US" sz="1600" dirty="0">
              <a:ea typeface="Geneva" charset="0"/>
            </a:endParaRPr>
          </a:p>
        </p:txBody>
      </p:sp>
      <p:sp>
        <p:nvSpPr>
          <p:cNvPr id="6" name="Rectangle 5"/>
          <p:cNvSpPr/>
          <p:nvPr/>
        </p:nvSpPr>
        <p:spPr bwMode="auto">
          <a:xfrm>
            <a:off x="2402774" y="1914101"/>
            <a:ext cx="2149434" cy="3156651"/>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fontAlgn="base">
              <a:spcBef>
                <a:spcPct val="0"/>
              </a:spcBef>
              <a:spcAft>
                <a:spcPct val="0"/>
              </a:spcAft>
            </a:pPr>
            <a:endParaRPr lang="en-US" sz="2400" dirty="0">
              <a:solidFill>
                <a:srgbClr val="BE0023"/>
              </a:solidFill>
              <a:latin typeface="Arial" pitchFamily="34" charset="0"/>
            </a:endParaRPr>
          </a:p>
        </p:txBody>
      </p:sp>
      <p:sp>
        <p:nvSpPr>
          <p:cNvPr id="12" name="Pentagon 11"/>
          <p:cNvSpPr/>
          <p:nvPr/>
        </p:nvSpPr>
        <p:spPr bwMode="auto">
          <a:xfrm>
            <a:off x="4552208" y="1201133"/>
            <a:ext cx="2984500" cy="4832466"/>
          </a:xfrm>
          <a:prstGeom prst="homePlate">
            <a:avLst>
              <a:gd name="adj" fmla="val 7422"/>
            </a:avLst>
          </a:prstGeom>
          <a:solidFill>
            <a:srgbClr val="00A1DE"/>
          </a:solidFill>
          <a:ln w="50800" cap="flat" cmpd="sng" algn="ctr">
            <a:solidFill>
              <a:srgbClr val="00A1DE"/>
            </a:solidFill>
            <a:prstDash val="solid"/>
            <a:round/>
            <a:headEnd type="none" w="med" len="med"/>
            <a:tailEnd type="none" w="med" len="med"/>
          </a:ln>
          <a:effectLst/>
        </p:spPr>
        <p:txBody>
          <a:bodyPr vert="horz" wrap="square" lIns="457200" tIns="548640" rIns="91440" bIns="45720" numCol="1" rtlCol="0" anchor="t" anchorCtr="0" compatLnSpc="1">
            <a:prstTxWarp prst="textNoShape">
              <a:avLst/>
            </a:prstTxWarp>
          </a:bodyPr>
          <a:lstStyle/>
          <a:p>
            <a:r>
              <a:rPr lang="ro-RO" sz="2000" b="1" dirty="0">
                <a:solidFill>
                  <a:schemeClr val="bg1"/>
                </a:solidFill>
              </a:rPr>
              <a:t>Trimestrul II</a:t>
            </a:r>
            <a:endParaRPr lang="en-US" sz="2000" b="1" dirty="0">
              <a:solidFill>
                <a:schemeClr val="bg1"/>
              </a:solidFill>
            </a:endParaRPr>
          </a:p>
          <a:p>
            <a:pPr marL="285750" indent="-285750">
              <a:spcBef>
                <a:spcPct val="20000"/>
              </a:spcBef>
              <a:buSzPct val="100000"/>
              <a:buFont typeface="Arial" panose="020B0604020202020204" pitchFamily="34" charset="0"/>
              <a:buChar char="♦"/>
            </a:pPr>
            <a:r>
              <a:rPr lang="ro-RO" dirty="0">
                <a:solidFill>
                  <a:srgbClr val="002060"/>
                </a:solidFill>
                <a:ea typeface="Geneva" charset="0"/>
              </a:rPr>
              <a:t>Necesarul de insulină începe să </a:t>
            </a:r>
            <a:r>
              <a:rPr lang="ro-RO" i="1" dirty="0">
                <a:solidFill>
                  <a:srgbClr val="002060"/>
                </a:solidFill>
                <a:ea typeface="Geneva" charset="0"/>
              </a:rPr>
              <a:t>crească</a:t>
            </a:r>
            <a:endParaRPr lang="en-US" i="1" dirty="0">
              <a:solidFill>
                <a:srgbClr val="002060"/>
              </a:solidFill>
              <a:ea typeface="Geneva" charset="0"/>
            </a:endParaRPr>
          </a:p>
          <a:p>
            <a:pPr marL="285750" indent="-285750">
              <a:spcBef>
                <a:spcPct val="20000"/>
              </a:spcBef>
              <a:buSzPct val="100000"/>
              <a:buFont typeface="Arial" panose="020B0604020202020204" pitchFamily="34" charset="0"/>
              <a:buChar char="♦"/>
            </a:pPr>
            <a:r>
              <a:rPr lang="ro-RO" dirty="0">
                <a:solidFill>
                  <a:srgbClr val="002060"/>
                </a:solidFill>
                <a:ea typeface="Geneva" charset="0"/>
              </a:rPr>
              <a:t>Crește p</a:t>
            </a:r>
            <a:r>
              <a:rPr lang="en-US" dirty="0" err="1">
                <a:solidFill>
                  <a:srgbClr val="002060"/>
                </a:solidFill>
                <a:ea typeface="Geneva" charset="0"/>
              </a:rPr>
              <a:t>rogresiv</a:t>
            </a:r>
            <a:r>
              <a:rPr lang="en-US" dirty="0">
                <a:solidFill>
                  <a:srgbClr val="002060"/>
                </a:solidFill>
                <a:ea typeface="Geneva" charset="0"/>
              </a:rPr>
              <a:t> insulin</a:t>
            </a:r>
            <a:r>
              <a:rPr lang="ro-RO" dirty="0">
                <a:solidFill>
                  <a:srgbClr val="002060"/>
                </a:solidFill>
                <a:ea typeface="Geneva" charset="0"/>
              </a:rPr>
              <a:t>o</a:t>
            </a:r>
            <a:r>
              <a:rPr lang="en-US" dirty="0">
                <a:solidFill>
                  <a:srgbClr val="002060"/>
                </a:solidFill>
                <a:ea typeface="Geneva" charset="0"/>
              </a:rPr>
              <a:t>re</a:t>
            </a:r>
            <a:r>
              <a:rPr lang="ro-RO" dirty="0">
                <a:solidFill>
                  <a:srgbClr val="002060"/>
                </a:solidFill>
                <a:ea typeface="Geneva" charset="0"/>
              </a:rPr>
              <a:t>z</a:t>
            </a:r>
            <a:r>
              <a:rPr lang="en-US" dirty="0" err="1">
                <a:solidFill>
                  <a:srgbClr val="002060"/>
                </a:solidFill>
                <a:ea typeface="Geneva" charset="0"/>
              </a:rPr>
              <a:t>ist</a:t>
            </a:r>
            <a:r>
              <a:rPr lang="ro-RO" dirty="0">
                <a:solidFill>
                  <a:srgbClr val="002060"/>
                </a:solidFill>
                <a:ea typeface="Geneva" charset="0"/>
              </a:rPr>
              <a:t>e</a:t>
            </a:r>
            <a:r>
              <a:rPr lang="en-US" dirty="0">
                <a:solidFill>
                  <a:srgbClr val="002060"/>
                </a:solidFill>
                <a:ea typeface="Geneva" charset="0"/>
              </a:rPr>
              <a:t>n</a:t>
            </a:r>
            <a:r>
              <a:rPr lang="ro-RO" dirty="0">
                <a:solidFill>
                  <a:srgbClr val="002060"/>
                </a:solidFill>
                <a:ea typeface="Geneva" charset="0"/>
              </a:rPr>
              <a:t>ța </a:t>
            </a:r>
            <a:r>
              <a:rPr lang="ro-RO" dirty="0">
                <a:ea typeface="Geneva" charset="0"/>
              </a:rPr>
              <a:t>la mușchii scheletici și țesutul adipos</a:t>
            </a:r>
            <a:endParaRPr lang="en-US" dirty="0">
              <a:ea typeface="Geneva" charset="0"/>
            </a:endParaRPr>
          </a:p>
        </p:txBody>
      </p:sp>
      <p:sp>
        <p:nvSpPr>
          <p:cNvPr id="3" name="Pentagon 2"/>
          <p:cNvSpPr/>
          <p:nvPr/>
        </p:nvSpPr>
        <p:spPr bwMode="auto">
          <a:xfrm>
            <a:off x="2043795" y="1189636"/>
            <a:ext cx="2867392" cy="4843963"/>
          </a:xfrm>
          <a:prstGeom prst="homePlate">
            <a:avLst>
              <a:gd name="adj" fmla="val 7422"/>
            </a:avLst>
          </a:prstGeom>
          <a:solidFill>
            <a:srgbClr val="82786F"/>
          </a:solidFill>
          <a:ln w="50800" cap="flat" cmpd="sng" algn="ctr">
            <a:solidFill>
              <a:srgbClr val="82786F"/>
            </a:solidFill>
            <a:prstDash val="solid"/>
            <a:round/>
            <a:headEnd type="none" w="med" len="med"/>
            <a:tailEnd type="none" w="med" len="med"/>
          </a:ln>
          <a:effectLst/>
        </p:spPr>
        <p:txBody>
          <a:bodyPr vert="horz" wrap="square" lIns="182880" tIns="548640" rIns="182880" bIns="45720" numCol="1" rtlCol="0" anchor="t" anchorCtr="0" compatLnSpc="1">
            <a:prstTxWarp prst="textNoShape">
              <a:avLst/>
            </a:prstTxWarp>
          </a:bodyPr>
          <a:lstStyle/>
          <a:p>
            <a:r>
              <a:rPr lang="ro-RO" sz="2000" b="1" dirty="0">
                <a:solidFill>
                  <a:schemeClr val="bg1"/>
                </a:solidFill>
              </a:rPr>
              <a:t>Trimestrul I</a:t>
            </a:r>
            <a:endParaRPr lang="en-US" sz="2000" b="1" dirty="0">
              <a:solidFill>
                <a:schemeClr val="bg1"/>
              </a:solidFill>
            </a:endParaRPr>
          </a:p>
          <a:p>
            <a:pPr marL="285750" indent="-285750">
              <a:spcBef>
                <a:spcPct val="20000"/>
              </a:spcBef>
              <a:buClr>
                <a:schemeClr val="bg1"/>
              </a:buClr>
              <a:buSzPct val="100000"/>
              <a:buFont typeface="Arial" panose="020B0604020202020204" pitchFamily="34" charset="0"/>
              <a:buChar char="♦"/>
            </a:pPr>
            <a:r>
              <a:rPr lang="ro-RO" dirty="0">
                <a:ea typeface="Geneva" charset="0"/>
              </a:rPr>
              <a:t>Pierderea de glucoză și de substrat </a:t>
            </a:r>
            <a:r>
              <a:rPr lang="en-US" dirty="0" err="1">
                <a:ea typeface="Geneva" charset="0"/>
              </a:rPr>
              <a:t>gluconeogenic</a:t>
            </a:r>
            <a:endParaRPr lang="ro-RO" dirty="0">
              <a:ea typeface="Geneva" charset="0"/>
            </a:endParaRPr>
          </a:p>
          <a:p>
            <a:pPr marL="285750" indent="-285750">
              <a:spcBef>
                <a:spcPct val="20000"/>
              </a:spcBef>
              <a:buClr>
                <a:schemeClr val="bg1"/>
              </a:buClr>
              <a:buSzPct val="100000"/>
              <a:buFont typeface="Arial" panose="020B0604020202020204" pitchFamily="34" charset="0"/>
              <a:buChar char="♦"/>
            </a:pPr>
            <a:r>
              <a:rPr lang="ro-RO" dirty="0">
                <a:ea typeface="Geneva" charset="0"/>
              </a:rPr>
              <a:t>Glicemie in</a:t>
            </a:r>
            <a:r>
              <a:rPr lang="en-US" dirty="0">
                <a:ea typeface="Geneva" charset="0"/>
              </a:rPr>
              <a:t>stab</a:t>
            </a:r>
            <a:r>
              <a:rPr lang="ro-RO" dirty="0">
                <a:ea typeface="Geneva" charset="0"/>
              </a:rPr>
              <a:t>i</a:t>
            </a:r>
            <a:r>
              <a:rPr lang="en-US" dirty="0">
                <a:ea typeface="Geneva" charset="0"/>
              </a:rPr>
              <a:t>l</a:t>
            </a:r>
            <a:r>
              <a:rPr lang="ro-RO" dirty="0">
                <a:ea typeface="Geneva" charset="0"/>
              </a:rPr>
              <a:t>ă</a:t>
            </a:r>
            <a:endParaRPr lang="en-US" dirty="0">
              <a:ea typeface="Geneva" charset="0"/>
            </a:endParaRPr>
          </a:p>
          <a:p>
            <a:pPr marL="285750" indent="-285750">
              <a:spcBef>
                <a:spcPct val="20000"/>
              </a:spcBef>
              <a:buClr>
                <a:schemeClr val="bg1"/>
              </a:buClr>
              <a:buSzPct val="100000"/>
              <a:buFont typeface="Arial" panose="020B0604020202020204" pitchFamily="34" charset="0"/>
              <a:buChar char="♦"/>
            </a:pPr>
            <a:r>
              <a:rPr lang="ro-RO" dirty="0">
                <a:ea typeface="Geneva" charset="0"/>
              </a:rPr>
              <a:t>Risc de </a:t>
            </a:r>
            <a:r>
              <a:rPr lang="en-US" dirty="0">
                <a:ea typeface="Geneva" charset="0"/>
              </a:rPr>
              <a:t>h</a:t>
            </a:r>
            <a:r>
              <a:rPr lang="ro-RO" dirty="0">
                <a:ea typeface="Geneva" charset="0"/>
              </a:rPr>
              <a:t>i</a:t>
            </a:r>
            <a:r>
              <a:rPr lang="en-US" dirty="0" err="1">
                <a:ea typeface="Geneva" charset="0"/>
              </a:rPr>
              <a:t>pogl</a:t>
            </a:r>
            <a:r>
              <a:rPr lang="ro-RO" dirty="0">
                <a:ea typeface="Geneva" charset="0"/>
              </a:rPr>
              <a:t>i</a:t>
            </a:r>
            <a:r>
              <a:rPr lang="en-US" dirty="0" err="1">
                <a:ea typeface="Geneva" charset="0"/>
              </a:rPr>
              <a:t>cemi</a:t>
            </a:r>
            <a:r>
              <a:rPr lang="ro-RO" dirty="0">
                <a:ea typeface="Geneva" charset="0"/>
              </a:rPr>
              <a:t>e</a:t>
            </a:r>
            <a:endParaRPr lang="en-US" dirty="0">
              <a:ea typeface="Geneva" charset="0"/>
            </a:endParaRPr>
          </a:p>
          <a:p>
            <a:pPr>
              <a:spcBef>
                <a:spcPct val="20000"/>
              </a:spcBef>
              <a:buClr>
                <a:schemeClr val="bg1"/>
              </a:buClr>
              <a:buSzPct val="100000"/>
            </a:pPr>
            <a:r>
              <a:rPr lang="ro-RO" dirty="0">
                <a:ea typeface="Geneva" charset="0"/>
              </a:rPr>
              <a:t>      n</a:t>
            </a:r>
            <a:r>
              <a:rPr lang="en-US" dirty="0" err="1">
                <a:ea typeface="Geneva" charset="0"/>
              </a:rPr>
              <a:t>octurn</a:t>
            </a:r>
            <a:r>
              <a:rPr lang="ro-RO" dirty="0">
                <a:ea typeface="Geneva" charset="0"/>
              </a:rPr>
              <a:t>ă</a:t>
            </a:r>
          </a:p>
          <a:p>
            <a:pPr marL="285750" indent="-285750">
              <a:spcBef>
                <a:spcPct val="20000"/>
              </a:spcBef>
              <a:buClr>
                <a:schemeClr val="bg1"/>
              </a:buClr>
              <a:buSzPct val="100000"/>
              <a:buFont typeface="Arial" panose="020B0604020202020204" pitchFamily="34" charset="0"/>
              <a:buChar char="♦"/>
            </a:pPr>
            <a:r>
              <a:rPr lang="ro-RO" i="1" dirty="0">
                <a:solidFill>
                  <a:srgbClr val="002060"/>
                </a:solidFill>
                <a:ea typeface="Geneva" charset="0"/>
              </a:rPr>
              <a:t>Scăderea</a:t>
            </a:r>
            <a:r>
              <a:rPr lang="ro-RO" dirty="0">
                <a:solidFill>
                  <a:srgbClr val="002060"/>
                </a:solidFill>
                <a:ea typeface="Geneva" charset="0"/>
              </a:rPr>
              <a:t> necesarului de </a:t>
            </a:r>
            <a:r>
              <a:rPr lang="en-US" dirty="0">
                <a:solidFill>
                  <a:srgbClr val="002060"/>
                </a:solidFill>
                <a:ea typeface="Geneva" charset="0"/>
              </a:rPr>
              <a:t>insulin</a:t>
            </a:r>
            <a:r>
              <a:rPr lang="ro-RO" dirty="0">
                <a:solidFill>
                  <a:srgbClr val="002060"/>
                </a:solidFill>
                <a:ea typeface="Geneva" charset="0"/>
              </a:rPr>
              <a:t>ă</a:t>
            </a:r>
            <a:endParaRPr lang="en-US" dirty="0">
              <a:solidFill>
                <a:srgbClr val="002060"/>
              </a:solidFill>
              <a:ea typeface="Geneva" charset="0"/>
            </a:endParaRPr>
          </a:p>
        </p:txBody>
      </p:sp>
      <p:sp>
        <p:nvSpPr>
          <p:cNvPr id="10" name="Rectangle 9"/>
          <p:cNvSpPr/>
          <p:nvPr/>
        </p:nvSpPr>
        <p:spPr>
          <a:xfrm>
            <a:off x="312906" y="6437600"/>
            <a:ext cx="7594270" cy="276999"/>
          </a:xfrm>
          <a:prstGeom prst="rect">
            <a:avLst/>
          </a:prstGeom>
        </p:spPr>
        <p:txBody>
          <a:bodyPr wrap="square">
            <a:spAutoFit/>
          </a:bodyPr>
          <a:lstStyle/>
          <a:p>
            <a:r>
              <a:rPr lang="en-US" sz="1200" dirty="0">
                <a:latin typeface="Arial" panose="020B0604020202020204" pitchFamily="34" charset="0"/>
                <a:cs typeface="Arial" panose="020B0604020202020204" pitchFamily="34" charset="0"/>
              </a:rPr>
              <a:t>http://blog.utp.edu.co/maternoinfantil/files/2010/08/A-Practical-Manual-of-Diabetes-in-Pregnancy-2010.pdf</a:t>
            </a:r>
          </a:p>
        </p:txBody>
      </p:sp>
      <p:sp>
        <p:nvSpPr>
          <p:cNvPr id="14" name="Title 3"/>
          <p:cNvSpPr>
            <a:spLocks noGrp="1"/>
          </p:cNvSpPr>
          <p:nvPr>
            <p:ph type="title"/>
          </p:nvPr>
        </p:nvSpPr>
        <p:spPr>
          <a:xfrm>
            <a:off x="1981200" y="0"/>
            <a:ext cx="8507413" cy="1371600"/>
          </a:xfrm>
        </p:spPr>
        <p:txBody>
          <a:bodyPr/>
          <a:lstStyle/>
          <a:p>
            <a:r>
              <a:rPr lang="en-US" sz="3000" dirty="0"/>
              <a:t>Alter</a:t>
            </a:r>
            <a:r>
              <a:rPr lang="ro-RO" sz="3000" dirty="0"/>
              <a:t>ările </a:t>
            </a:r>
            <a:r>
              <a:rPr lang="en-US" sz="3000" dirty="0"/>
              <a:t>Metabolic</a:t>
            </a:r>
            <a:r>
              <a:rPr lang="ro-RO" sz="3000" dirty="0"/>
              <a:t>e din sarcină la femeile cu dz</a:t>
            </a:r>
            <a:endParaRPr lang="en-US" sz="3000" dirty="0"/>
          </a:p>
        </p:txBody>
      </p:sp>
    </p:spTree>
    <p:extLst>
      <p:ext uri="{BB962C8B-B14F-4D97-AF65-F5344CB8AC3E}">
        <p14:creationId xmlns:p14="http://schemas.microsoft.com/office/powerpoint/2010/main" val="1105653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Ipoteza lui </a:t>
            </a:r>
            <a:r>
              <a:rPr lang="en-US" dirty="0"/>
              <a:t>Pedersen</a:t>
            </a:r>
          </a:p>
        </p:txBody>
      </p:sp>
      <p:sp>
        <p:nvSpPr>
          <p:cNvPr id="5" name="Content Placeholder 4"/>
          <p:cNvSpPr>
            <a:spLocks noGrp="1"/>
          </p:cNvSpPr>
          <p:nvPr>
            <p:ph idx="1"/>
          </p:nvPr>
        </p:nvSpPr>
        <p:spPr>
          <a:xfrm>
            <a:off x="302653" y="1885643"/>
            <a:ext cx="6882068" cy="4331890"/>
          </a:xfrm>
        </p:spPr>
        <p:txBody>
          <a:bodyPr>
            <a:normAutofit/>
          </a:bodyPr>
          <a:lstStyle/>
          <a:p>
            <a:pPr marL="342900" lvl="1" indent="-342900">
              <a:spcAft>
                <a:spcPts val="600"/>
              </a:spcAft>
              <a:buSzPct val="100000"/>
              <a:buFont typeface="Symbol" panose="05050102010706020507" pitchFamily="18" charset="2"/>
              <a:buChar char="¨"/>
            </a:pPr>
            <a:r>
              <a:rPr lang="ro-RO" sz="2000" dirty="0">
                <a:latin typeface="Bookman Old Style" panose="02050604050505020204" pitchFamily="18" charset="0"/>
              </a:rPr>
              <a:t>Insulina de la mamă nu trece prin  placentă, dar glucoza mamei trece, ceea ce duce la creșterea expunerii fătului la glucoză.</a:t>
            </a:r>
            <a:r>
              <a:rPr lang="en-US" sz="2000" dirty="0">
                <a:latin typeface="Bookman Old Style" panose="02050604050505020204" pitchFamily="18" charset="0"/>
              </a:rPr>
              <a:t> (1)</a:t>
            </a:r>
          </a:p>
          <a:p>
            <a:pPr marL="342900" lvl="1" indent="-342900">
              <a:spcAft>
                <a:spcPts val="600"/>
              </a:spcAft>
              <a:buSzPct val="100000"/>
              <a:buFont typeface="Symbol" panose="05050102010706020507" pitchFamily="18" charset="2"/>
              <a:buChar char="¨"/>
            </a:pPr>
            <a:r>
              <a:rPr lang="ro-RO" sz="2000" dirty="0">
                <a:solidFill>
                  <a:srgbClr val="FFC000"/>
                </a:solidFill>
                <a:latin typeface="Bookman Old Style" panose="02050604050505020204" pitchFamily="18" charset="0"/>
              </a:rPr>
              <a:t>Hi</a:t>
            </a:r>
            <a:r>
              <a:rPr lang="en-US" sz="2000" dirty="0" err="1">
                <a:solidFill>
                  <a:srgbClr val="FFC000"/>
                </a:solidFill>
                <a:latin typeface="Bookman Old Style" panose="02050604050505020204" pitchFamily="18" charset="0"/>
              </a:rPr>
              <a:t>pergl</a:t>
            </a:r>
            <a:r>
              <a:rPr lang="ro-RO" sz="2000" dirty="0">
                <a:solidFill>
                  <a:srgbClr val="FFC000"/>
                </a:solidFill>
                <a:latin typeface="Bookman Old Style" panose="02050604050505020204" pitchFamily="18" charset="0"/>
              </a:rPr>
              <a:t>i</a:t>
            </a:r>
            <a:r>
              <a:rPr lang="en-US" sz="2000" dirty="0" err="1">
                <a:solidFill>
                  <a:srgbClr val="FFC000"/>
                </a:solidFill>
                <a:latin typeface="Bookman Old Style" panose="02050604050505020204" pitchFamily="18" charset="0"/>
              </a:rPr>
              <a:t>cemia</a:t>
            </a:r>
            <a:r>
              <a:rPr lang="ro-RO" sz="2000" dirty="0">
                <a:solidFill>
                  <a:srgbClr val="FFC000"/>
                </a:solidFill>
                <a:latin typeface="Bookman Old Style" panose="02050604050505020204" pitchFamily="18" charset="0"/>
              </a:rPr>
              <a:t> m</a:t>
            </a:r>
            <a:r>
              <a:rPr lang="en-US" sz="2000" dirty="0" err="1">
                <a:solidFill>
                  <a:srgbClr val="FFC000"/>
                </a:solidFill>
                <a:latin typeface="Bookman Old Style" panose="02050604050505020204" pitchFamily="18" charset="0"/>
              </a:rPr>
              <a:t>atern</a:t>
            </a:r>
            <a:r>
              <a:rPr lang="ro-RO" sz="2000" dirty="0">
                <a:solidFill>
                  <a:srgbClr val="FFC000"/>
                </a:solidFill>
                <a:latin typeface="Bookman Old Style" panose="02050604050505020204" pitchFamily="18" charset="0"/>
              </a:rPr>
              <a:t>ă </a:t>
            </a:r>
            <a:r>
              <a:rPr lang="ro-RO" sz="2000" dirty="0">
                <a:latin typeface="Bookman Old Style" panose="02050604050505020204" pitchFamily="18" charset="0"/>
              </a:rPr>
              <a:t>din timpul sarcinii poate influența greutatea și lungimea fătului prin</a:t>
            </a:r>
            <a:r>
              <a:rPr lang="en-US" sz="2000" dirty="0">
                <a:latin typeface="Bookman Old Style" panose="02050604050505020204" pitchFamily="18" charset="0"/>
              </a:rPr>
              <a:t> (2):</a:t>
            </a:r>
          </a:p>
          <a:p>
            <a:pPr lvl="1">
              <a:spcAft>
                <a:spcPts val="600"/>
              </a:spcAft>
            </a:pPr>
            <a:r>
              <a:rPr lang="ro-RO" dirty="0">
                <a:latin typeface="Bookman Old Style" panose="02050604050505020204" pitchFamily="18" charset="0"/>
              </a:rPr>
              <a:t>Creșterea d</a:t>
            </a:r>
            <a:r>
              <a:rPr lang="en-US" dirty="0" err="1">
                <a:latin typeface="Bookman Old Style" panose="02050604050505020204" pitchFamily="18" charset="0"/>
              </a:rPr>
              <a:t>irect</a:t>
            </a:r>
            <a:r>
              <a:rPr lang="ro-RO" dirty="0">
                <a:latin typeface="Bookman Old Style" panose="02050604050505020204" pitchFamily="18" charset="0"/>
              </a:rPr>
              <a:t>ă a consumului fetal de glucoză</a:t>
            </a:r>
            <a:endParaRPr lang="en-US" dirty="0">
              <a:latin typeface="Bookman Old Style" panose="02050604050505020204" pitchFamily="18" charset="0"/>
            </a:endParaRPr>
          </a:p>
          <a:p>
            <a:pPr lvl="1">
              <a:spcAft>
                <a:spcPts val="600"/>
              </a:spcAft>
            </a:pPr>
            <a:r>
              <a:rPr lang="ro-RO" dirty="0">
                <a:latin typeface="Bookman Old Style" panose="02050604050505020204" pitchFamily="18" charset="0"/>
              </a:rPr>
              <a:t>Creșterea producției de </a:t>
            </a:r>
            <a:r>
              <a:rPr lang="en-US" dirty="0">
                <a:latin typeface="Bookman Old Style" panose="02050604050505020204" pitchFamily="18" charset="0"/>
              </a:rPr>
              <a:t>insulin</a:t>
            </a:r>
            <a:r>
              <a:rPr lang="ro-RO" dirty="0">
                <a:latin typeface="Bookman Old Style" panose="02050604050505020204" pitchFamily="18" charset="0"/>
              </a:rPr>
              <a:t>ă la făt</a:t>
            </a:r>
            <a:r>
              <a:rPr lang="en-US" dirty="0">
                <a:latin typeface="Bookman Old Style" panose="02050604050505020204" pitchFamily="18" charset="0"/>
              </a:rPr>
              <a:t> (d</a:t>
            </a:r>
            <a:r>
              <a:rPr lang="ro-RO" dirty="0">
                <a:latin typeface="Bookman Old Style" panose="02050604050505020204" pitchFamily="18" charset="0"/>
              </a:rPr>
              <a:t>in cauza unei expuneri crescute la glucoză</a:t>
            </a:r>
            <a:r>
              <a:rPr lang="en-US" dirty="0">
                <a:latin typeface="Bookman Old Style" panose="02050604050505020204" pitchFamily="18" charset="0"/>
              </a:rPr>
              <a:t>), </a:t>
            </a:r>
            <a:r>
              <a:rPr lang="ro-RO" dirty="0">
                <a:latin typeface="Bookman Old Style" panose="02050604050505020204" pitchFamily="18" charset="0"/>
              </a:rPr>
              <a:t>ceea ce acționează ca un factor de stimulare a creșterii</a:t>
            </a:r>
            <a:endParaRPr lang="en-US" dirty="0">
              <a:latin typeface="Bookman Old Style" panose="02050604050505020204" pitchFamily="18" charset="0"/>
            </a:endParaRPr>
          </a:p>
          <a:p>
            <a:pPr lvl="1">
              <a:spcAft>
                <a:spcPts val="600"/>
              </a:spcAft>
            </a:pPr>
            <a:endParaRPr lang="en-US" dirty="0">
              <a:latin typeface="Bookman Old Style" panose="02050604050505020204" pitchFamily="18" charset="0"/>
            </a:endParaRPr>
          </a:p>
        </p:txBody>
      </p:sp>
      <p:sp>
        <p:nvSpPr>
          <p:cNvPr id="4" name="Rectangle 3"/>
          <p:cNvSpPr/>
          <p:nvPr/>
        </p:nvSpPr>
        <p:spPr>
          <a:xfrm>
            <a:off x="343047" y="6167255"/>
            <a:ext cx="11557031" cy="461665"/>
          </a:xfrm>
          <a:prstGeom prst="rect">
            <a:avLst/>
          </a:prstGeom>
        </p:spPr>
        <p:txBody>
          <a:bodyPr wrap="square">
            <a:spAutoFit/>
          </a:bodyPr>
          <a:lstStyle/>
          <a:p>
            <a:pPr marL="228600" indent="-228600">
              <a:buFont typeface="+mj-lt"/>
              <a:buAutoNum type="arabicPeriod"/>
            </a:pPr>
            <a:r>
              <a:rPr lang="en-US" sz="1200" dirty="0">
                <a:latin typeface="Arial" panose="020B0604020202020204" pitchFamily="34" charset="0"/>
                <a:cs typeface="Arial" panose="020B0604020202020204" pitchFamily="34" charset="0"/>
              </a:rPr>
              <a:t>http://www.diabetes.org/diabetes-basics/gestational/what-is-gestational-diabetes.html </a:t>
            </a:r>
          </a:p>
          <a:p>
            <a:pPr marL="228600" indent="-228600">
              <a:buFont typeface="+mj-lt"/>
              <a:buAutoNum type="arabicPeriod"/>
            </a:pPr>
            <a:r>
              <a:rPr lang="en-US" sz="1200" dirty="0">
                <a:latin typeface="Arial" panose="020B0604020202020204" pitchFamily="34" charset="0"/>
                <a:cs typeface="Arial" panose="020B0604020202020204" pitchFamily="34" charset="0"/>
              </a:rPr>
              <a:t>Pedersen J. Weight and length at birth of infants of diabetic mothers</a:t>
            </a:r>
            <a:r>
              <a:rPr lang="ro-RO"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Acta</a:t>
            </a:r>
            <a:r>
              <a:rPr lang="en-US" sz="1200" dirty="0">
                <a:latin typeface="Arial" panose="020B0604020202020204" pitchFamily="34" charset="0"/>
                <a:cs typeface="Arial" panose="020B0604020202020204" pitchFamily="34" charset="0"/>
              </a:rPr>
              <a:t> Endocrinol (Copenh) 1954;</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16:</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330-</a:t>
            </a:r>
            <a:r>
              <a:rPr lang="ro-RO" sz="1200" dirty="0">
                <a:latin typeface="Arial" panose="020B0604020202020204" pitchFamily="34" charset="0"/>
                <a:cs typeface="Arial" panose="020B0604020202020204" pitchFamily="34" charset="0"/>
              </a:rPr>
              <a:t>3</a:t>
            </a:r>
            <a:r>
              <a:rPr lang="en-US" sz="1200" dirty="0">
                <a:latin typeface="Arial" panose="020B0604020202020204" pitchFamily="34" charset="0"/>
                <a:cs typeface="Arial" panose="020B0604020202020204" pitchFamily="34" charset="0"/>
              </a:rPr>
              <a:t>42</a:t>
            </a:r>
            <a:r>
              <a:rPr lang="ro-RO" sz="1200" dirty="0">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pic>
        <p:nvPicPr>
          <p:cNvPr id="6" name="Picture 5" descr="C:\Users\rbajaj\AppData\Local\Microsoft\Windows\Temporary Internet Files\Content.IE5\1MZ9M7KG\bebe-cordon-umbilical[1].png"/>
          <p:cNvPicPr/>
          <p:nvPr/>
        </p:nvPicPr>
        <p:blipFill>
          <a:blip r:embed="rId3">
            <a:extLst>
              <a:ext uri="{28A0092B-C50C-407E-A947-70E740481C1C}">
                <a14:useLocalDpi xmlns:a14="http://schemas.microsoft.com/office/drawing/2010/main" val="0"/>
              </a:ext>
            </a:extLst>
          </a:blip>
          <a:srcRect/>
          <a:stretch>
            <a:fillRect/>
          </a:stretch>
        </p:blipFill>
        <p:spPr bwMode="auto">
          <a:xfrm>
            <a:off x="8080061" y="2240922"/>
            <a:ext cx="3187495" cy="3168352"/>
          </a:xfrm>
          <a:prstGeom prst="rect">
            <a:avLst/>
          </a:prstGeom>
          <a:noFill/>
          <a:ln>
            <a:noFill/>
          </a:ln>
        </p:spPr>
      </p:pic>
      <p:sp>
        <p:nvSpPr>
          <p:cNvPr id="3" name="TextBox 2"/>
          <p:cNvSpPr txBox="1"/>
          <p:nvPr/>
        </p:nvSpPr>
        <p:spPr>
          <a:xfrm rot="18407487">
            <a:off x="7302712" y="2410843"/>
            <a:ext cx="920445" cy="523220"/>
          </a:xfrm>
          <a:prstGeom prst="rect">
            <a:avLst/>
          </a:prstGeom>
          <a:noFill/>
        </p:spPr>
        <p:txBody>
          <a:bodyPr wrap="none" rtlCol="0">
            <a:spAutoFit/>
          </a:bodyPr>
          <a:lstStyle/>
          <a:p>
            <a:pPr algn="ctr"/>
            <a:r>
              <a:rPr lang="en-US" sz="1400" b="1" dirty="0">
                <a:solidFill>
                  <a:srgbClr val="D52B1E"/>
                </a:solidFill>
              </a:rPr>
              <a:t>Maternal</a:t>
            </a:r>
            <a:br>
              <a:rPr lang="en-US" sz="1400" b="1" dirty="0">
                <a:solidFill>
                  <a:srgbClr val="D52B1E"/>
                </a:solidFill>
              </a:rPr>
            </a:br>
            <a:r>
              <a:rPr lang="en-US" sz="1400" b="1" dirty="0">
                <a:solidFill>
                  <a:srgbClr val="D52B1E"/>
                </a:solidFill>
              </a:rPr>
              <a:t>Insulin</a:t>
            </a:r>
          </a:p>
        </p:txBody>
      </p:sp>
      <p:sp>
        <p:nvSpPr>
          <p:cNvPr id="8" name="Multiply 7"/>
          <p:cNvSpPr/>
          <p:nvPr/>
        </p:nvSpPr>
        <p:spPr>
          <a:xfrm rot="17871232">
            <a:off x="7905837" y="2703163"/>
            <a:ext cx="274320" cy="360040"/>
          </a:xfrm>
          <a:prstGeom prst="mathMultiply">
            <a:avLst/>
          </a:prstGeom>
          <a:solidFill>
            <a:srgbClr val="D52B1E"/>
          </a:solidFill>
          <a:ln>
            <a:solidFill>
              <a:srgbClr val="D52B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rot="3000000" flipV="1">
            <a:off x="7316722" y="4797817"/>
            <a:ext cx="920445" cy="523220"/>
          </a:xfrm>
          <a:prstGeom prst="rect">
            <a:avLst/>
          </a:prstGeom>
          <a:noFill/>
        </p:spPr>
        <p:txBody>
          <a:bodyPr wrap="none" rtlCol="0">
            <a:spAutoFit/>
          </a:bodyPr>
          <a:lstStyle/>
          <a:p>
            <a:r>
              <a:rPr lang="en-US" sz="1400" b="1" dirty="0">
                <a:solidFill>
                  <a:srgbClr val="00AF3F"/>
                </a:solidFill>
              </a:rPr>
              <a:t>Maternal</a:t>
            </a:r>
            <a:br>
              <a:rPr lang="en-US" sz="1400" b="1" dirty="0">
                <a:solidFill>
                  <a:srgbClr val="00AF3F"/>
                </a:solidFill>
              </a:rPr>
            </a:br>
            <a:r>
              <a:rPr lang="en-US" sz="1400" b="1" dirty="0">
                <a:solidFill>
                  <a:srgbClr val="00AF3F"/>
                </a:solidFill>
              </a:rPr>
              <a:t>Glucose</a:t>
            </a:r>
          </a:p>
        </p:txBody>
      </p:sp>
      <p:sp>
        <p:nvSpPr>
          <p:cNvPr id="10" name="Right Arrow 9"/>
          <p:cNvSpPr/>
          <p:nvPr/>
        </p:nvSpPr>
        <p:spPr>
          <a:xfrm rot="-2340000">
            <a:off x="7894406" y="4693207"/>
            <a:ext cx="274320" cy="91440"/>
          </a:xfrm>
          <a:prstGeom prst="rightArrow">
            <a:avLst/>
          </a:prstGeom>
          <a:solidFill>
            <a:srgbClr val="00AF3F"/>
          </a:solidFill>
          <a:ln>
            <a:solidFill>
              <a:srgbClr val="00A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ight Arrow 10"/>
          <p:cNvSpPr/>
          <p:nvPr/>
        </p:nvSpPr>
        <p:spPr>
          <a:xfrm rot="-2340000">
            <a:off x="8046806" y="4845607"/>
            <a:ext cx="274320" cy="91440"/>
          </a:xfrm>
          <a:prstGeom prst="rightArrow">
            <a:avLst/>
          </a:prstGeom>
          <a:solidFill>
            <a:srgbClr val="00AF3F"/>
          </a:solidFill>
          <a:ln>
            <a:solidFill>
              <a:srgbClr val="00A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rot="21600000">
            <a:off x="8322462" y="4194888"/>
            <a:ext cx="696024" cy="437043"/>
          </a:xfrm>
          <a:prstGeom prst="rect">
            <a:avLst/>
          </a:prstGeom>
          <a:noFill/>
        </p:spPr>
        <p:txBody>
          <a:bodyPr wrap="none" rtlCol="0">
            <a:spAutoFit/>
          </a:bodyPr>
          <a:lstStyle/>
          <a:p>
            <a:pPr algn="ctr">
              <a:lnSpc>
                <a:spcPct val="80000"/>
              </a:lnSpc>
            </a:pPr>
            <a:r>
              <a:rPr lang="en-US" sz="1400" b="1" dirty="0">
                <a:solidFill>
                  <a:srgbClr val="82786F"/>
                </a:solidFill>
              </a:rPr>
              <a:t>Fetal </a:t>
            </a:r>
            <a:br>
              <a:rPr lang="en-US" sz="1400" b="1" dirty="0">
                <a:solidFill>
                  <a:srgbClr val="82786F"/>
                </a:solidFill>
              </a:rPr>
            </a:br>
            <a:r>
              <a:rPr lang="en-US" sz="1400" b="1" dirty="0">
                <a:solidFill>
                  <a:srgbClr val="82786F"/>
                </a:solidFill>
              </a:rPr>
              <a:t>Insulin</a:t>
            </a:r>
          </a:p>
        </p:txBody>
      </p:sp>
      <p:sp>
        <p:nvSpPr>
          <p:cNvPr id="13" name="Right Arrow 12"/>
          <p:cNvSpPr/>
          <p:nvPr/>
        </p:nvSpPr>
        <p:spPr>
          <a:xfrm rot="-5400000">
            <a:off x="8560410" y="4635549"/>
            <a:ext cx="182880" cy="91440"/>
          </a:xfrm>
          <a:prstGeom prst="rightArrow">
            <a:avLst/>
          </a:prstGeom>
          <a:solidFill>
            <a:srgbClr val="82786F"/>
          </a:solidFill>
          <a:ln>
            <a:solidFill>
              <a:srgbClr val="8278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rot="10800000" flipV="1">
            <a:off x="8881033" y="3002872"/>
            <a:ext cx="792204" cy="437043"/>
          </a:xfrm>
          <a:prstGeom prst="rect">
            <a:avLst/>
          </a:prstGeom>
          <a:noFill/>
        </p:spPr>
        <p:txBody>
          <a:bodyPr wrap="none" rtlCol="0">
            <a:spAutoFit/>
          </a:bodyPr>
          <a:lstStyle/>
          <a:p>
            <a:pPr algn="ctr">
              <a:lnSpc>
                <a:spcPct val="80000"/>
              </a:lnSpc>
            </a:pPr>
            <a:r>
              <a:rPr lang="en-US" sz="1400" b="1" dirty="0">
                <a:solidFill>
                  <a:srgbClr val="00AF3F"/>
                </a:solidFill>
              </a:rPr>
              <a:t>Fetal </a:t>
            </a:r>
            <a:br>
              <a:rPr lang="en-US" sz="1400" b="1" dirty="0">
                <a:solidFill>
                  <a:srgbClr val="00AF3F"/>
                </a:solidFill>
              </a:rPr>
            </a:br>
            <a:r>
              <a:rPr lang="en-US" sz="1400" b="1" dirty="0">
                <a:solidFill>
                  <a:srgbClr val="00AF3F"/>
                </a:solidFill>
              </a:rPr>
              <a:t>Glucose</a:t>
            </a:r>
          </a:p>
        </p:txBody>
      </p:sp>
      <p:sp>
        <p:nvSpPr>
          <p:cNvPr id="16" name="Right Arrow 15"/>
          <p:cNvSpPr/>
          <p:nvPr/>
        </p:nvSpPr>
        <p:spPr>
          <a:xfrm rot="-5400000">
            <a:off x="9620813" y="3209541"/>
            <a:ext cx="182880" cy="91440"/>
          </a:xfrm>
          <a:prstGeom prst="rightArrow">
            <a:avLst/>
          </a:prstGeom>
          <a:solidFill>
            <a:srgbClr val="00AF3F"/>
          </a:solidFill>
          <a:ln>
            <a:solidFill>
              <a:srgbClr val="00AF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45218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9913" y="197365"/>
            <a:ext cx="10353761" cy="1326321"/>
          </a:xfrm>
        </p:spPr>
        <p:txBody>
          <a:bodyPr/>
          <a:lstStyle/>
          <a:p>
            <a:r>
              <a:rPr lang="en-US" dirty="0"/>
              <a:t>H</a:t>
            </a:r>
            <a:r>
              <a:rPr lang="ro-RO" dirty="0"/>
              <a:t>i</a:t>
            </a:r>
            <a:r>
              <a:rPr lang="en-US" dirty="0" err="1"/>
              <a:t>pergl</a:t>
            </a:r>
            <a:r>
              <a:rPr lang="ro-RO" dirty="0"/>
              <a:t>i</a:t>
            </a:r>
            <a:r>
              <a:rPr lang="en-US" dirty="0" err="1"/>
              <a:t>cemia</a:t>
            </a:r>
            <a:r>
              <a:rPr lang="en-US" dirty="0"/>
              <a:t> </a:t>
            </a:r>
            <a:r>
              <a:rPr lang="ro-RO" dirty="0"/>
              <a:t>și riscul pentru făt</a:t>
            </a:r>
            <a:endParaRPr lang="en-US" dirty="0"/>
          </a:p>
        </p:txBody>
      </p:sp>
      <p:sp>
        <p:nvSpPr>
          <p:cNvPr id="61" name="Text Box 5"/>
          <p:cNvSpPr txBox="1">
            <a:spLocks noChangeArrowheads="1"/>
          </p:cNvSpPr>
          <p:nvPr/>
        </p:nvSpPr>
        <p:spPr bwMode="auto">
          <a:xfrm>
            <a:off x="122371" y="6562589"/>
            <a:ext cx="106314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eaLnBrk="1" hangingPunct="1">
              <a:spcBef>
                <a:spcPct val="30000"/>
              </a:spcBef>
            </a:pPr>
            <a:r>
              <a:rPr lang="en-US" sz="1200" dirty="0">
                <a:latin typeface="Arial" panose="020B0604020202020204" pitchFamily="34" charset="0"/>
                <a:cs typeface="Arial" panose="020B0604020202020204" pitchFamily="34" charset="0"/>
              </a:rPr>
              <a:t>Forsbach-Sánchez G , </a:t>
            </a:r>
            <a:r>
              <a:rPr lang="en-US" sz="1200" dirty="0" err="1">
                <a:latin typeface="Arial" panose="020B0604020202020204" pitchFamily="34" charset="0"/>
                <a:cs typeface="Arial" panose="020B0604020202020204" pitchFamily="34" charset="0"/>
              </a:rPr>
              <a:t>Tamez</a:t>
            </a:r>
            <a:r>
              <a:rPr lang="en-US" sz="1200" dirty="0">
                <a:latin typeface="Arial" panose="020B0604020202020204" pitchFamily="34" charset="0"/>
                <a:cs typeface="Arial" panose="020B0604020202020204" pitchFamily="34" charset="0"/>
              </a:rPr>
              <a:t>-Perez HE, Vazquez-Lara  J. Diabetes and pregnancy. Archives of Medical Research 2005; 36: 291-299</a:t>
            </a:r>
            <a:endParaRPr lang="fr-FR" sz="1200" dirty="0">
              <a:latin typeface="Arial" panose="020B0604020202020204" pitchFamily="34" charset="0"/>
              <a:cs typeface="Arial" panose="020B0604020202020204" pitchFamily="34" charset="0"/>
            </a:endParaRPr>
          </a:p>
        </p:txBody>
      </p:sp>
      <p:sp>
        <p:nvSpPr>
          <p:cNvPr id="3" name="Rectangle 2"/>
          <p:cNvSpPr/>
          <p:nvPr/>
        </p:nvSpPr>
        <p:spPr>
          <a:xfrm>
            <a:off x="475913" y="1450504"/>
            <a:ext cx="10960526" cy="504371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732" y="1660434"/>
            <a:ext cx="9095169" cy="490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50478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Efectele hiperglicemiei anterioare concepției</a:t>
            </a:r>
            <a:endParaRPr lang="en-US" dirty="0"/>
          </a:p>
        </p:txBody>
      </p:sp>
      <p:sp>
        <p:nvSpPr>
          <p:cNvPr id="3" name="Content Placeholder 2"/>
          <p:cNvSpPr>
            <a:spLocks noGrp="1"/>
          </p:cNvSpPr>
          <p:nvPr>
            <p:ph idx="1"/>
          </p:nvPr>
        </p:nvSpPr>
        <p:spPr>
          <a:xfrm>
            <a:off x="553792" y="2096064"/>
            <a:ext cx="11256135" cy="3695136"/>
          </a:xfrm>
        </p:spPr>
        <p:txBody>
          <a:bodyPr>
            <a:normAutofit/>
          </a:bodyPr>
          <a:lstStyle/>
          <a:p>
            <a:r>
              <a:rPr lang="ro-RO" dirty="0">
                <a:latin typeface="Bookman Old Style" panose="02050604050505020204" pitchFamily="18" charset="0"/>
              </a:rPr>
              <a:t>Crește riscul de </a:t>
            </a:r>
            <a:r>
              <a:rPr lang="en-US" dirty="0" err="1">
                <a:latin typeface="Bookman Old Style" panose="02050604050505020204" pitchFamily="18" charset="0"/>
              </a:rPr>
              <a:t>embr</a:t>
            </a:r>
            <a:r>
              <a:rPr lang="ro-RO" dirty="0">
                <a:latin typeface="Bookman Old Style" panose="02050604050505020204" pitchFamily="18" charset="0"/>
              </a:rPr>
              <a:t>i</a:t>
            </a:r>
            <a:r>
              <a:rPr lang="en-US" dirty="0" err="1">
                <a:latin typeface="Bookman Old Style" panose="02050604050505020204" pitchFamily="18" charset="0"/>
              </a:rPr>
              <a:t>opat</a:t>
            </a:r>
            <a:r>
              <a:rPr lang="ro-RO" dirty="0">
                <a:latin typeface="Bookman Old Style" panose="02050604050505020204" pitchFamily="18" charset="0"/>
              </a:rPr>
              <a:t>ie </a:t>
            </a:r>
            <a:r>
              <a:rPr lang="en-US" dirty="0">
                <a:latin typeface="Bookman Old Style" panose="02050604050505020204" pitchFamily="18" charset="0"/>
              </a:rPr>
              <a:t>diabetic</a:t>
            </a:r>
            <a:r>
              <a:rPr lang="ro-RO" dirty="0">
                <a:latin typeface="Bookman Old Style" panose="02050604050505020204" pitchFamily="18" charset="0"/>
              </a:rPr>
              <a:t>ă:</a:t>
            </a:r>
          </a:p>
          <a:p>
            <a:pPr lvl="1"/>
            <a:r>
              <a:rPr lang="en-US" dirty="0" err="1">
                <a:solidFill>
                  <a:srgbClr val="92D050"/>
                </a:solidFill>
                <a:latin typeface="Bookman Old Style" panose="02050604050505020204" pitchFamily="18" charset="0"/>
              </a:rPr>
              <a:t>Anence</a:t>
            </a:r>
            <a:r>
              <a:rPr lang="ro-RO" dirty="0">
                <a:solidFill>
                  <a:srgbClr val="92D050"/>
                </a:solidFill>
                <a:latin typeface="Bookman Old Style" panose="02050604050505020204" pitchFamily="18" charset="0"/>
              </a:rPr>
              <a:t>f</a:t>
            </a:r>
            <a:r>
              <a:rPr lang="en-US" dirty="0">
                <a:solidFill>
                  <a:srgbClr val="92D050"/>
                </a:solidFill>
                <a:latin typeface="Bookman Old Style" panose="02050604050505020204" pitchFamily="18" charset="0"/>
              </a:rPr>
              <a:t>al</a:t>
            </a:r>
            <a:r>
              <a:rPr lang="ro-RO" dirty="0">
                <a:solidFill>
                  <a:srgbClr val="92D050"/>
                </a:solidFill>
                <a:latin typeface="Bookman Old Style" panose="02050604050505020204" pitchFamily="18" charset="0"/>
              </a:rPr>
              <a:t>ie</a:t>
            </a:r>
          </a:p>
          <a:p>
            <a:pPr lvl="1"/>
            <a:r>
              <a:rPr lang="en-US" dirty="0" err="1">
                <a:solidFill>
                  <a:srgbClr val="92D050"/>
                </a:solidFill>
                <a:latin typeface="Bookman Old Style" panose="02050604050505020204" pitchFamily="18" charset="0"/>
              </a:rPr>
              <a:t>Microce</a:t>
            </a:r>
            <a:r>
              <a:rPr lang="ro-RO" dirty="0">
                <a:solidFill>
                  <a:srgbClr val="92D050"/>
                </a:solidFill>
                <a:latin typeface="Bookman Old Style" panose="02050604050505020204" pitchFamily="18" charset="0"/>
              </a:rPr>
              <a:t>f</a:t>
            </a:r>
            <a:r>
              <a:rPr lang="en-US" dirty="0">
                <a:solidFill>
                  <a:srgbClr val="92D050"/>
                </a:solidFill>
                <a:latin typeface="Bookman Old Style" panose="02050604050505020204" pitchFamily="18" charset="0"/>
              </a:rPr>
              <a:t>al</a:t>
            </a:r>
            <a:r>
              <a:rPr lang="ro-RO" dirty="0">
                <a:solidFill>
                  <a:srgbClr val="92D050"/>
                </a:solidFill>
                <a:latin typeface="Bookman Old Style" panose="02050604050505020204" pitchFamily="18" charset="0"/>
              </a:rPr>
              <a:t>ie</a:t>
            </a:r>
          </a:p>
          <a:p>
            <a:pPr lvl="1"/>
            <a:r>
              <a:rPr lang="ro-RO" dirty="0">
                <a:solidFill>
                  <a:srgbClr val="92D050"/>
                </a:solidFill>
                <a:latin typeface="Bookman Old Style" panose="02050604050505020204" pitchFamily="18" charset="0"/>
              </a:rPr>
              <a:t>Boli cardiace </a:t>
            </a:r>
            <a:r>
              <a:rPr lang="en-US" dirty="0">
                <a:solidFill>
                  <a:srgbClr val="92D050"/>
                </a:solidFill>
                <a:latin typeface="Bookman Old Style" panose="02050604050505020204" pitchFamily="18" charset="0"/>
              </a:rPr>
              <a:t>congenital</a:t>
            </a:r>
            <a:r>
              <a:rPr lang="ro-RO" dirty="0">
                <a:solidFill>
                  <a:srgbClr val="92D050"/>
                </a:solidFill>
                <a:latin typeface="Bookman Old Style" panose="02050604050505020204" pitchFamily="18" charset="0"/>
              </a:rPr>
              <a:t>e</a:t>
            </a:r>
          </a:p>
          <a:p>
            <a:pPr lvl="1"/>
            <a:r>
              <a:rPr lang="ro-RO" dirty="0">
                <a:solidFill>
                  <a:srgbClr val="92D050"/>
                </a:solidFill>
                <a:latin typeface="Bookman Old Style" panose="02050604050505020204" pitchFamily="18" charset="0"/>
              </a:rPr>
              <a:t>Defecte de tub neural</a:t>
            </a:r>
          </a:p>
          <a:p>
            <a:endParaRPr lang="ro-RO" dirty="0">
              <a:latin typeface="Bookman Old Style" panose="02050604050505020204" pitchFamily="18" charset="0"/>
            </a:endParaRPr>
          </a:p>
          <a:p>
            <a:r>
              <a:rPr lang="ro-RO" dirty="0">
                <a:latin typeface="Bookman Old Style" panose="02050604050505020204" pitchFamily="18" charset="0"/>
              </a:rPr>
              <a:t>Acest risc este </a:t>
            </a:r>
            <a:r>
              <a:rPr lang="en-US" dirty="0">
                <a:latin typeface="Bookman Old Style" panose="02050604050505020204" pitchFamily="18" charset="0"/>
              </a:rPr>
              <a:t>direct </a:t>
            </a:r>
            <a:r>
              <a:rPr lang="en-US" dirty="0" err="1">
                <a:latin typeface="Bookman Old Style" panose="02050604050505020204" pitchFamily="18" charset="0"/>
              </a:rPr>
              <a:t>propor</a:t>
            </a:r>
            <a:r>
              <a:rPr lang="ro-RO" dirty="0">
                <a:latin typeface="Bookman Old Style" panose="02050604050505020204" pitchFamily="18" charset="0"/>
              </a:rPr>
              <a:t>ț</a:t>
            </a:r>
            <a:r>
              <a:rPr lang="en-US" dirty="0" err="1">
                <a:latin typeface="Bookman Old Style" panose="02050604050505020204" pitchFamily="18" charset="0"/>
              </a:rPr>
              <a:t>ional</a:t>
            </a:r>
            <a:r>
              <a:rPr lang="en-US" dirty="0">
                <a:latin typeface="Bookman Old Style" panose="02050604050505020204" pitchFamily="18" charset="0"/>
              </a:rPr>
              <a:t> </a:t>
            </a:r>
            <a:r>
              <a:rPr lang="ro-RO" dirty="0">
                <a:latin typeface="Bookman Old Style" panose="02050604050505020204" pitchFamily="18" charset="0"/>
              </a:rPr>
              <a:t>cu valoarea HbA1c în primele 10 săptămâni de sarcină</a:t>
            </a:r>
          </a:p>
          <a:p>
            <a:endParaRPr lang="ro-RO" dirty="0">
              <a:latin typeface="Bookman Old Style" panose="02050604050505020204" pitchFamily="18" charset="0"/>
            </a:endParaRPr>
          </a:p>
          <a:p>
            <a:endParaRPr lang="en-US" dirty="0">
              <a:latin typeface="Bookman Old Style" panose="02050604050505020204" pitchFamily="18" charset="0"/>
            </a:endParaRPr>
          </a:p>
        </p:txBody>
      </p:sp>
      <p:sp>
        <p:nvSpPr>
          <p:cNvPr id="4" name="Rectangle 3"/>
          <p:cNvSpPr/>
          <p:nvPr/>
        </p:nvSpPr>
        <p:spPr>
          <a:xfrm>
            <a:off x="177125" y="6221800"/>
            <a:ext cx="11827099" cy="461665"/>
          </a:xfrm>
          <a:prstGeom prst="rect">
            <a:avLst/>
          </a:prstGeom>
        </p:spPr>
        <p:txBody>
          <a:bodyPr wrap="square">
            <a:spAutoFit/>
          </a:bodyPr>
          <a:lstStyle/>
          <a:p>
            <a:r>
              <a:rPr lang="da-DK" sz="1200" b="0" i="0" u="none" strike="noStrike" baseline="0" dirty="0">
                <a:latin typeface="Arial" panose="020B0604020202020204" pitchFamily="34" charset="0"/>
                <a:cs typeface="Arial" panose="020B0604020202020204" pitchFamily="34" charset="0"/>
              </a:rPr>
              <a:t>Jensen DM, Korsholm L, Ovesen P, et al. Periconceptional</a:t>
            </a:r>
            <a:r>
              <a:rPr lang="da-DK" sz="1200" b="0" i="0" u="none" strike="noStrike"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A1C and risk of serious adverse pregnancy</a:t>
            </a:r>
            <a:r>
              <a:rPr lang="en-US" sz="1200" b="0" i="0" u="none" strike="noStrike" dirty="0">
                <a:latin typeface="Arial" panose="020B0604020202020204" pitchFamily="34" charset="0"/>
                <a:cs typeface="Arial" panose="020B0604020202020204" pitchFamily="34" charset="0"/>
              </a:rPr>
              <a:t> ou</a:t>
            </a:r>
            <a:r>
              <a:rPr lang="en-US" sz="1200" b="0" i="0" u="none" strike="noStrike" baseline="0" dirty="0">
                <a:latin typeface="Arial" panose="020B0604020202020204" pitchFamily="34" charset="0"/>
                <a:cs typeface="Arial" panose="020B0604020202020204" pitchFamily="34" charset="0"/>
              </a:rPr>
              <a:t>tcome in 933 women with type 1 diabetes. Diabetes Care 2009; 32: 1046-1048</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123092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Efectele DZ preexistent</a:t>
            </a:r>
            <a:endParaRPr lang="en-US" dirty="0"/>
          </a:p>
        </p:txBody>
      </p:sp>
      <p:sp>
        <p:nvSpPr>
          <p:cNvPr id="3" name="Content Placeholder 2"/>
          <p:cNvSpPr>
            <a:spLocks noGrp="1"/>
          </p:cNvSpPr>
          <p:nvPr>
            <p:ph sz="half" idx="1"/>
          </p:nvPr>
        </p:nvSpPr>
        <p:spPr/>
        <p:txBody>
          <a:bodyPr>
            <a:normAutofit/>
          </a:bodyPr>
          <a:lstStyle/>
          <a:p>
            <a:pPr>
              <a:spcBef>
                <a:spcPts val="0"/>
              </a:spcBef>
            </a:pPr>
            <a:r>
              <a:rPr lang="ro-RO" sz="2200" dirty="0">
                <a:solidFill>
                  <a:srgbClr val="FFC000"/>
                </a:solidFill>
                <a:latin typeface="Bookman Old Style" panose="02050604050505020204" pitchFamily="18" charset="0"/>
              </a:rPr>
              <a:t>Fetale</a:t>
            </a:r>
            <a:r>
              <a:rPr lang="ro-RO" sz="2200" dirty="0">
                <a:latin typeface="Bookman Old Style" panose="02050604050505020204" pitchFamily="18" charset="0"/>
              </a:rPr>
              <a:t> (1)</a:t>
            </a:r>
          </a:p>
          <a:p>
            <a:pPr lvl="1">
              <a:spcBef>
                <a:spcPts val="0"/>
              </a:spcBef>
            </a:pPr>
            <a:r>
              <a:rPr lang="ro-RO" dirty="0">
                <a:latin typeface="Bookman Old Style" panose="02050604050505020204" pitchFamily="18" charset="0"/>
              </a:rPr>
              <a:t>Greutate mare la naștere</a:t>
            </a:r>
          </a:p>
          <a:p>
            <a:pPr lvl="1">
              <a:spcBef>
                <a:spcPts val="0"/>
              </a:spcBef>
            </a:pPr>
            <a:r>
              <a:rPr lang="ro-RO" dirty="0">
                <a:latin typeface="Bookman Old Style" panose="02050604050505020204" pitchFamily="18" charset="0"/>
              </a:rPr>
              <a:t>Avort spontan</a:t>
            </a:r>
          </a:p>
          <a:p>
            <a:pPr lvl="1">
              <a:spcBef>
                <a:spcPts val="0"/>
              </a:spcBef>
            </a:pPr>
            <a:r>
              <a:rPr lang="ro-RO" dirty="0">
                <a:latin typeface="Bookman Old Style" panose="02050604050505020204" pitchFamily="18" charset="0"/>
              </a:rPr>
              <a:t>Nașteri de feți morți</a:t>
            </a:r>
          </a:p>
          <a:p>
            <a:pPr lvl="1">
              <a:spcBef>
                <a:spcPts val="0"/>
              </a:spcBef>
            </a:pPr>
            <a:r>
              <a:rPr lang="ro-RO" dirty="0">
                <a:latin typeface="Bookman Old Style" panose="02050604050505020204" pitchFamily="18" charset="0"/>
              </a:rPr>
              <a:t>Deces neonatal</a:t>
            </a:r>
          </a:p>
          <a:p>
            <a:endParaRPr lang="en-US" dirty="0">
              <a:latin typeface="Bookman Old Style" panose="02050604050505020204" pitchFamily="18" charset="0"/>
            </a:endParaRPr>
          </a:p>
        </p:txBody>
      </p:sp>
      <p:sp>
        <p:nvSpPr>
          <p:cNvPr id="4" name="Content Placeholder 3"/>
          <p:cNvSpPr>
            <a:spLocks noGrp="1"/>
          </p:cNvSpPr>
          <p:nvPr>
            <p:ph sz="half" idx="2"/>
          </p:nvPr>
        </p:nvSpPr>
        <p:spPr/>
        <p:txBody>
          <a:bodyPr>
            <a:normAutofit/>
          </a:bodyPr>
          <a:lstStyle/>
          <a:p>
            <a:r>
              <a:rPr lang="ro-RO" dirty="0">
                <a:solidFill>
                  <a:srgbClr val="FFC000"/>
                </a:solidFill>
                <a:latin typeface="Bookman Old Style" panose="02050604050505020204" pitchFamily="18" charset="0"/>
              </a:rPr>
              <a:t>Materne</a:t>
            </a:r>
            <a:r>
              <a:rPr lang="ro-RO" dirty="0">
                <a:latin typeface="Bookman Old Style" panose="02050604050505020204" pitchFamily="18" charset="0"/>
              </a:rPr>
              <a:t> (2)</a:t>
            </a:r>
          </a:p>
          <a:p>
            <a:pPr lvl="1"/>
            <a:r>
              <a:rPr lang="ro-RO" dirty="0">
                <a:latin typeface="Bookman Old Style" panose="02050604050505020204" pitchFamily="18" charset="0"/>
              </a:rPr>
              <a:t>Cetoacidoză</a:t>
            </a:r>
          </a:p>
          <a:p>
            <a:pPr lvl="1"/>
            <a:r>
              <a:rPr lang="ro-RO" dirty="0">
                <a:latin typeface="Bookman Old Style" panose="02050604050505020204" pitchFamily="18" charset="0"/>
              </a:rPr>
              <a:t>Frecvență crescută a hipoglicemiilor</a:t>
            </a:r>
          </a:p>
          <a:p>
            <a:pPr lvl="1"/>
            <a:r>
              <a:rPr lang="ro-RO" dirty="0">
                <a:latin typeface="Bookman Old Style" panose="02050604050505020204" pitchFamily="18" charset="0"/>
              </a:rPr>
              <a:t>Accelerarea progresiei retinopatiei și nefropatiei </a:t>
            </a:r>
          </a:p>
          <a:p>
            <a:pPr lvl="1"/>
            <a:endParaRPr lang="en-US" dirty="0">
              <a:latin typeface="Bookman Old Style" panose="02050604050505020204" pitchFamily="18" charset="0"/>
            </a:endParaRPr>
          </a:p>
        </p:txBody>
      </p:sp>
      <p:sp>
        <p:nvSpPr>
          <p:cNvPr id="5" name="Rectangle 4"/>
          <p:cNvSpPr/>
          <p:nvPr/>
        </p:nvSpPr>
        <p:spPr>
          <a:xfrm>
            <a:off x="164205" y="5943598"/>
            <a:ext cx="11711188" cy="646331"/>
          </a:xfrm>
          <a:prstGeom prst="rect">
            <a:avLst/>
          </a:prstGeom>
        </p:spPr>
        <p:txBody>
          <a:bodyPr wrap="square">
            <a:spAutoFit/>
          </a:bodyPr>
          <a:lstStyle/>
          <a:p>
            <a:pPr marL="228600" indent="-228600">
              <a:buFontTx/>
              <a:buAutoNum type="arabicPeriod"/>
            </a:pPr>
            <a:r>
              <a:rPr lang="en-US" sz="1200" dirty="0" err="1">
                <a:latin typeface="Arial" panose="020B0604020202020204" pitchFamily="34" charset="0"/>
                <a:cs typeface="Arial" panose="020B0604020202020204" pitchFamily="34" charset="0"/>
              </a:rPr>
              <a:t>Kitzmiller</a:t>
            </a:r>
            <a:r>
              <a:rPr lang="en-US" sz="1200" dirty="0">
                <a:latin typeface="Arial" panose="020B0604020202020204" pitchFamily="34" charset="0"/>
                <a:cs typeface="Arial" panose="020B0604020202020204" pitchFamily="34" charset="0"/>
              </a:rPr>
              <a:t> JL</a:t>
            </a:r>
            <a:r>
              <a:rPr lang="ro-RO" sz="1200" dirty="0">
                <a:latin typeface="Arial" panose="020B0604020202020204" pitchFamily="34" charset="0"/>
                <a:cs typeface="Arial" panose="020B0604020202020204" pitchFamily="34" charset="0"/>
              </a:rPr>
              <a:t>, Block JM, Brown FM,</a:t>
            </a:r>
            <a:r>
              <a:rPr lang="en-US" sz="1200" dirty="0">
                <a:latin typeface="Arial" panose="020B0604020202020204" pitchFamily="34" charset="0"/>
                <a:cs typeface="Arial" panose="020B0604020202020204" pitchFamily="34" charset="0"/>
              </a:rPr>
              <a:t> et al. Managing preexisting diabetes for pregnancy: summary of evidence and consensus recommendations for care.</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Diabetes Care 2008;</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31:</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1060-</a:t>
            </a:r>
            <a:r>
              <a:rPr lang="ro-RO" sz="1200" dirty="0">
                <a:latin typeface="Arial" panose="020B0604020202020204" pitchFamily="34" charset="0"/>
                <a:cs typeface="Arial" panose="020B0604020202020204" pitchFamily="34" charset="0"/>
              </a:rPr>
              <a:t>10</a:t>
            </a:r>
            <a:r>
              <a:rPr lang="en-US" sz="1200" dirty="0">
                <a:latin typeface="Arial" panose="020B0604020202020204" pitchFamily="34" charset="0"/>
                <a:cs typeface="Arial" panose="020B0604020202020204" pitchFamily="34" charset="0"/>
              </a:rPr>
              <a:t>79</a:t>
            </a:r>
            <a:endParaRPr lang="ro-RO" sz="1200" dirty="0">
              <a:latin typeface="Arial" panose="020B0604020202020204" pitchFamily="34" charset="0"/>
              <a:cs typeface="Arial" panose="020B0604020202020204" pitchFamily="34" charset="0"/>
            </a:endParaRPr>
          </a:p>
          <a:p>
            <a:pPr marL="228600" indent="-228600">
              <a:buFontTx/>
              <a:buAutoNum type="arabicPeriod"/>
            </a:pPr>
            <a:r>
              <a:rPr lang="en-US" sz="1200" dirty="0">
                <a:latin typeface="Arial" panose="020B0604020202020204" pitchFamily="34" charset="0"/>
                <a:cs typeface="Arial" panose="020B0604020202020204" pitchFamily="34" charset="0"/>
              </a:rPr>
              <a:t>http://blog.utp.edu.co/maternoinfantil/files/2010/08/A-Practical-Manual-of-Diabetes-in-Pregnancy-2010.pdf</a:t>
            </a:r>
          </a:p>
        </p:txBody>
      </p:sp>
    </p:spTree>
    <p:extLst>
      <p:ext uri="{BB962C8B-B14F-4D97-AF65-F5344CB8AC3E}">
        <p14:creationId xmlns:p14="http://schemas.microsoft.com/office/powerpoint/2010/main" val="1051496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ctr"/>
            <a:r>
              <a:rPr lang="en-US" dirty="0" err="1">
                <a:latin typeface="Bookman Old Style" panose="02050604050505020204" pitchFamily="18" charset="0"/>
              </a:rPr>
              <a:t>Aproximat</a:t>
            </a:r>
            <a:r>
              <a:rPr lang="ro-RO" dirty="0">
                <a:latin typeface="Bookman Old Style" panose="02050604050505020204" pitchFamily="18" charset="0"/>
              </a:rPr>
              <a:t>iv jumătate dintre femeile cu diabet preexistent au copii cu greutate mare pentru vârsta gestatională</a:t>
            </a:r>
            <a:endParaRPr lang="en-US" dirty="0">
              <a:latin typeface="Bookman Old Style" panose="02050604050505020204" pitchFamily="18" charset="0"/>
            </a:endParaRPr>
          </a:p>
        </p:txBody>
      </p:sp>
      <p:sp>
        <p:nvSpPr>
          <p:cNvPr id="4" name="Rectangle 3"/>
          <p:cNvSpPr/>
          <p:nvPr/>
        </p:nvSpPr>
        <p:spPr>
          <a:xfrm>
            <a:off x="363869" y="6278457"/>
            <a:ext cx="11221792" cy="461665"/>
          </a:xfrm>
          <a:prstGeom prst="rect">
            <a:avLst/>
          </a:prstGeom>
        </p:spPr>
        <p:txBody>
          <a:bodyPr wrap="square">
            <a:spAutoFit/>
          </a:bodyPr>
          <a:lstStyle/>
          <a:p>
            <a:r>
              <a:rPr lang="en-US" sz="1200" dirty="0" err="1">
                <a:latin typeface="Arial" panose="020B0604020202020204" pitchFamily="34" charset="0"/>
                <a:cs typeface="Arial" panose="020B0604020202020204" pitchFamily="34" charset="0"/>
              </a:rPr>
              <a:t>Colstrup</a:t>
            </a:r>
            <a:r>
              <a:rPr lang="en-US" sz="1200" dirty="0">
                <a:latin typeface="Arial" panose="020B0604020202020204" pitchFamily="34" charset="0"/>
                <a:cs typeface="Arial" panose="020B0604020202020204" pitchFamily="34" charset="0"/>
              </a:rPr>
              <a:t> M, </a:t>
            </a:r>
            <a:r>
              <a:rPr lang="en-US" sz="1200" dirty="0" err="1">
                <a:latin typeface="Arial" panose="020B0604020202020204" pitchFamily="34" charset="0"/>
                <a:cs typeface="Arial" panose="020B0604020202020204" pitchFamily="34" charset="0"/>
              </a:rPr>
              <a:t>Mathiesen</a:t>
            </a:r>
            <a:r>
              <a:rPr lang="en-US" sz="1200" dirty="0">
                <a:latin typeface="Arial" panose="020B0604020202020204" pitchFamily="34" charset="0"/>
                <a:cs typeface="Arial" panose="020B0604020202020204" pitchFamily="34" charset="0"/>
              </a:rPr>
              <a:t> ER, </a:t>
            </a:r>
            <a:r>
              <a:rPr lang="en-US" sz="1200" dirty="0" err="1">
                <a:latin typeface="Arial" panose="020B0604020202020204" pitchFamily="34" charset="0"/>
                <a:cs typeface="Arial" panose="020B0604020202020204" pitchFamily="34" charset="0"/>
              </a:rPr>
              <a:t>Damm</a:t>
            </a:r>
            <a:r>
              <a:rPr lang="en-US" sz="1200" dirty="0">
                <a:latin typeface="Arial" panose="020B0604020202020204" pitchFamily="34" charset="0"/>
                <a:cs typeface="Arial" panose="020B0604020202020204" pitchFamily="34" charset="0"/>
              </a:rPr>
              <a:t> P, Jensen</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DM, </a:t>
            </a:r>
            <a:r>
              <a:rPr lang="en-US" sz="1200" dirty="0" err="1">
                <a:latin typeface="Arial" panose="020B0604020202020204" pitchFamily="34" charset="0"/>
                <a:cs typeface="Arial" panose="020B0604020202020204" pitchFamily="34" charset="0"/>
              </a:rPr>
              <a:t>Ringholm</a:t>
            </a:r>
            <a:r>
              <a:rPr lang="en-US" sz="1200" dirty="0">
                <a:latin typeface="Arial" panose="020B0604020202020204" pitchFamily="34" charset="0"/>
                <a:cs typeface="Arial" panose="020B0604020202020204" pitchFamily="34" charset="0"/>
              </a:rPr>
              <a:t> L. Pregnancy in women with</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type 1 diabetes: have the goals of St. Vincent</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declaration been met </a:t>
            </a:r>
            <a:r>
              <a:rPr lang="ro-RO" sz="1200" dirty="0">
                <a:latin typeface="Arial" panose="020B0604020202020204" pitchFamily="34" charset="0"/>
                <a:cs typeface="Arial" panose="020B0604020202020204" pitchFamily="34" charset="0"/>
              </a:rPr>
              <a:t> c</a:t>
            </a:r>
            <a:r>
              <a:rPr lang="en-US" sz="1200" dirty="0" err="1">
                <a:latin typeface="Arial" panose="020B0604020202020204" pitchFamily="34" charset="0"/>
                <a:cs typeface="Arial" panose="020B0604020202020204" pitchFamily="34" charset="0"/>
              </a:rPr>
              <a:t>oncerning</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foetal</a:t>
            </a:r>
            <a:r>
              <a:rPr lang="en-US" sz="1200" dirty="0">
                <a:latin typeface="Arial" panose="020B0604020202020204" pitchFamily="34" charset="0"/>
                <a:cs typeface="Arial" panose="020B0604020202020204" pitchFamily="34" charset="0"/>
              </a:rPr>
              <a:t> and</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neonatal complications? J </a:t>
            </a:r>
            <a:r>
              <a:rPr lang="en-US" sz="1200" dirty="0" err="1">
                <a:latin typeface="Arial" panose="020B0604020202020204" pitchFamily="34" charset="0"/>
                <a:cs typeface="Arial" panose="020B0604020202020204" pitchFamily="34" charset="0"/>
              </a:rPr>
              <a:t>Matern</a:t>
            </a:r>
            <a:r>
              <a:rPr lang="en-US" sz="1200" dirty="0">
                <a:latin typeface="Arial" panose="020B0604020202020204" pitchFamily="34" charset="0"/>
                <a:cs typeface="Arial" panose="020B0604020202020204" pitchFamily="34" charset="0"/>
              </a:rPr>
              <a:t> Fetal Neonatal</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Med 2013;</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26:</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1682</a:t>
            </a:r>
            <a:r>
              <a:rPr lang="ro-RO" sz="1200"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1686</a:t>
            </a:r>
          </a:p>
        </p:txBody>
      </p:sp>
    </p:spTree>
    <p:extLst>
      <p:ext uri="{BB962C8B-B14F-4D97-AF65-F5344CB8AC3E}">
        <p14:creationId xmlns:p14="http://schemas.microsoft.com/office/powerpoint/2010/main" val="18088563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246225"/>
            <a:ext cx="10353761" cy="1326321"/>
          </a:xfrm>
        </p:spPr>
        <p:txBody>
          <a:bodyPr/>
          <a:lstStyle/>
          <a:p>
            <a:r>
              <a:rPr lang="en-US" dirty="0" err="1"/>
              <a:t>Complica</a:t>
            </a:r>
            <a:r>
              <a:rPr lang="ro-RO" dirty="0"/>
              <a:t>ț</a:t>
            </a:r>
            <a:r>
              <a:rPr lang="en-US" dirty="0" err="1"/>
              <a:t>i</a:t>
            </a:r>
            <a:r>
              <a:rPr lang="ro-RO" dirty="0"/>
              <a:t>i f</a:t>
            </a:r>
            <a:r>
              <a:rPr lang="en-US" dirty="0" err="1"/>
              <a:t>etal</a:t>
            </a:r>
            <a:r>
              <a:rPr lang="ro-RO" dirty="0"/>
              <a:t>e ale diabetului zaharat gestațional</a:t>
            </a:r>
            <a:endParaRPr lang="en-US" dirty="0"/>
          </a:p>
        </p:txBody>
      </p:sp>
      <p:sp>
        <p:nvSpPr>
          <p:cNvPr id="3" name="Content Placeholder 2"/>
          <p:cNvSpPr>
            <a:spLocks noGrp="1"/>
          </p:cNvSpPr>
          <p:nvPr>
            <p:ph sz="half" idx="1"/>
          </p:nvPr>
        </p:nvSpPr>
        <p:spPr>
          <a:xfrm>
            <a:off x="913795" y="1663317"/>
            <a:ext cx="5106004" cy="3702881"/>
          </a:xfrm>
        </p:spPr>
        <p:txBody>
          <a:bodyPr/>
          <a:lstStyle/>
          <a:p>
            <a:r>
              <a:rPr lang="en-US" dirty="0" err="1">
                <a:solidFill>
                  <a:srgbClr val="FFFF00"/>
                </a:solidFill>
                <a:effectLst/>
                <a:latin typeface="Bookman Old Style" panose="02050604050505020204" pitchFamily="18" charset="0"/>
              </a:rPr>
              <a:t>Complica</a:t>
            </a:r>
            <a:r>
              <a:rPr lang="ro-RO" dirty="0">
                <a:solidFill>
                  <a:srgbClr val="FFFF00"/>
                </a:solidFill>
                <a:effectLst/>
                <a:latin typeface="Bookman Old Style" panose="02050604050505020204" pitchFamily="18" charset="0"/>
              </a:rPr>
              <a:t>ții i</a:t>
            </a:r>
            <a:r>
              <a:rPr lang="en-US" dirty="0">
                <a:solidFill>
                  <a:srgbClr val="FFFF00"/>
                </a:solidFill>
                <a:effectLst/>
                <a:latin typeface="Bookman Old Style" panose="02050604050505020204" pitchFamily="18" charset="0"/>
              </a:rPr>
              <a:t>mediate</a:t>
            </a:r>
            <a:r>
              <a:rPr lang="ro-RO" dirty="0">
                <a:solidFill>
                  <a:srgbClr val="FFFF00"/>
                </a:solidFill>
                <a:effectLst/>
                <a:latin typeface="Bookman Old Style" panose="02050604050505020204" pitchFamily="18" charset="0"/>
              </a:rPr>
              <a:t> </a:t>
            </a:r>
            <a:r>
              <a:rPr lang="ro-RO" dirty="0">
                <a:effectLst/>
                <a:latin typeface="Bookman Old Style" panose="02050604050505020204" pitchFamily="18" charset="0"/>
              </a:rPr>
              <a:t>(1)</a:t>
            </a:r>
            <a:endParaRPr lang="en-US" dirty="0">
              <a:effectLst/>
              <a:latin typeface="Bookman Old Style" panose="02050604050505020204" pitchFamily="18" charset="0"/>
            </a:endParaRPr>
          </a:p>
          <a:p>
            <a:pPr lvl="1"/>
            <a:r>
              <a:rPr lang="ro-RO" dirty="0">
                <a:effectLst/>
                <a:latin typeface="Bookman Old Style" panose="02050604050505020204" pitchFamily="18" charset="0"/>
              </a:rPr>
              <a:t>Naștere p</a:t>
            </a:r>
            <a:r>
              <a:rPr lang="en-US" dirty="0" err="1">
                <a:effectLst/>
                <a:latin typeface="Bookman Old Style" panose="02050604050505020204" pitchFamily="18" charset="0"/>
              </a:rPr>
              <a:t>rematur</a:t>
            </a:r>
            <a:r>
              <a:rPr lang="ro-RO" dirty="0">
                <a:effectLst/>
                <a:latin typeface="Bookman Old Style" panose="02050604050505020204" pitchFamily="18" charset="0"/>
              </a:rPr>
              <a:t>ă</a:t>
            </a:r>
            <a:endParaRPr lang="en-US" dirty="0">
              <a:effectLst/>
              <a:latin typeface="Bookman Old Style" panose="02050604050505020204" pitchFamily="18" charset="0"/>
            </a:endParaRPr>
          </a:p>
          <a:p>
            <a:pPr lvl="1"/>
            <a:r>
              <a:rPr lang="en-US" dirty="0">
                <a:effectLst/>
                <a:latin typeface="Bookman Old Style" panose="02050604050505020204" pitchFamily="18" charset="0"/>
              </a:rPr>
              <a:t>D</a:t>
            </a:r>
            <a:r>
              <a:rPr lang="ro-RO" dirty="0">
                <a:effectLst/>
                <a:latin typeface="Bookman Old Style" panose="02050604050505020204" pitchFamily="18" charset="0"/>
              </a:rPr>
              <a:t>i</a:t>
            </a:r>
            <a:r>
              <a:rPr lang="en-US" dirty="0" err="1">
                <a:effectLst/>
                <a:latin typeface="Bookman Old Style" panose="02050604050505020204" pitchFamily="18" charset="0"/>
              </a:rPr>
              <a:t>stoci</a:t>
            </a:r>
            <a:r>
              <a:rPr lang="ro-RO" dirty="0">
                <a:effectLst/>
                <a:latin typeface="Bookman Old Style" panose="02050604050505020204" pitchFamily="18" charset="0"/>
              </a:rPr>
              <a:t>e de umăr</a:t>
            </a:r>
          </a:p>
          <a:p>
            <a:pPr lvl="1"/>
            <a:r>
              <a:rPr lang="ro-RO" dirty="0">
                <a:effectLst/>
                <a:latin typeface="Bookman Old Style" panose="02050604050505020204" pitchFamily="18" charset="0"/>
              </a:rPr>
              <a:t>Pareză de plex brahial (pareză </a:t>
            </a:r>
            <a:r>
              <a:rPr lang="en-US" dirty="0" err="1">
                <a:effectLst/>
                <a:latin typeface="Bookman Old Style" panose="02050604050505020204" pitchFamily="18" charset="0"/>
              </a:rPr>
              <a:t>Erb</a:t>
            </a:r>
            <a:r>
              <a:rPr lang="ro-RO" dirty="0">
                <a:effectLst/>
                <a:latin typeface="Bookman Old Style" panose="02050604050505020204" pitchFamily="18" charset="0"/>
              </a:rPr>
              <a:t>)</a:t>
            </a:r>
            <a:endParaRPr lang="en-US" dirty="0">
              <a:effectLst/>
              <a:latin typeface="Bookman Old Style" panose="02050604050505020204" pitchFamily="18" charset="0"/>
            </a:endParaRPr>
          </a:p>
          <a:p>
            <a:pPr lvl="1"/>
            <a:r>
              <a:rPr lang="en-US" dirty="0">
                <a:effectLst/>
                <a:latin typeface="Bookman Old Style" panose="02050604050505020204" pitchFamily="18" charset="0"/>
              </a:rPr>
              <a:t>H</a:t>
            </a:r>
            <a:r>
              <a:rPr lang="ro-RO" dirty="0">
                <a:effectLst/>
                <a:latin typeface="Bookman Old Style" panose="02050604050505020204" pitchFamily="18" charset="0"/>
              </a:rPr>
              <a:t>i</a:t>
            </a:r>
            <a:r>
              <a:rPr lang="en-US" dirty="0" err="1">
                <a:effectLst/>
                <a:latin typeface="Bookman Old Style" panose="02050604050505020204" pitchFamily="18" charset="0"/>
              </a:rPr>
              <a:t>pogl</a:t>
            </a:r>
            <a:r>
              <a:rPr lang="ro-RO" dirty="0">
                <a:effectLst/>
                <a:latin typeface="Bookman Old Style" panose="02050604050505020204" pitchFamily="18" charset="0"/>
              </a:rPr>
              <a:t>i</a:t>
            </a:r>
            <a:r>
              <a:rPr lang="en-US" dirty="0" err="1">
                <a:effectLst/>
                <a:latin typeface="Bookman Old Style" panose="02050604050505020204" pitchFamily="18" charset="0"/>
              </a:rPr>
              <a:t>cemi</a:t>
            </a:r>
            <a:r>
              <a:rPr lang="ro-RO" dirty="0">
                <a:effectLst/>
                <a:latin typeface="Bookman Old Style" panose="02050604050505020204" pitchFamily="18" charset="0"/>
              </a:rPr>
              <a:t>e neonatală (1,2)</a:t>
            </a:r>
            <a:endParaRPr lang="en-US" dirty="0">
              <a:effectLst/>
              <a:latin typeface="Bookman Old Style" panose="02050604050505020204" pitchFamily="18" charset="0"/>
            </a:endParaRPr>
          </a:p>
          <a:p>
            <a:pPr lvl="1"/>
            <a:r>
              <a:rPr lang="ro-RO" dirty="0">
                <a:effectLst/>
                <a:latin typeface="Bookman Old Style" panose="02050604050505020204" pitchFamily="18" charset="0"/>
              </a:rPr>
              <a:t>Icter n</a:t>
            </a:r>
            <a:r>
              <a:rPr lang="en-US" dirty="0" err="1">
                <a:effectLst/>
                <a:latin typeface="Bookman Old Style" panose="02050604050505020204" pitchFamily="18" charset="0"/>
              </a:rPr>
              <a:t>eonatal</a:t>
            </a:r>
            <a:endParaRPr lang="en-US" dirty="0">
              <a:effectLst/>
              <a:latin typeface="Bookman Old Style" panose="02050604050505020204" pitchFamily="18" charset="0"/>
            </a:endParaRPr>
          </a:p>
          <a:p>
            <a:pPr lvl="1"/>
            <a:r>
              <a:rPr lang="en-US" dirty="0" err="1">
                <a:effectLst/>
                <a:latin typeface="Bookman Old Style" panose="02050604050505020204" pitchFamily="18" charset="0"/>
              </a:rPr>
              <a:t>Anomali</a:t>
            </a:r>
            <a:r>
              <a:rPr lang="ro-RO" dirty="0">
                <a:effectLst/>
                <a:latin typeface="Bookman Old Style" panose="02050604050505020204" pitchFamily="18" charset="0"/>
              </a:rPr>
              <a:t>i c</a:t>
            </a:r>
            <a:r>
              <a:rPr lang="en-US" dirty="0" err="1">
                <a:effectLst/>
                <a:latin typeface="Bookman Old Style" panose="02050604050505020204" pitchFamily="18" charset="0"/>
              </a:rPr>
              <a:t>ongenital</a:t>
            </a:r>
            <a:r>
              <a:rPr lang="ro-RO" dirty="0">
                <a:effectLst/>
                <a:latin typeface="Bookman Old Style" panose="02050604050505020204" pitchFamily="18" charset="0"/>
              </a:rPr>
              <a:t>e</a:t>
            </a:r>
          </a:p>
          <a:p>
            <a:pPr lvl="1"/>
            <a:r>
              <a:rPr lang="ro-RO" dirty="0">
                <a:effectLst/>
                <a:latin typeface="Bookman Old Style" panose="02050604050505020204" pitchFamily="18" charset="0"/>
              </a:rPr>
              <a:t>Hipocalcemie (3)</a:t>
            </a:r>
          </a:p>
          <a:p>
            <a:pPr lvl="1"/>
            <a:r>
              <a:rPr lang="ro-RO" dirty="0">
                <a:effectLst/>
                <a:latin typeface="Bookman Old Style" panose="02050604050505020204" pitchFamily="18" charset="0"/>
              </a:rPr>
              <a:t>Creșterea mortalității (4)</a:t>
            </a:r>
            <a:endParaRPr lang="en-US" dirty="0">
              <a:effectLst/>
              <a:latin typeface="Bookman Old Style" panose="02050604050505020204" pitchFamily="18" charset="0"/>
            </a:endParaRPr>
          </a:p>
        </p:txBody>
      </p:sp>
      <p:sp>
        <p:nvSpPr>
          <p:cNvPr id="5" name="Content Placeholder 4"/>
          <p:cNvSpPr>
            <a:spLocks noGrp="1"/>
          </p:cNvSpPr>
          <p:nvPr>
            <p:ph sz="half" idx="2"/>
          </p:nvPr>
        </p:nvSpPr>
        <p:spPr>
          <a:xfrm>
            <a:off x="6173402" y="1572546"/>
            <a:ext cx="5094154" cy="3702881"/>
          </a:xfrm>
        </p:spPr>
        <p:txBody>
          <a:bodyPr/>
          <a:lstStyle/>
          <a:p>
            <a:r>
              <a:rPr lang="en-US" dirty="0" err="1">
                <a:solidFill>
                  <a:srgbClr val="FFFF00"/>
                </a:solidFill>
                <a:effectLst/>
                <a:latin typeface="Bookman Old Style" panose="02050604050505020204" pitchFamily="18" charset="0"/>
              </a:rPr>
              <a:t>Complica</a:t>
            </a:r>
            <a:r>
              <a:rPr lang="ro-RO" dirty="0">
                <a:solidFill>
                  <a:srgbClr val="FFFF00"/>
                </a:solidFill>
                <a:effectLst/>
                <a:latin typeface="Bookman Old Style" panose="02050604050505020204" pitchFamily="18" charset="0"/>
              </a:rPr>
              <a:t>ții la distanță </a:t>
            </a:r>
            <a:r>
              <a:rPr lang="ro-RO" dirty="0">
                <a:effectLst/>
                <a:latin typeface="Bookman Old Style" panose="02050604050505020204" pitchFamily="18" charset="0"/>
              </a:rPr>
              <a:t>(1, 5)</a:t>
            </a:r>
            <a:endParaRPr lang="en-US" dirty="0">
              <a:effectLst/>
              <a:latin typeface="Bookman Old Style" panose="02050604050505020204" pitchFamily="18" charset="0"/>
            </a:endParaRPr>
          </a:p>
          <a:p>
            <a:pPr lvl="1"/>
            <a:r>
              <a:rPr lang="ro-RO" dirty="0">
                <a:effectLst/>
                <a:latin typeface="Bookman Old Style" panose="02050604050505020204" pitchFamily="18" charset="0"/>
              </a:rPr>
              <a:t>Obezitate în copilărie</a:t>
            </a:r>
          </a:p>
          <a:p>
            <a:pPr lvl="1"/>
            <a:r>
              <a:rPr lang="ro-RO" dirty="0">
                <a:effectLst/>
                <a:latin typeface="Bookman Old Style" panose="02050604050505020204" pitchFamily="18" charset="0"/>
              </a:rPr>
              <a:t>Sindrom metabolic </a:t>
            </a:r>
          </a:p>
          <a:p>
            <a:pPr lvl="1"/>
            <a:r>
              <a:rPr lang="ro-RO" dirty="0">
                <a:effectLst/>
                <a:latin typeface="Bookman Old Style" panose="02050604050505020204" pitchFamily="18" charset="0"/>
              </a:rPr>
              <a:t>Diabet zaharat tip 2</a:t>
            </a:r>
            <a:endParaRPr lang="en-US" dirty="0">
              <a:effectLst/>
              <a:latin typeface="Bookman Old Style" panose="02050604050505020204" pitchFamily="18" charset="0"/>
            </a:endParaRPr>
          </a:p>
          <a:p>
            <a:endParaRPr lang="en-US" dirty="0"/>
          </a:p>
        </p:txBody>
      </p:sp>
      <p:sp>
        <p:nvSpPr>
          <p:cNvPr id="4" name="Rectangle 3"/>
          <p:cNvSpPr/>
          <p:nvPr/>
        </p:nvSpPr>
        <p:spPr>
          <a:xfrm>
            <a:off x="0" y="5366198"/>
            <a:ext cx="12192000" cy="1384995"/>
          </a:xfrm>
          <a:prstGeom prst="rect">
            <a:avLst/>
          </a:prstGeom>
        </p:spPr>
        <p:txBody>
          <a:bodyPr wrap="square">
            <a:spAutoFit/>
          </a:bodyPr>
          <a:lstStyle/>
          <a:p>
            <a:r>
              <a:rPr lang="ro-RO" sz="1200" dirty="0">
                <a:latin typeface="Arial" panose="020B0604020202020204" pitchFamily="34" charset="0"/>
                <a:cs typeface="Arial" panose="020B0604020202020204" pitchFamily="34" charset="0"/>
              </a:rPr>
              <a:t>1. </a:t>
            </a:r>
            <a:r>
              <a:rPr lang="en-US" sz="1200" dirty="0" err="1">
                <a:latin typeface="Arial" panose="020B0604020202020204" pitchFamily="34" charset="0"/>
                <a:cs typeface="Arial" panose="020B0604020202020204" pitchFamily="34" charset="0"/>
              </a:rPr>
              <a:t>Kamana</a:t>
            </a:r>
            <a:r>
              <a:rPr lang="en-US" sz="1200" dirty="0">
                <a:latin typeface="Arial" panose="020B0604020202020204" pitchFamily="34" charset="0"/>
                <a:cs typeface="Arial" panose="020B0604020202020204" pitchFamily="34" charset="0"/>
              </a:rPr>
              <a:t> KC,  </a:t>
            </a:r>
            <a:r>
              <a:rPr lang="en-US" sz="1200" dirty="0" err="1">
                <a:latin typeface="Arial" panose="020B0604020202020204" pitchFamily="34" charset="0"/>
                <a:cs typeface="Arial" panose="020B0604020202020204" pitchFamily="34" charset="0"/>
              </a:rPr>
              <a:t>Sumisti</a:t>
            </a:r>
            <a:r>
              <a:rPr lang="en-US" sz="1200" dirty="0">
                <a:latin typeface="Arial" panose="020B0604020202020204" pitchFamily="34" charset="0"/>
                <a:cs typeface="Arial" panose="020B0604020202020204" pitchFamily="34" charset="0"/>
              </a:rPr>
              <a:t> S, Hua Z. Gestational Diabetes Mellitus and Macrosomia: A Literature Review </a:t>
            </a:r>
            <a:r>
              <a:rPr lang="de-DE" sz="1200" dirty="0">
                <a:latin typeface="Arial" panose="020B0604020202020204" pitchFamily="34" charset="0"/>
                <a:cs typeface="Arial" panose="020B0604020202020204" pitchFamily="34" charset="0"/>
              </a:rPr>
              <a:t>Ann Nutr Metab 2015; 66(suppl 2): 14-20</a:t>
            </a:r>
            <a:endParaRPr lang="ro-RO" sz="1200" dirty="0">
              <a:latin typeface="Arial" panose="020B0604020202020204" pitchFamily="34" charset="0"/>
              <a:cs typeface="Arial" panose="020B0604020202020204" pitchFamily="34" charset="0"/>
            </a:endParaRPr>
          </a:p>
          <a:p>
            <a:r>
              <a:rPr lang="ro-RO" sz="1200" dirty="0">
                <a:latin typeface="Arial" panose="020B0604020202020204" pitchFamily="34" charset="0"/>
                <a:cs typeface="Arial" panose="020B0604020202020204" pitchFamily="34" charset="0"/>
              </a:rPr>
              <a:t>2. </a:t>
            </a:r>
            <a:r>
              <a:rPr lang="en-US" sz="1200" dirty="0" err="1">
                <a:latin typeface="Arial" panose="020B0604020202020204" pitchFamily="34" charset="0"/>
                <a:cs typeface="Arial" panose="020B0604020202020204" pitchFamily="34" charset="0"/>
              </a:rPr>
              <a:t>Kaaja</a:t>
            </a:r>
            <a:r>
              <a:rPr lang="en-US" sz="1200" dirty="0">
                <a:latin typeface="Arial" panose="020B0604020202020204" pitchFamily="34" charset="0"/>
                <a:cs typeface="Arial" panose="020B0604020202020204" pitchFamily="34" charset="0"/>
              </a:rPr>
              <a:t> R, </a:t>
            </a:r>
            <a:r>
              <a:rPr lang="en-US" sz="1200" dirty="0" err="1">
                <a:latin typeface="Arial" panose="020B0604020202020204" pitchFamily="34" charset="0"/>
                <a:cs typeface="Arial" panose="020B0604020202020204" pitchFamily="34" charset="0"/>
              </a:rPr>
              <a:t>Rönnemaa</a:t>
            </a:r>
            <a:r>
              <a:rPr lang="en-US" sz="1200" dirty="0">
                <a:latin typeface="Arial" panose="020B0604020202020204" pitchFamily="34" charset="0"/>
                <a:cs typeface="Arial" panose="020B0604020202020204" pitchFamily="34" charset="0"/>
              </a:rPr>
              <a:t> T. Gestational diabetes: pathogenesis and consequences to mother and offspring. Rev </a:t>
            </a:r>
            <a:r>
              <a:rPr lang="en-US" sz="1200" dirty="0" err="1">
                <a:latin typeface="Arial" panose="020B0604020202020204" pitchFamily="34" charset="0"/>
                <a:cs typeface="Arial" panose="020B0604020202020204" pitchFamily="34" charset="0"/>
              </a:rPr>
              <a:t>Diabet</a:t>
            </a:r>
            <a:r>
              <a:rPr lang="en-US" sz="1200" dirty="0">
                <a:latin typeface="Arial" panose="020B0604020202020204" pitchFamily="34" charset="0"/>
                <a:cs typeface="Arial" panose="020B0604020202020204" pitchFamily="34" charset="0"/>
              </a:rPr>
              <a:t> Stud 2009;</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5(4):</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194-202.</a:t>
            </a:r>
            <a:endParaRPr lang="ro-RO" sz="1200" dirty="0">
              <a:latin typeface="Arial" panose="020B0604020202020204" pitchFamily="34" charset="0"/>
              <a:cs typeface="Arial" panose="020B0604020202020204" pitchFamily="34" charset="0"/>
            </a:endParaRPr>
          </a:p>
          <a:p>
            <a:r>
              <a:rPr lang="ro-RO" sz="1200" dirty="0">
                <a:latin typeface="Arial" panose="020B0604020202020204" pitchFamily="34" charset="0"/>
                <a:cs typeface="Arial" panose="020B0604020202020204" pitchFamily="34" charset="0"/>
              </a:rPr>
              <a:t>3. </a:t>
            </a:r>
            <a:r>
              <a:rPr lang="en-US" sz="1200" dirty="0" err="1">
                <a:latin typeface="Arial" panose="020B0604020202020204" pitchFamily="34" charset="0"/>
                <a:cs typeface="Arial" panose="020B0604020202020204" pitchFamily="34" charset="0"/>
              </a:rPr>
              <a:t>Coustan</a:t>
            </a:r>
            <a:r>
              <a:rPr lang="en-US" sz="1200" dirty="0">
                <a:latin typeface="Arial" panose="020B0604020202020204" pitchFamily="34" charset="0"/>
                <a:cs typeface="Arial" panose="020B0604020202020204" pitchFamily="34" charset="0"/>
              </a:rPr>
              <a:t> DR. Gestational Diabetes Mellitus</a:t>
            </a:r>
            <a:r>
              <a:rPr lang="ro-RO" sz="1200"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 Clinical Chemistry </a:t>
            </a:r>
            <a:r>
              <a:rPr lang="ro-RO" sz="1200" dirty="0">
                <a:latin typeface="Arial" panose="020B0604020202020204" pitchFamily="34" charset="0"/>
                <a:cs typeface="Arial" panose="020B0604020202020204" pitchFamily="34" charset="0"/>
              </a:rPr>
              <a:t>2013; </a:t>
            </a:r>
            <a:r>
              <a:rPr lang="en-US" sz="1200" dirty="0">
                <a:latin typeface="Arial" panose="020B0604020202020204" pitchFamily="34" charset="0"/>
                <a:cs typeface="Arial" panose="020B0604020202020204" pitchFamily="34" charset="0"/>
              </a:rPr>
              <a:t>59:</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1310</a:t>
            </a:r>
            <a:r>
              <a:rPr lang="ro-RO" sz="1200"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1321</a:t>
            </a:r>
            <a:r>
              <a:rPr lang="ro-RO" sz="1200" dirty="0">
                <a:latin typeface="Arial" panose="020B0604020202020204" pitchFamily="34" charset="0"/>
                <a:cs typeface="Arial" panose="020B0604020202020204" pitchFamily="34" charset="0"/>
              </a:rPr>
              <a:t>.</a:t>
            </a:r>
          </a:p>
          <a:p>
            <a:r>
              <a:rPr lang="ro-RO" sz="1200" dirty="0">
                <a:latin typeface="Arial" panose="020B0604020202020204" pitchFamily="34" charset="0"/>
                <a:cs typeface="Arial" panose="020B0604020202020204" pitchFamily="34" charset="0"/>
              </a:rPr>
              <a:t>4. </a:t>
            </a:r>
            <a:r>
              <a:rPr lang="en-US" sz="1200" dirty="0">
                <a:latin typeface="Arial" panose="020B0604020202020204" pitchFamily="34" charset="0"/>
                <a:cs typeface="Arial" panose="020B0604020202020204" pitchFamily="34" charset="0"/>
              </a:rPr>
              <a:t>Hoffman L, Nolan C, Wilson JD, Oats JJ, Simmons D. Gestational diabetes mellitus - management guidelines. The </a:t>
            </a:r>
            <a:r>
              <a:rPr lang="en-US" sz="1200" dirty="0" err="1">
                <a:latin typeface="Arial" panose="020B0604020202020204" pitchFamily="34" charset="0"/>
                <a:cs typeface="Arial" panose="020B0604020202020204" pitchFamily="34" charset="0"/>
              </a:rPr>
              <a:t>Austalasian</a:t>
            </a:r>
            <a:r>
              <a:rPr lang="en-US" sz="1200" dirty="0">
                <a:latin typeface="Arial" panose="020B0604020202020204" pitchFamily="34" charset="0"/>
                <a:cs typeface="Arial" panose="020B0604020202020204" pitchFamily="34" charset="0"/>
              </a:rPr>
              <a:t> Diabetes in Pregnancy Society. Med J 1998;</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169(2):</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93</a:t>
            </a:r>
            <a:r>
              <a:rPr lang="ro-RO" sz="1200"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97. </a:t>
            </a:r>
            <a:endParaRPr lang="ro-RO" sz="1200" dirty="0">
              <a:latin typeface="Arial" panose="020B0604020202020204" pitchFamily="34" charset="0"/>
              <a:cs typeface="Arial" panose="020B0604020202020204" pitchFamily="34" charset="0"/>
            </a:endParaRPr>
          </a:p>
          <a:p>
            <a:r>
              <a:rPr lang="ro-RO" sz="1200" dirty="0">
                <a:latin typeface="arial" panose="020B0604020202020204" pitchFamily="34" charset="0"/>
              </a:rPr>
              <a:t>5. </a:t>
            </a:r>
            <a:r>
              <a:rPr lang="en-US" sz="1200" dirty="0">
                <a:latin typeface="arial" panose="020B0604020202020204" pitchFamily="34" charset="0"/>
              </a:rPr>
              <a:t>Silverman BL, Metzger BE, Cho NH, Loeb CA. Impaired glucose tolerance in adolescent offspring of diabetic mothers: relationship to fetal </a:t>
            </a:r>
            <a:r>
              <a:rPr lang="en-US" sz="1200" dirty="0" err="1">
                <a:latin typeface="arial" panose="020B0604020202020204" pitchFamily="34" charset="0"/>
              </a:rPr>
              <a:t>hyperinsulinism</a:t>
            </a:r>
            <a:r>
              <a:rPr lang="en-US" sz="1200" dirty="0">
                <a:latin typeface="arial" panose="020B0604020202020204" pitchFamily="34" charset="0"/>
              </a:rPr>
              <a:t>. Diabetes Care 1995</a:t>
            </a:r>
            <a:r>
              <a:rPr lang="ro-RO" sz="1200" dirty="0">
                <a:latin typeface="arial" panose="020B0604020202020204" pitchFamily="34" charset="0"/>
              </a:rPr>
              <a:t>; </a:t>
            </a:r>
            <a:r>
              <a:rPr lang="en-US" sz="1200" dirty="0">
                <a:latin typeface="arial" panose="020B0604020202020204" pitchFamily="34" charset="0"/>
              </a:rPr>
              <a:t>18:</a:t>
            </a:r>
            <a:r>
              <a:rPr lang="ro-RO" sz="1200" dirty="0">
                <a:latin typeface="arial" panose="020B0604020202020204" pitchFamily="34" charset="0"/>
              </a:rPr>
              <a:t> </a:t>
            </a:r>
            <a:r>
              <a:rPr lang="en-US" sz="1200" dirty="0">
                <a:latin typeface="arial" panose="020B0604020202020204" pitchFamily="34" charset="0"/>
              </a:rPr>
              <a:t>611</a:t>
            </a:r>
            <a:r>
              <a:rPr lang="ro-RO" sz="1200" dirty="0">
                <a:latin typeface="arial" panose="020B0604020202020204" pitchFamily="34" charset="0"/>
              </a:rPr>
              <a:t>-</a:t>
            </a:r>
            <a:r>
              <a:rPr lang="en-US" sz="1200" dirty="0">
                <a:latin typeface="arial" panose="020B0604020202020204" pitchFamily="34" charset="0"/>
              </a:rPr>
              <a:t>617</a:t>
            </a:r>
            <a:r>
              <a:rPr lang="ro-RO" sz="1200" dirty="0">
                <a:latin typeface="arial" panose="020B0604020202020204" pitchFamily="34" charset="0"/>
              </a:rPr>
              <a:t>.</a:t>
            </a:r>
            <a:endParaRPr lang="en-US" sz="1200" dirty="0"/>
          </a:p>
        </p:txBody>
      </p:sp>
    </p:spTree>
    <p:extLst>
      <p:ext uri="{BB962C8B-B14F-4D97-AF65-F5344CB8AC3E}">
        <p14:creationId xmlns:p14="http://schemas.microsoft.com/office/powerpoint/2010/main" val="3948846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checkerboard(across)">
                                      <p:cBhvr>
                                        <p:cTn id="10" dur="500"/>
                                        <p:tgtEl>
                                          <p:spTgt spid="3">
                                            <p:txEl>
                                              <p:pRg st="2" end="2"/>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checkerboard(across)">
                                      <p:cBhvr>
                                        <p:cTn id="13" dur="500"/>
                                        <p:tgtEl>
                                          <p:spTgt spid="3">
                                            <p:txEl>
                                              <p:pRg st="3" end="3"/>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checkerboard(across)">
                                      <p:cBhvr>
                                        <p:cTn id="16" dur="500"/>
                                        <p:tgtEl>
                                          <p:spTgt spid="3">
                                            <p:txEl>
                                              <p:pRg st="4" end="4"/>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checkerboard(across)">
                                      <p:cBhvr>
                                        <p:cTn id="19" dur="500"/>
                                        <p:tgtEl>
                                          <p:spTgt spid="3">
                                            <p:txEl>
                                              <p:pRg st="5" end="5"/>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checkerboard(across)">
                                      <p:cBhvr>
                                        <p:cTn id="22" dur="500"/>
                                        <p:tgtEl>
                                          <p:spTgt spid="3">
                                            <p:txEl>
                                              <p:pRg st="6" end="6"/>
                                            </p:txEl>
                                          </p:spTgt>
                                        </p:tgtEl>
                                      </p:cBhvr>
                                    </p:animEffect>
                                  </p:childTnLst>
                                </p:cTn>
                              </p:par>
                              <p:par>
                                <p:cTn id="23" presetID="5" presetClass="entr" presetSubtype="1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checkerboard(across)">
                                      <p:cBhvr>
                                        <p:cTn id="25" dur="500"/>
                                        <p:tgtEl>
                                          <p:spTgt spid="3">
                                            <p:txEl>
                                              <p:pRg st="7" end="7"/>
                                            </p:txEl>
                                          </p:spTgt>
                                        </p:tgtEl>
                                      </p:cBhvr>
                                    </p:animEffect>
                                  </p:childTnLst>
                                </p:cTn>
                              </p:par>
                              <p:par>
                                <p:cTn id="26" presetID="5" presetClass="entr" presetSubtype="10" fill="hold"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checkerboard(across)">
                                      <p:cBhvr>
                                        <p:cTn id="28" dur="500"/>
                                        <p:tgtEl>
                                          <p:spTgt spid="3">
                                            <p:txEl>
                                              <p:pRg st="8" end="8"/>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5">
                                            <p:txEl>
                                              <p:pRg st="1" end="1"/>
                                            </p:txEl>
                                          </p:spTgt>
                                        </p:tgtEl>
                                        <p:attrNameLst>
                                          <p:attrName>style.visibility</p:attrName>
                                        </p:attrNameLst>
                                      </p:cBhvr>
                                      <p:to>
                                        <p:strVal val="visible"/>
                                      </p:to>
                                    </p:set>
                                    <p:animEffect transition="in" filter="blinds(horizontal)">
                                      <p:cBhvr>
                                        <p:cTn id="33" dur="500"/>
                                        <p:tgtEl>
                                          <p:spTgt spid="5">
                                            <p:txEl>
                                              <p:pRg st="1" end="1"/>
                                            </p:txEl>
                                          </p:spTgt>
                                        </p:tgtEl>
                                      </p:cBhvr>
                                    </p:animEffect>
                                  </p:childTnLst>
                                </p:cTn>
                              </p:par>
                              <p:par>
                                <p:cTn id="34" presetID="3" presetClass="entr" presetSubtype="10" fill="hold" nodeType="withEffect">
                                  <p:stCondLst>
                                    <p:cond delay="0"/>
                                  </p:stCondLst>
                                  <p:childTnLst>
                                    <p:set>
                                      <p:cBhvr>
                                        <p:cTn id="35" dur="1" fill="hold">
                                          <p:stCondLst>
                                            <p:cond delay="0"/>
                                          </p:stCondLst>
                                        </p:cTn>
                                        <p:tgtEl>
                                          <p:spTgt spid="5">
                                            <p:txEl>
                                              <p:pRg st="2" end="2"/>
                                            </p:txEl>
                                          </p:spTgt>
                                        </p:tgtEl>
                                        <p:attrNameLst>
                                          <p:attrName>style.visibility</p:attrName>
                                        </p:attrNameLst>
                                      </p:cBhvr>
                                      <p:to>
                                        <p:strVal val="visible"/>
                                      </p:to>
                                    </p:set>
                                    <p:animEffect transition="in" filter="blinds(horizontal)">
                                      <p:cBhvr>
                                        <p:cTn id="36" dur="500"/>
                                        <p:tgtEl>
                                          <p:spTgt spid="5">
                                            <p:txEl>
                                              <p:pRg st="2" end="2"/>
                                            </p:txEl>
                                          </p:spTgt>
                                        </p:tgtEl>
                                      </p:cBhvr>
                                    </p:animEffect>
                                  </p:childTnLst>
                                </p:cTn>
                              </p:par>
                              <p:par>
                                <p:cTn id="37" presetID="3" presetClass="entr" presetSubtype="10" fill="hold" nodeType="withEffect">
                                  <p:stCondLst>
                                    <p:cond delay="0"/>
                                  </p:stCondLst>
                                  <p:childTnLst>
                                    <p:set>
                                      <p:cBhvr>
                                        <p:cTn id="38" dur="1" fill="hold">
                                          <p:stCondLst>
                                            <p:cond delay="0"/>
                                          </p:stCondLst>
                                        </p:cTn>
                                        <p:tgtEl>
                                          <p:spTgt spid="5">
                                            <p:txEl>
                                              <p:pRg st="3" end="3"/>
                                            </p:txEl>
                                          </p:spTgt>
                                        </p:tgtEl>
                                        <p:attrNameLst>
                                          <p:attrName>style.visibility</p:attrName>
                                        </p:attrNameLst>
                                      </p:cBhvr>
                                      <p:to>
                                        <p:strVal val="visible"/>
                                      </p:to>
                                    </p:set>
                                    <p:animEffect transition="in" filter="blinds(horizontal)">
                                      <p:cBhvr>
                                        <p:cTn id="39"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Efectele hiperglicemiei materne în diabetul zaharat gestațional</a:t>
            </a:r>
            <a:endParaRPr lang="en-US" dirty="0"/>
          </a:p>
        </p:txBody>
      </p:sp>
      <p:sp>
        <p:nvSpPr>
          <p:cNvPr id="3" name="Content Placeholder 2"/>
          <p:cNvSpPr>
            <a:spLocks noGrp="1"/>
          </p:cNvSpPr>
          <p:nvPr>
            <p:ph idx="1"/>
          </p:nvPr>
        </p:nvSpPr>
        <p:spPr>
          <a:xfrm>
            <a:off x="488792" y="2292888"/>
            <a:ext cx="11462802" cy="3695136"/>
          </a:xfrm>
        </p:spPr>
        <p:txBody>
          <a:bodyPr>
            <a:normAutofit/>
          </a:bodyPr>
          <a:lstStyle/>
          <a:p>
            <a:r>
              <a:rPr lang="en-US" dirty="0" err="1">
                <a:solidFill>
                  <a:srgbClr val="92D050"/>
                </a:solidFill>
                <a:effectLst/>
                <a:latin typeface="Bookman Old Style" panose="02050604050505020204" pitchFamily="18" charset="0"/>
              </a:rPr>
              <a:t>Macrosomi</a:t>
            </a:r>
            <a:r>
              <a:rPr lang="ro-RO" dirty="0">
                <a:solidFill>
                  <a:srgbClr val="92D050"/>
                </a:solidFill>
                <a:effectLst/>
                <a:latin typeface="Bookman Old Style" panose="02050604050505020204" pitchFamily="18" charset="0"/>
              </a:rPr>
              <a:t>e n</a:t>
            </a:r>
            <a:r>
              <a:rPr lang="en-US" dirty="0" err="1">
                <a:solidFill>
                  <a:srgbClr val="92D050"/>
                </a:solidFill>
                <a:effectLst/>
                <a:latin typeface="Bookman Old Style" panose="02050604050505020204" pitchFamily="18" charset="0"/>
              </a:rPr>
              <a:t>eonatal</a:t>
            </a:r>
            <a:r>
              <a:rPr lang="ro-RO" dirty="0">
                <a:solidFill>
                  <a:srgbClr val="92D050"/>
                </a:solidFill>
                <a:effectLst/>
                <a:latin typeface="Bookman Old Style" panose="02050604050505020204" pitchFamily="18" charset="0"/>
              </a:rPr>
              <a:t>ă</a:t>
            </a:r>
          </a:p>
          <a:p>
            <a:r>
              <a:rPr lang="ro-RO" dirty="0">
                <a:solidFill>
                  <a:srgbClr val="92D050"/>
                </a:solidFill>
                <a:effectLst/>
                <a:latin typeface="Bookman Old Style" panose="02050604050505020204" pitchFamily="18" charset="0"/>
              </a:rPr>
              <a:t>Feți cu greutate mare pentru vârsta gestațională </a:t>
            </a:r>
          </a:p>
          <a:p>
            <a:r>
              <a:rPr lang="ro-RO" dirty="0">
                <a:solidFill>
                  <a:srgbClr val="92D050"/>
                </a:solidFill>
                <a:effectLst/>
                <a:latin typeface="Bookman Old Style" panose="02050604050505020204" pitchFamily="18" charset="0"/>
              </a:rPr>
              <a:t>Feți cu greutate mică pentru vârsta gestațională </a:t>
            </a:r>
          </a:p>
          <a:p>
            <a:endParaRPr lang="ro-RO" dirty="0">
              <a:effectLst/>
              <a:latin typeface="Bookman Old Style" panose="02050604050505020204" pitchFamily="18" charset="0"/>
            </a:endParaRPr>
          </a:p>
          <a:p>
            <a:r>
              <a:rPr lang="ro-RO" dirty="0">
                <a:effectLst/>
                <a:latin typeface="Bookman Old Style" panose="02050604050505020204" pitchFamily="18" charset="0"/>
              </a:rPr>
              <a:t>Se pare că glicemia postprandială implică riscul cel mai mare pentru </a:t>
            </a:r>
            <a:r>
              <a:rPr lang="en-US" dirty="0" err="1">
                <a:effectLst/>
                <a:latin typeface="Bookman Old Style" panose="02050604050505020204" pitchFamily="18" charset="0"/>
              </a:rPr>
              <a:t>macrosomi</a:t>
            </a:r>
            <a:r>
              <a:rPr lang="ro-RO" dirty="0">
                <a:effectLst/>
                <a:latin typeface="Bookman Old Style" panose="02050604050505020204" pitchFamily="18" charset="0"/>
              </a:rPr>
              <a:t>e</a:t>
            </a:r>
          </a:p>
          <a:p>
            <a:r>
              <a:rPr lang="ro-RO" dirty="0">
                <a:effectLst/>
                <a:latin typeface="Bookman Old Style" panose="02050604050505020204" pitchFamily="18" charset="0"/>
              </a:rPr>
              <a:t>Hi</a:t>
            </a:r>
            <a:r>
              <a:rPr lang="en-US" dirty="0" err="1">
                <a:effectLst/>
                <a:latin typeface="Bookman Old Style" panose="02050604050505020204" pitchFamily="18" charset="0"/>
              </a:rPr>
              <a:t>pogl</a:t>
            </a:r>
            <a:r>
              <a:rPr lang="ro-RO" dirty="0">
                <a:effectLst/>
                <a:latin typeface="Bookman Old Style" panose="02050604050505020204" pitchFamily="18" charset="0"/>
              </a:rPr>
              <a:t>i</a:t>
            </a:r>
            <a:r>
              <a:rPr lang="en-US" dirty="0" err="1">
                <a:effectLst/>
                <a:latin typeface="Bookman Old Style" panose="02050604050505020204" pitchFamily="18" charset="0"/>
              </a:rPr>
              <a:t>cemia</a:t>
            </a:r>
            <a:r>
              <a:rPr lang="ro-RO" dirty="0">
                <a:effectLst/>
                <a:latin typeface="Bookman Old Style" panose="02050604050505020204" pitchFamily="18" charset="0"/>
              </a:rPr>
              <a:t> maternă crește riscul de feți cu greutate mică pentru vârsta gestațională </a:t>
            </a:r>
          </a:p>
          <a:p>
            <a:endParaRPr lang="en-US" dirty="0">
              <a:effectLst/>
              <a:latin typeface="Bookman Old Style" panose="02050604050505020204" pitchFamily="18" charset="0"/>
            </a:endParaRPr>
          </a:p>
        </p:txBody>
      </p:sp>
      <p:sp>
        <p:nvSpPr>
          <p:cNvPr id="4" name="Rectangle 3"/>
          <p:cNvSpPr/>
          <p:nvPr/>
        </p:nvSpPr>
        <p:spPr>
          <a:xfrm>
            <a:off x="338111" y="6344992"/>
            <a:ext cx="11505127" cy="276999"/>
          </a:xfrm>
          <a:prstGeom prst="rect">
            <a:avLst/>
          </a:prstGeom>
        </p:spPr>
        <p:txBody>
          <a:bodyPr wrap="square">
            <a:spAutoFit/>
          </a:bodyPr>
          <a:lstStyle/>
          <a:p>
            <a:r>
              <a:rPr lang="nl-NL" sz="1200" b="0" i="0" u="none" strike="noStrike" baseline="0" dirty="0">
                <a:latin typeface="Arial" panose="020B0604020202020204" pitchFamily="34" charset="0"/>
                <a:cs typeface="Arial" panose="020B0604020202020204" pitchFamily="34" charset="0"/>
              </a:rPr>
              <a:t>Horvath K, Koch K, Jeitler K, et al. Effects of</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treatment in women with gestational diabetes</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mellitus: systematic review and meta-analysis.</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BMJ 2010;</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340:</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c1395</a:t>
            </a:r>
            <a:r>
              <a:rPr lang="ro-RO" sz="1200" b="0" i="0" u="none" strike="noStrike" baseline="0" dirty="0">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63047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dirty="0"/>
              <a:t>studiul </a:t>
            </a:r>
            <a:r>
              <a:rPr lang="en-US" dirty="0"/>
              <a:t>HAPO </a:t>
            </a:r>
            <a:endParaRPr lang="en-US" baseline="30000" dirty="0"/>
          </a:p>
        </p:txBody>
      </p:sp>
      <p:sp>
        <p:nvSpPr>
          <p:cNvPr id="4" name="Content Placeholder 3"/>
          <p:cNvSpPr>
            <a:spLocks noGrp="1"/>
          </p:cNvSpPr>
          <p:nvPr>
            <p:ph idx="1"/>
          </p:nvPr>
        </p:nvSpPr>
        <p:spPr>
          <a:xfrm>
            <a:off x="745889" y="1935921"/>
            <a:ext cx="10689572" cy="3982279"/>
          </a:xfrm>
        </p:spPr>
        <p:txBody>
          <a:bodyPr/>
          <a:lstStyle/>
          <a:p>
            <a:pPr>
              <a:spcBef>
                <a:spcPts val="0"/>
              </a:spcBef>
              <a:spcAft>
                <a:spcPts val="600"/>
              </a:spcAft>
            </a:pPr>
            <a:r>
              <a:rPr lang="en-US" sz="2200" dirty="0">
                <a:latin typeface="Bookman Old Style" panose="02050604050505020204" pitchFamily="18" charset="0"/>
              </a:rPr>
              <a:t>Stud</a:t>
            </a:r>
            <a:r>
              <a:rPr lang="ro-RO" sz="2200" dirty="0">
                <a:latin typeface="Bookman Old Style" panose="02050604050505020204" pitchFamily="18" charset="0"/>
              </a:rPr>
              <a:t>iu mu</a:t>
            </a:r>
            <a:r>
              <a:rPr lang="en-US" sz="2200" dirty="0" err="1">
                <a:latin typeface="Bookman Old Style" panose="02050604050505020204" pitchFamily="18" charset="0"/>
              </a:rPr>
              <a:t>ltina</a:t>
            </a:r>
            <a:r>
              <a:rPr lang="ro-RO" sz="2200" dirty="0">
                <a:latin typeface="Bookman Old Style" panose="02050604050505020204" pitchFamily="18" charset="0"/>
              </a:rPr>
              <a:t>ț</a:t>
            </a:r>
            <a:r>
              <a:rPr lang="en-US" sz="2200" dirty="0" err="1">
                <a:latin typeface="Bookman Old Style" panose="02050604050505020204" pitchFamily="18" charset="0"/>
              </a:rPr>
              <a:t>ional</a:t>
            </a:r>
            <a:r>
              <a:rPr lang="en-US" sz="2200" dirty="0">
                <a:latin typeface="Bookman Old Style" panose="02050604050505020204" pitchFamily="18" charset="0"/>
              </a:rPr>
              <a:t> (28</a:t>
            </a:r>
            <a:r>
              <a:rPr lang="ro-RO" sz="2200" dirty="0">
                <a:latin typeface="Bookman Old Style" panose="02050604050505020204" pitchFamily="18" charset="0"/>
              </a:rPr>
              <a:t>.</a:t>
            </a:r>
            <a:r>
              <a:rPr lang="en-US" sz="2200" dirty="0">
                <a:latin typeface="Bookman Old Style" panose="02050604050505020204" pitchFamily="18" charset="0"/>
              </a:rPr>
              <a:t>562</a:t>
            </a:r>
            <a:r>
              <a:rPr lang="ro-RO" sz="2200" dirty="0">
                <a:latin typeface="Bookman Old Style" panose="02050604050505020204" pitchFamily="18" charset="0"/>
              </a:rPr>
              <a:t> gravide),</a:t>
            </a:r>
            <a:r>
              <a:rPr lang="en-US" sz="2200" dirty="0">
                <a:latin typeface="Bookman Old Style" panose="02050604050505020204" pitchFamily="18" charset="0"/>
              </a:rPr>
              <a:t> 2000-2006</a:t>
            </a:r>
          </a:p>
          <a:p>
            <a:pPr>
              <a:spcBef>
                <a:spcPts val="0"/>
              </a:spcBef>
              <a:spcAft>
                <a:spcPts val="600"/>
              </a:spcAft>
            </a:pPr>
            <a:r>
              <a:rPr lang="ro-RO" sz="2200" dirty="0">
                <a:solidFill>
                  <a:srgbClr val="FFC000"/>
                </a:solidFill>
                <a:latin typeface="Bookman Old Style" panose="02050604050505020204" pitchFamily="18" charset="0"/>
              </a:rPr>
              <a:t>Femeile cu obezitate și cu DZ gestațional au un risc semnificativ mai mare de</a:t>
            </a:r>
            <a:r>
              <a:rPr lang="en-US" sz="2200" dirty="0">
                <a:solidFill>
                  <a:srgbClr val="FFC000"/>
                </a:solidFill>
                <a:latin typeface="Bookman Old Style" panose="02050604050505020204" pitchFamily="18" charset="0"/>
              </a:rPr>
              <a:t>:</a:t>
            </a:r>
          </a:p>
          <a:p>
            <a:pPr lvl="1">
              <a:spcBef>
                <a:spcPts val="0"/>
              </a:spcBef>
              <a:spcAft>
                <a:spcPts val="600"/>
              </a:spcAft>
            </a:pPr>
            <a:r>
              <a:rPr lang="ro-RO" dirty="0">
                <a:latin typeface="Bookman Old Style" panose="02050604050505020204" pitchFamily="18" charset="0"/>
              </a:rPr>
              <a:t>Copii cu greutatea la naștere </a:t>
            </a:r>
            <a:r>
              <a:rPr lang="en-US" dirty="0">
                <a:latin typeface="Bookman Old Style" panose="02050604050505020204" pitchFamily="18" charset="0"/>
              </a:rPr>
              <a:t>&gt;</a:t>
            </a:r>
            <a:r>
              <a:rPr lang="ro-RO" dirty="0">
                <a:latin typeface="Bookman Old Style" panose="02050604050505020204" pitchFamily="18" charset="0"/>
              </a:rPr>
              <a:t>percentila </a:t>
            </a:r>
            <a:r>
              <a:rPr lang="en-US" dirty="0">
                <a:latin typeface="Bookman Old Style" panose="02050604050505020204" pitchFamily="18" charset="0"/>
              </a:rPr>
              <a:t>90</a:t>
            </a:r>
          </a:p>
          <a:p>
            <a:pPr lvl="1">
              <a:spcBef>
                <a:spcPts val="0"/>
              </a:spcBef>
              <a:spcAft>
                <a:spcPts val="600"/>
              </a:spcAft>
            </a:pPr>
            <a:r>
              <a:rPr lang="ro-RO" dirty="0">
                <a:latin typeface="Bookman Old Style" panose="02050604050505020204" pitchFamily="18" charset="0"/>
              </a:rPr>
              <a:t>Naștere prin cezariană și preeclampsie</a:t>
            </a:r>
            <a:endParaRPr lang="en-US" dirty="0">
              <a:latin typeface="Bookman Old Style" panose="02050604050505020204" pitchFamily="18" charset="0"/>
            </a:endParaRPr>
          </a:p>
          <a:p>
            <a:pPr lvl="1">
              <a:spcBef>
                <a:spcPts val="0"/>
              </a:spcBef>
              <a:spcAft>
                <a:spcPts val="600"/>
              </a:spcAft>
            </a:pPr>
            <a:r>
              <a:rPr lang="en-US" dirty="0" err="1">
                <a:latin typeface="Bookman Old Style" panose="02050604050505020204" pitchFamily="18" charset="0"/>
              </a:rPr>
              <a:t>Peptid</a:t>
            </a:r>
            <a:r>
              <a:rPr lang="ro-RO" dirty="0">
                <a:latin typeface="Bookman Old Style" panose="02050604050505020204" pitchFamily="18" charset="0"/>
              </a:rPr>
              <a:t> C din cordon ombilical </a:t>
            </a:r>
            <a:r>
              <a:rPr lang="en-US" dirty="0">
                <a:latin typeface="Bookman Old Style" panose="02050604050505020204" pitchFamily="18" charset="0"/>
              </a:rPr>
              <a:t>&gt;</a:t>
            </a:r>
            <a:r>
              <a:rPr lang="ro-RO" dirty="0">
                <a:latin typeface="Bookman Old Style" panose="02050604050505020204" pitchFamily="18" charset="0"/>
              </a:rPr>
              <a:t>percentila </a:t>
            </a:r>
            <a:r>
              <a:rPr lang="en-US" dirty="0">
                <a:latin typeface="Bookman Old Style" panose="02050604050505020204" pitchFamily="18" charset="0"/>
              </a:rPr>
              <a:t>90 </a:t>
            </a:r>
            <a:endParaRPr lang="ro-RO" dirty="0">
              <a:latin typeface="Bookman Old Style" panose="02050604050505020204" pitchFamily="18" charset="0"/>
            </a:endParaRPr>
          </a:p>
          <a:p>
            <a:pPr lvl="1">
              <a:spcBef>
                <a:spcPts val="0"/>
              </a:spcBef>
              <a:spcAft>
                <a:spcPts val="600"/>
              </a:spcAft>
            </a:pPr>
            <a:r>
              <a:rPr lang="ro-RO" dirty="0">
                <a:latin typeface="Bookman Old Style" panose="02050604050505020204" pitchFamily="18" charset="0"/>
              </a:rPr>
              <a:t>Procentul de țesut adipos la nou-născut </a:t>
            </a:r>
            <a:r>
              <a:rPr lang="en-US" dirty="0">
                <a:latin typeface="Bookman Old Style" panose="02050604050505020204" pitchFamily="18" charset="0"/>
              </a:rPr>
              <a:t>&gt;</a:t>
            </a:r>
            <a:r>
              <a:rPr lang="ro-RO" dirty="0">
                <a:latin typeface="Bookman Old Style" panose="02050604050505020204" pitchFamily="18" charset="0"/>
              </a:rPr>
              <a:t>percentila </a:t>
            </a:r>
            <a:r>
              <a:rPr lang="en-US" dirty="0">
                <a:latin typeface="Bookman Old Style" panose="02050604050505020204" pitchFamily="18" charset="0"/>
              </a:rPr>
              <a:t>90 </a:t>
            </a:r>
            <a:endParaRPr lang="ro-RO" dirty="0">
              <a:latin typeface="Bookman Old Style" panose="02050604050505020204" pitchFamily="18" charset="0"/>
            </a:endParaRPr>
          </a:p>
        </p:txBody>
      </p:sp>
      <p:sp>
        <p:nvSpPr>
          <p:cNvPr id="6" name="Rectangle 5"/>
          <p:cNvSpPr/>
          <p:nvPr/>
        </p:nvSpPr>
        <p:spPr>
          <a:xfrm>
            <a:off x="192151" y="6198583"/>
            <a:ext cx="11797048" cy="276999"/>
          </a:xfrm>
          <a:prstGeom prst="rect">
            <a:avLst/>
          </a:prstGeom>
        </p:spPr>
        <p:txBody>
          <a:bodyPr wrap="square">
            <a:spAutoFit/>
          </a:bodyPr>
          <a:lstStyle/>
          <a:p>
            <a:r>
              <a:rPr lang="en-US" sz="1200" i="0" u="none" strike="noStrike" baseline="0" dirty="0">
                <a:latin typeface="Arial" panose="020B0604020202020204" pitchFamily="34" charset="0"/>
                <a:cs typeface="Arial" panose="020B0604020202020204" pitchFamily="34" charset="0"/>
              </a:rPr>
              <a:t>Metzger BE, Lowe LP, Dyer AR, et al.; HAPO</a:t>
            </a:r>
            <a:r>
              <a:rPr lang="ro-RO" sz="1200" i="0" u="none" strike="noStrike" baseline="0" dirty="0">
                <a:latin typeface="Arial" panose="020B0604020202020204" pitchFamily="34" charset="0"/>
                <a:cs typeface="Arial" panose="020B0604020202020204" pitchFamily="34" charset="0"/>
              </a:rPr>
              <a:t> </a:t>
            </a:r>
            <a:r>
              <a:rPr lang="en-US" sz="1200" i="0" u="none" strike="noStrike" baseline="0" dirty="0">
                <a:latin typeface="Arial" panose="020B0604020202020204" pitchFamily="34" charset="0"/>
                <a:cs typeface="Arial" panose="020B0604020202020204" pitchFamily="34" charset="0"/>
              </a:rPr>
              <a:t>Study Cooperative Research Group. Hyperglycemia</a:t>
            </a:r>
            <a:r>
              <a:rPr lang="ro-RO" sz="1200" i="0" u="none" strike="noStrike" baseline="0" dirty="0">
                <a:latin typeface="Arial" panose="020B0604020202020204" pitchFamily="34" charset="0"/>
                <a:cs typeface="Arial" panose="020B0604020202020204" pitchFamily="34" charset="0"/>
              </a:rPr>
              <a:t> </a:t>
            </a:r>
            <a:r>
              <a:rPr lang="en-US" sz="1200" i="0" u="none" strike="noStrike" baseline="0" dirty="0">
                <a:latin typeface="Arial" panose="020B0604020202020204" pitchFamily="34" charset="0"/>
                <a:cs typeface="Arial" panose="020B0604020202020204" pitchFamily="34" charset="0"/>
              </a:rPr>
              <a:t>and adverse pregnancy outcomes. N </a:t>
            </a:r>
            <a:r>
              <a:rPr lang="en-US" sz="1200" i="0" u="none" strike="noStrike" baseline="0" dirty="0" err="1">
                <a:latin typeface="Arial" panose="020B0604020202020204" pitchFamily="34" charset="0"/>
                <a:cs typeface="Arial" panose="020B0604020202020204" pitchFamily="34" charset="0"/>
              </a:rPr>
              <a:t>Engl</a:t>
            </a:r>
            <a:r>
              <a:rPr lang="en-US" sz="1200" i="0" u="none" strike="noStrike" baseline="0" dirty="0">
                <a:latin typeface="Arial" panose="020B0604020202020204" pitchFamily="34" charset="0"/>
                <a:cs typeface="Arial" panose="020B0604020202020204" pitchFamily="34" charset="0"/>
              </a:rPr>
              <a:t> J Med</a:t>
            </a:r>
            <a:r>
              <a:rPr lang="ro-RO" sz="1200" i="0" u="none" strike="noStrike" baseline="0" dirty="0">
                <a:latin typeface="Arial" panose="020B0604020202020204" pitchFamily="34" charset="0"/>
                <a:cs typeface="Arial" panose="020B0604020202020204" pitchFamily="34" charset="0"/>
              </a:rPr>
              <a:t> 2</a:t>
            </a:r>
            <a:r>
              <a:rPr lang="en-US" sz="1200" i="0" u="none" strike="noStrike" baseline="0" dirty="0">
                <a:latin typeface="Arial" panose="020B0604020202020204" pitchFamily="34" charset="0"/>
                <a:cs typeface="Arial" panose="020B0604020202020204" pitchFamily="34" charset="0"/>
              </a:rPr>
              <a:t>008;</a:t>
            </a:r>
            <a:r>
              <a:rPr lang="ro-RO" sz="1200" i="0" u="none" strike="noStrike" baseline="0" dirty="0">
                <a:latin typeface="Arial" panose="020B0604020202020204" pitchFamily="34" charset="0"/>
                <a:cs typeface="Arial" panose="020B0604020202020204" pitchFamily="34" charset="0"/>
              </a:rPr>
              <a:t> </a:t>
            </a:r>
            <a:r>
              <a:rPr lang="en-US" sz="1200" i="0" u="none" strike="noStrike" baseline="0" dirty="0">
                <a:latin typeface="Arial" panose="020B0604020202020204" pitchFamily="34" charset="0"/>
                <a:cs typeface="Arial" panose="020B0604020202020204" pitchFamily="34" charset="0"/>
              </a:rPr>
              <a:t>358:</a:t>
            </a:r>
            <a:r>
              <a:rPr lang="ro-RO" sz="1200" i="0" u="none" strike="noStrike" baseline="0" dirty="0">
                <a:latin typeface="Arial" panose="020B0604020202020204" pitchFamily="34" charset="0"/>
                <a:cs typeface="Arial" panose="020B0604020202020204" pitchFamily="34" charset="0"/>
              </a:rPr>
              <a:t> </a:t>
            </a:r>
            <a:r>
              <a:rPr lang="en-US" sz="1200" i="0" u="none" strike="noStrike" baseline="0" dirty="0">
                <a:latin typeface="Arial" panose="020B0604020202020204" pitchFamily="34" charset="0"/>
                <a:cs typeface="Arial" panose="020B0604020202020204" pitchFamily="34" charset="0"/>
              </a:rPr>
              <a:t>1991</a:t>
            </a:r>
            <a:r>
              <a:rPr lang="ro-RO" sz="1200" i="0" u="none" strike="noStrike" baseline="0" dirty="0">
                <a:latin typeface="Arial" panose="020B0604020202020204" pitchFamily="34" charset="0"/>
                <a:cs typeface="Arial" panose="020B0604020202020204" pitchFamily="34" charset="0"/>
              </a:rPr>
              <a:t>-</a:t>
            </a:r>
            <a:r>
              <a:rPr lang="en-US" sz="1200" i="0" u="none" strike="noStrike" baseline="0" dirty="0">
                <a:latin typeface="Arial" panose="020B0604020202020204" pitchFamily="34" charset="0"/>
                <a:cs typeface="Arial" panose="020B0604020202020204" pitchFamily="34" charset="0"/>
              </a:rPr>
              <a:t>2002</a:t>
            </a:r>
            <a:r>
              <a:rPr lang="ro-RO" sz="1200" i="0" u="none" strike="noStrike" baseline="0" dirty="0">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73606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anim calcmode="lin" valueType="num">
                                      <p:cBhvr additive="base">
                                        <p:cTn id="1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 calcmode="lin" valueType="num">
                                      <p:cBhvr additive="base">
                                        <p:cTn id="1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anim calcmode="lin" valueType="num">
                                      <p:cBhvr additive="base">
                                        <p:cTn id="19"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macrosomia</a:t>
            </a:r>
            <a:endParaRPr lang="en-US" dirty="0"/>
          </a:p>
        </p:txBody>
      </p:sp>
      <p:sp>
        <p:nvSpPr>
          <p:cNvPr id="3" name="Content Placeholder 2"/>
          <p:cNvSpPr>
            <a:spLocks noGrp="1"/>
          </p:cNvSpPr>
          <p:nvPr>
            <p:ph idx="1"/>
          </p:nvPr>
        </p:nvSpPr>
        <p:spPr>
          <a:xfrm>
            <a:off x="669097" y="1722576"/>
            <a:ext cx="11065187" cy="3695136"/>
          </a:xfrm>
        </p:spPr>
        <p:txBody>
          <a:bodyPr>
            <a:normAutofit lnSpcReduction="10000"/>
          </a:bodyPr>
          <a:lstStyle/>
          <a:p>
            <a:r>
              <a:rPr lang="ro-RO" dirty="0">
                <a:latin typeface="Bookman Old Style" panose="02050604050505020204" pitchFamily="18" charset="0"/>
              </a:rPr>
              <a:t>Macrosomia = greutate la naștere peste 4500 g</a:t>
            </a:r>
          </a:p>
          <a:p>
            <a:r>
              <a:rPr lang="ro-RO" dirty="0">
                <a:latin typeface="Bookman Old Style" panose="02050604050505020204" pitchFamily="18" charset="0"/>
              </a:rPr>
              <a:t>Apare la 15-45% dintre femeile cu DZ gestațional (față de12% la femeile fără DZ) (1)</a:t>
            </a:r>
          </a:p>
          <a:p>
            <a:endParaRPr lang="ro-RO" dirty="0">
              <a:effectLst/>
              <a:latin typeface="Bookman Old Style" panose="02050604050505020204" pitchFamily="18" charset="0"/>
            </a:endParaRPr>
          </a:p>
          <a:p>
            <a:r>
              <a:rPr lang="ro-RO" dirty="0">
                <a:solidFill>
                  <a:srgbClr val="FFC000"/>
                </a:solidFill>
                <a:effectLst/>
                <a:latin typeface="Bookman Old Style" panose="02050604050505020204" pitchFamily="18" charset="0"/>
              </a:rPr>
              <a:t>Nou-născuții m</a:t>
            </a:r>
            <a:r>
              <a:rPr lang="en-US" dirty="0" err="1">
                <a:solidFill>
                  <a:srgbClr val="FFC000"/>
                </a:solidFill>
                <a:effectLst/>
                <a:latin typeface="Bookman Old Style" panose="02050604050505020204" pitchFamily="18" charset="0"/>
              </a:rPr>
              <a:t>acrosomi</a:t>
            </a:r>
            <a:r>
              <a:rPr lang="ro-RO" dirty="0">
                <a:solidFill>
                  <a:srgbClr val="FFC000"/>
                </a:solidFill>
                <a:effectLst/>
                <a:latin typeface="Bookman Old Style" panose="02050604050505020204" pitchFamily="18" charset="0"/>
              </a:rPr>
              <a:t>:</a:t>
            </a:r>
          </a:p>
          <a:p>
            <a:pPr lvl="1"/>
            <a:r>
              <a:rPr lang="ro-RO" dirty="0">
                <a:effectLst/>
                <a:latin typeface="Bookman Old Style" panose="02050604050505020204" pitchFamily="18" charset="0"/>
              </a:rPr>
              <a:t>Mai multe internări în perioada neonatală pentru icter, hipoglicemie, tulburări respiratorii, insuficiență respiratorie (2)</a:t>
            </a:r>
            <a:endParaRPr lang="en-US" dirty="0">
              <a:latin typeface="Bookman Old Style" panose="02050604050505020204" pitchFamily="18" charset="0"/>
            </a:endParaRPr>
          </a:p>
          <a:p>
            <a:pPr lvl="1"/>
            <a:r>
              <a:rPr lang="ro-RO" dirty="0">
                <a:latin typeface="Bookman Old Style" panose="02050604050505020204" pitchFamily="18" charset="0"/>
              </a:rPr>
              <a:t>Risc de  6 ori mai mare de traumatism la naștere (1)</a:t>
            </a:r>
          </a:p>
          <a:p>
            <a:pPr lvl="1"/>
            <a:r>
              <a:rPr lang="ro-RO" dirty="0">
                <a:latin typeface="Bookman Old Style" panose="02050604050505020204" pitchFamily="18" charset="0"/>
              </a:rPr>
              <a:t>Risc de 20 de ori mai mare de traumatism al plexului brahial (1)</a:t>
            </a:r>
          </a:p>
          <a:p>
            <a:pPr lvl="1"/>
            <a:r>
              <a:rPr lang="ro-RO" dirty="0">
                <a:latin typeface="Bookman Old Style" panose="02050604050505020204" pitchFamily="18" charset="0"/>
              </a:rPr>
              <a:t>Necesar mai mare de oxigen, ce duce la policitemie și icter neonatal (1)</a:t>
            </a:r>
          </a:p>
          <a:p>
            <a:endParaRPr lang="ro-RO" dirty="0">
              <a:effectLst/>
              <a:latin typeface="Bookman Old Style" panose="02050604050505020204" pitchFamily="18" charset="0"/>
            </a:endParaRPr>
          </a:p>
        </p:txBody>
      </p:sp>
      <p:sp>
        <p:nvSpPr>
          <p:cNvPr id="5" name="Rectangle 4"/>
          <p:cNvSpPr/>
          <p:nvPr/>
        </p:nvSpPr>
        <p:spPr>
          <a:xfrm>
            <a:off x="202368" y="6105889"/>
            <a:ext cx="11776614" cy="646331"/>
          </a:xfrm>
          <a:prstGeom prst="rect">
            <a:avLst/>
          </a:prstGeom>
        </p:spPr>
        <p:txBody>
          <a:bodyPr wrap="square">
            <a:spAutoFit/>
          </a:bodyPr>
          <a:lstStyle/>
          <a:p>
            <a:pPr marL="228600" indent="-228600">
              <a:buFontTx/>
              <a:buAutoNum type="arabicPeriod"/>
            </a:pPr>
            <a:r>
              <a:rPr lang="en-US" sz="1200" dirty="0" err="1">
                <a:latin typeface="Arial" panose="020B0604020202020204" pitchFamily="34" charset="0"/>
                <a:cs typeface="Arial" panose="020B0604020202020204" pitchFamily="34" charset="0"/>
              </a:rPr>
              <a:t>Kamana</a:t>
            </a:r>
            <a:r>
              <a:rPr lang="en-US" sz="1200" dirty="0">
                <a:latin typeface="Arial" panose="020B0604020202020204" pitchFamily="34" charset="0"/>
                <a:cs typeface="Arial" panose="020B0604020202020204" pitchFamily="34" charset="0"/>
              </a:rPr>
              <a:t> KC,  </a:t>
            </a:r>
            <a:r>
              <a:rPr lang="en-US" sz="1200" dirty="0" err="1">
                <a:latin typeface="Arial" panose="020B0604020202020204" pitchFamily="34" charset="0"/>
                <a:cs typeface="Arial" panose="020B0604020202020204" pitchFamily="34" charset="0"/>
              </a:rPr>
              <a:t>Sumisti</a:t>
            </a:r>
            <a:r>
              <a:rPr lang="en-US" sz="1200" dirty="0">
                <a:latin typeface="Arial" panose="020B0604020202020204" pitchFamily="34" charset="0"/>
                <a:cs typeface="Arial" panose="020B0604020202020204" pitchFamily="34" charset="0"/>
              </a:rPr>
              <a:t> S, Hua Z. Gestational Diabetes Mellitus and Macrosomia: A Literature Review </a:t>
            </a:r>
            <a:r>
              <a:rPr lang="de-DE" sz="1200" dirty="0">
                <a:latin typeface="Arial" panose="020B0604020202020204" pitchFamily="34" charset="0"/>
                <a:cs typeface="Arial" panose="020B0604020202020204" pitchFamily="34" charset="0"/>
              </a:rPr>
              <a:t>Ann Nutr Metab 2015; 66(suppl 2): 14-20</a:t>
            </a:r>
            <a:endParaRPr lang="en-US" sz="1200" dirty="0">
              <a:latin typeface="Arial" panose="020B0604020202020204" pitchFamily="34" charset="0"/>
              <a:cs typeface="Arial" panose="020B0604020202020204" pitchFamily="34" charset="0"/>
            </a:endParaRPr>
          </a:p>
          <a:p>
            <a:pPr marL="228600" indent="-228600">
              <a:buAutoNum type="arabicPeriod"/>
            </a:pPr>
            <a:r>
              <a:rPr lang="ro-RO" sz="1200" dirty="0">
                <a:latin typeface="Arial" panose="020B0604020202020204" pitchFamily="34" charset="0"/>
                <a:cs typeface="Arial" panose="020B0604020202020204" pitchFamily="34" charset="0"/>
              </a:rPr>
              <a:t>Loreda-Garcia JM, Sevilla-Denia S, Rodrigues-Sanchez A, et al. </a:t>
            </a:r>
            <a:r>
              <a:rPr lang="en-US" sz="1200" dirty="0">
                <a:latin typeface="Arial" panose="020B0604020202020204" pitchFamily="34" charset="0"/>
                <a:cs typeface="Arial" panose="020B0604020202020204" pitchFamily="34" charset="0"/>
              </a:rPr>
              <a:t>Perinatal outcome of </a:t>
            </a:r>
            <a:r>
              <a:rPr lang="en-US" sz="1200" dirty="0" err="1">
                <a:latin typeface="Arial" panose="020B0604020202020204" pitchFamily="34" charset="0"/>
                <a:cs typeface="Arial" panose="020B0604020202020204" pitchFamily="34" charset="0"/>
              </a:rPr>
              <a:t>macrosomic</a:t>
            </a:r>
            <a:r>
              <a:rPr lang="en-US" sz="1200" dirty="0">
                <a:latin typeface="Arial" panose="020B0604020202020204" pitchFamily="34" charset="0"/>
                <a:cs typeface="Arial" panose="020B0604020202020204" pitchFamily="34" charset="0"/>
              </a:rPr>
              <a:t> infants born to diabetic versus non-diabetic mothers.</a:t>
            </a:r>
            <a:r>
              <a:rPr lang="ro-RO" sz="1200" dirty="0">
                <a:latin typeface="Arial" panose="020B0604020202020204" pitchFamily="34" charset="0"/>
                <a:cs typeface="Arial" panose="020B0604020202020204" pitchFamily="34" charset="0"/>
              </a:rPr>
              <a:t> Endocrinol Nutr </a:t>
            </a:r>
            <a:r>
              <a:rPr lang="en-US" sz="1200" dirty="0">
                <a:latin typeface="Arial" panose="020B0604020202020204" pitchFamily="34" charset="0"/>
                <a:cs typeface="Arial" panose="020B0604020202020204" pitchFamily="34" charset="0"/>
              </a:rPr>
              <a:t>2016</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63(8):</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409-</a:t>
            </a:r>
            <a:r>
              <a:rPr lang="ro-RO" sz="1200" dirty="0">
                <a:latin typeface="Arial" panose="020B0604020202020204" pitchFamily="34" charset="0"/>
                <a:cs typeface="Arial" panose="020B0604020202020204" pitchFamily="34" charset="0"/>
              </a:rPr>
              <a:t>4</a:t>
            </a:r>
            <a:r>
              <a:rPr lang="en-US" sz="1200" dirty="0">
                <a:latin typeface="Arial" panose="020B0604020202020204" pitchFamily="34" charset="0"/>
                <a:cs typeface="Arial" panose="020B0604020202020204" pitchFamily="34" charset="0"/>
              </a:rPr>
              <a:t>13. </a:t>
            </a:r>
          </a:p>
        </p:txBody>
      </p:sp>
    </p:spTree>
    <p:extLst>
      <p:ext uri="{BB962C8B-B14F-4D97-AF65-F5344CB8AC3E}">
        <p14:creationId xmlns:p14="http://schemas.microsoft.com/office/powerpoint/2010/main" val="2921073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914400" y="0"/>
            <a:ext cx="10339917" cy="635000"/>
          </a:xfrm>
          <a:prstGeom prst="rect">
            <a:avLst/>
          </a:prstGeom>
          <a:noFill/>
          <a:ln w="9525">
            <a:noFill/>
            <a:miter lim="800000"/>
            <a:headEnd/>
            <a:tailEnd/>
          </a:ln>
          <a:effectLst/>
        </p:spPr>
        <p:txBody>
          <a:bodyPr lIns="87312" tIns="42862" rIns="87312" bIns="42862" anchor="b">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lnSpc>
                <a:spcPct val="90000"/>
              </a:lnSpc>
            </a:pPr>
            <a:r>
              <a:rPr lang="en-US" altLang="en-US" sz="4000" b="1">
                <a:solidFill>
                  <a:schemeClr val="accent1"/>
                </a:solidFill>
                <a:latin typeface="Times New Roman" pitchFamily="18" charset="0"/>
              </a:rPr>
              <a:t> </a:t>
            </a:r>
            <a:r>
              <a:rPr lang="ro-RO" altLang="en-US" sz="3600" b="1">
                <a:solidFill>
                  <a:schemeClr val="accent1"/>
                </a:solidFill>
                <a:effectLst>
                  <a:outerShdw blurRad="38100" dist="38100" dir="2700000" algn="tl">
                    <a:srgbClr val="C0C0C0"/>
                  </a:outerShdw>
                </a:effectLst>
                <a:latin typeface="Times New Roman" pitchFamily="18" charset="0"/>
              </a:rPr>
              <a:t>Importanţa</a:t>
            </a:r>
            <a:r>
              <a:rPr lang="en-US" altLang="en-US" sz="3600" b="1">
                <a:solidFill>
                  <a:schemeClr val="accent1"/>
                </a:solidFill>
                <a:effectLst>
                  <a:outerShdw blurRad="38100" dist="38100" dir="2700000" algn="tl">
                    <a:srgbClr val="C0C0C0"/>
                  </a:outerShdw>
                </a:effectLst>
                <a:latin typeface="Times New Roman" pitchFamily="18" charset="0"/>
              </a:rPr>
              <a:t> diabetului zaharat</a:t>
            </a:r>
          </a:p>
        </p:txBody>
      </p:sp>
      <p:sp>
        <p:nvSpPr>
          <p:cNvPr id="14339" name="Oval 3"/>
          <p:cNvSpPr>
            <a:spLocks noChangeArrowheads="1"/>
          </p:cNvSpPr>
          <p:nvPr/>
        </p:nvSpPr>
        <p:spPr bwMode="auto">
          <a:xfrm>
            <a:off x="3302000" y="2832101"/>
            <a:ext cx="4032251" cy="1901825"/>
          </a:xfrm>
          <a:prstGeom prst="ellipse">
            <a:avLst/>
          </a:prstGeom>
          <a:gradFill rotWithShape="0">
            <a:gsLst>
              <a:gs pos="0">
                <a:srgbClr val="4C2E01"/>
              </a:gs>
              <a:gs pos="50000">
                <a:srgbClr val="FE9B03"/>
              </a:gs>
              <a:gs pos="100000">
                <a:srgbClr val="4C2E01"/>
              </a:gs>
            </a:gsLst>
            <a:lin ang="0" scaled="1"/>
          </a:gradFill>
          <a:ln w="25400">
            <a:solidFill>
              <a:schemeClr val="tx1"/>
            </a:solidFill>
            <a:round/>
            <a:headEnd/>
            <a:tailEnd/>
          </a:ln>
        </p:spPr>
        <p:txBody>
          <a:bodyPr wrap="none" anchor="ct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endParaRPr lang="en-US" altLang="en-US" sz="1800">
              <a:latin typeface="Arial" charset="0"/>
            </a:endParaRPr>
          </a:p>
        </p:txBody>
      </p:sp>
      <p:sp>
        <p:nvSpPr>
          <p:cNvPr id="6148" name="Rectangle 4"/>
          <p:cNvSpPr>
            <a:spLocks noChangeArrowheads="1"/>
          </p:cNvSpPr>
          <p:nvPr/>
        </p:nvSpPr>
        <p:spPr bwMode="auto">
          <a:xfrm>
            <a:off x="2235200" y="3333750"/>
            <a:ext cx="6062133" cy="1149350"/>
          </a:xfrm>
          <a:prstGeom prst="rect">
            <a:avLst/>
          </a:prstGeom>
          <a:noFill/>
          <a:ln w="9525">
            <a:noFill/>
            <a:miter lim="800000"/>
            <a:headEnd/>
            <a:tailEnd/>
          </a:ln>
          <a:effectLst/>
        </p:spPr>
        <p:txBody>
          <a:bodyPr lIns="57150" tIns="25400" rIns="57150" bIns="25400" anchor="b">
            <a:spAutoFit/>
          </a:bodyPr>
          <a:lstStyle/>
          <a:p>
            <a:pPr algn="ctr" defTabSz="671513">
              <a:lnSpc>
                <a:spcPct val="90000"/>
              </a:lnSpc>
              <a:defRPr/>
            </a:pPr>
            <a:r>
              <a:rPr lang="en-US" sz="4000" b="1">
                <a:effectLst>
                  <a:outerShdw blurRad="38100" dist="38100" dir="2700000" algn="tl">
                    <a:srgbClr val="000000"/>
                  </a:outerShdw>
                </a:effectLst>
                <a:latin typeface="Tempus Sans ITC" pitchFamily="82" charset="0"/>
              </a:rPr>
              <a:t>Diabetul </a:t>
            </a:r>
          </a:p>
          <a:p>
            <a:pPr algn="ctr" defTabSz="671513">
              <a:lnSpc>
                <a:spcPct val="90000"/>
              </a:lnSpc>
              <a:defRPr/>
            </a:pPr>
            <a:r>
              <a:rPr lang="en-US" sz="4000" b="1">
                <a:effectLst>
                  <a:outerShdw blurRad="38100" dist="38100" dir="2700000" algn="tl">
                    <a:srgbClr val="000000"/>
                  </a:outerShdw>
                </a:effectLst>
                <a:latin typeface="Tempus Sans ITC" pitchFamily="82" charset="0"/>
              </a:rPr>
              <a:t>zaharat</a:t>
            </a:r>
          </a:p>
        </p:txBody>
      </p:sp>
      <p:sp>
        <p:nvSpPr>
          <p:cNvPr id="6149" name="Rectangle 5"/>
          <p:cNvSpPr>
            <a:spLocks noChangeArrowheads="1"/>
          </p:cNvSpPr>
          <p:nvPr/>
        </p:nvSpPr>
        <p:spPr bwMode="auto">
          <a:xfrm>
            <a:off x="1" y="3735388"/>
            <a:ext cx="2275417" cy="401637"/>
          </a:xfrm>
          <a:prstGeom prst="rect">
            <a:avLst/>
          </a:prstGeom>
          <a:noFill/>
          <a:ln w="9525">
            <a:noFill/>
            <a:miter lim="800000"/>
            <a:headEnd/>
            <a:tailEnd/>
          </a:ln>
          <a:effectLst/>
        </p:spPr>
        <p:txBody>
          <a:bodyPr lIns="57150" tIns="25400" rIns="57150" bIns="25400">
            <a:spAutoFit/>
          </a:bodyPr>
          <a:lstStyle/>
          <a:p>
            <a:pPr algn="ctr" defTabSz="671513">
              <a:spcBef>
                <a:spcPct val="15000"/>
              </a:spcBef>
              <a:defRPr/>
            </a:pPr>
            <a:r>
              <a:rPr lang="en-US" sz="2300" b="1">
                <a:solidFill>
                  <a:schemeClr val="tx2">
                    <a:lumMod val="60000"/>
                    <a:lumOff val="40000"/>
                  </a:schemeClr>
                </a:solidFill>
                <a:effectLst>
                  <a:outerShdw blurRad="38100" dist="38100" dir="2700000" algn="tl">
                    <a:srgbClr val="000000"/>
                  </a:outerShdw>
                </a:effectLst>
                <a:latin typeface="Tempus Sans ITC" pitchFamily="82" charset="0"/>
              </a:rPr>
              <a:t>Orbire *</a:t>
            </a:r>
            <a:endParaRPr lang="en-US" sz="2300">
              <a:solidFill>
                <a:schemeClr val="tx2">
                  <a:lumMod val="60000"/>
                  <a:lumOff val="40000"/>
                </a:schemeClr>
              </a:solidFill>
              <a:effectLst>
                <a:outerShdw blurRad="38100" dist="38100" dir="2700000" algn="tl">
                  <a:srgbClr val="000000"/>
                </a:outerShdw>
              </a:effectLst>
              <a:latin typeface="Tempus Sans ITC" pitchFamily="82" charset="0"/>
            </a:endParaRPr>
          </a:p>
        </p:txBody>
      </p:sp>
      <p:sp>
        <p:nvSpPr>
          <p:cNvPr id="6150" name="Rectangle 6"/>
          <p:cNvSpPr>
            <a:spLocks noChangeArrowheads="1"/>
          </p:cNvSpPr>
          <p:nvPr/>
        </p:nvSpPr>
        <p:spPr bwMode="auto">
          <a:xfrm>
            <a:off x="783167" y="2047876"/>
            <a:ext cx="2781300" cy="759182"/>
          </a:xfrm>
          <a:prstGeom prst="rect">
            <a:avLst/>
          </a:prstGeom>
          <a:noFill/>
          <a:ln w="9525">
            <a:noFill/>
            <a:miter lim="800000"/>
            <a:headEnd/>
            <a:tailEnd/>
          </a:ln>
          <a:effectLst/>
        </p:spPr>
        <p:txBody>
          <a:bodyPr lIns="57150" tIns="25400" rIns="57150" bIns="25400">
            <a:spAutoFit/>
          </a:bodyPr>
          <a:lstStyle/>
          <a:p>
            <a:pPr algn="ctr" defTabSz="671513">
              <a:spcBef>
                <a:spcPct val="15000"/>
              </a:spcBef>
              <a:defRPr/>
            </a:pPr>
            <a:r>
              <a:rPr lang="en-US" sz="2300" b="1" dirty="0" err="1">
                <a:solidFill>
                  <a:schemeClr val="tx2">
                    <a:lumMod val="60000"/>
                    <a:lumOff val="40000"/>
                  </a:schemeClr>
                </a:solidFill>
                <a:effectLst>
                  <a:outerShdw blurRad="38100" dist="38100" dir="2700000" algn="tl">
                    <a:srgbClr val="000000"/>
                  </a:outerShdw>
                </a:effectLst>
                <a:latin typeface="Tempus Sans ITC" pitchFamily="82" charset="0"/>
              </a:rPr>
              <a:t>Insuficienţă</a:t>
            </a:r>
            <a:r>
              <a:rPr lang="en-US" sz="2300" b="1" dirty="0">
                <a:solidFill>
                  <a:schemeClr val="tx2">
                    <a:lumMod val="60000"/>
                    <a:lumOff val="40000"/>
                  </a:schemeClr>
                </a:solidFill>
                <a:effectLst>
                  <a:outerShdw blurRad="38100" dist="38100" dir="2700000" algn="tl">
                    <a:srgbClr val="000000"/>
                  </a:outerShdw>
                </a:effectLst>
                <a:latin typeface="Tempus Sans ITC" pitchFamily="82" charset="0"/>
              </a:rPr>
              <a:t> </a:t>
            </a:r>
            <a:r>
              <a:rPr lang="en-US" sz="2300" b="1" dirty="0" err="1">
                <a:solidFill>
                  <a:schemeClr val="tx2">
                    <a:lumMod val="60000"/>
                    <a:lumOff val="40000"/>
                  </a:schemeClr>
                </a:solidFill>
                <a:effectLst>
                  <a:outerShdw blurRad="38100" dist="38100" dir="2700000" algn="tl">
                    <a:srgbClr val="000000"/>
                  </a:outerShdw>
                </a:effectLst>
                <a:latin typeface="Tempus Sans ITC" pitchFamily="82" charset="0"/>
              </a:rPr>
              <a:t>renală</a:t>
            </a:r>
            <a:r>
              <a:rPr lang="en-US" sz="2300" b="1" dirty="0">
                <a:solidFill>
                  <a:schemeClr val="tx2">
                    <a:lumMod val="60000"/>
                    <a:lumOff val="40000"/>
                  </a:schemeClr>
                </a:solidFill>
                <a:effectLst>
                  <a:outerShdw blurRad="38100" dist="38100" dir="2700000" algn="tl">
                    <a:srgbClr val="000000"/>
                  </a:outerShdw>
                </a:effectLst>
                <a:latin typeface="Tempus Sans ITC" pitchFamily="82" charset="0"/>
              </a:rPr>
              <a:t> * </a:t>
            </a:r>
            <a:br>
              <a:rPr lang="en-US" sz="2300" b="1" dirty="0">
                <a:solidFill>
                  <a:schemeClr val="tx2">
                    <a:lumMod val="60000"/>
                    <a:lumOff val="40000"/>
                  </a:schemeClr>
                </a:solidFill>
                <a:effectLst>
                  <a:outerShdw blurRad="38100" dist="38100" dir="2700000" algn="tl">
                    <a:srgbClr val="000000"/>
                  </a:outerShdw>
                </a:effectLst>
                <a:latin typeface="Tempus Sans ITC" pitchFamily="82" charset="0"/>
              </a:rPr>
            </a:br>
            <a:endParaRPr lang="en-US" sz="2300" b="1" dirty="0">
              <a:solidFill>
                <a:schemeClr val="tx2">
                  <a:lumMod val="60000"/>
                  <a:lumOff val="40000"/>
                </a:schemeClr>
              </a:solidFill>
              <a:effectLst>
                <a:outerShdw blurRad="38100" dist="38100" dir="2700000" algn="tl">
                  <a:srgbClr val="000000"/>
                </a:outerShdw>
              </a:effectLst>
              <a:latin typeface="Tempus Sans ITC" pitchFamily="82" charset="0"/>
            </a:endParaRPr>
          </a:p>
        </p:txBody>
      </p:sp>
      <p:sp>
        <p:nvSpPr>
          <p:cNvPr id="6151" name="Rectangle 7"/>
          <p:cNvSpPr>
            <a:spLocks noChangeArrowheads="1"/>
          </p:cNvSpPr>
          <p:nvPr/>
        </p:nvSpPr>
        <p:spPr bwMode="auto">
          <a:xfrm>
            <a:off x="914400" y="5121275"/>
            <a:ext cx="3776133" cy="401638"/>
          </a:xfrm>
          <a:prstGeom prst="rect">
            <a:avLst/>
          </a:prstGeom>
          <a:noFill/>
          <a:ln w="9525">
            <a:noFill/>
            <a:miter lim="800000"/>
            <a:headEnd/>
            <a:tailEnd/>
          </a:ln>
          <a:effectLst/>
        </p:spPr>
        <p:txBody>
          <a:bodyPr lIns="57150" tIns="25400" rIns="57150" bIns="25400">
            <a:spAutoFit/>
          </a:bodyPr>
          <a:lstStyle/>
          <a:p>
            <a:pPr algn="ctr" defTabSz="671513">
              <a:spcBef>
                <a:spcPct val="15000"/>
              </a:spcBef>
              <a:defRPr/>
            </a:pPr>
            <a:r>
              <a:rPr lang="en-US" sz="2300" b="1">
                <a:solidFill>
                  <a:schemeClr val="tx2">
                    <a:lumMod val="60000"/>
                    <a:lumOff val="40000"/>
                  </a:schemeClr>
                </a:solidFill>
                <a:effectLst>
                  <a:outerShdw blurRad="38100" dist="38100" dir="2700000" algn="tl">
                    <a:srgbClr val="000000"/>
                  </a:outerShdw>
                </a:effectLst>
                <a:latin typeface="Tempus Sans ITC" pitchFamily="82" charset="0"/>
              </a:rPr>
              <a:t>Amputaţii*</a:t>
            </a:r>
            <a:endParaRPr lang="en-US" sz="2300">
              <a:solidFill>
                <a:schemeClr val="tx2">
                  <a:lumMod val="60000"/>
                  <a:lumOff val="40000"/>
                </a:schemeClr>
              </a:solidFill>
              <a:effectLst>
                <a:outerShdw blurRad="38100" dist="38100" dir="2700000" algn="tl">
                  <a:srgbClr val="000000"/>
                </a:outerShdw>
              </a:effectLst>
              <a:latin typeface="Tempus Sans ITC" pitchFamily="82" charset="0"/>
            </a:endParaRPr>
          </a:p>
        </p:txBody>
      </p:sp>
      <p:sp>
        <p:nvSpPr>
          <p:cNvPr id="6152" name="Rectangle 8"/>
          <p:cNvSpPr>
            <a:spLocks noChangeArrowheads="1"/>
          </p:cNvSpPr>
          <p:nvPr/>
        </p:nvSpPr>
        <p:spPr bwMode="auto">
          <a:xfrm>
            <a:off x="6972300" y="2047876"/>
            <a:ext cx="3962400" cy="752475"/>
          </a:xfrm>
          <a:prstGeom prst="rect">
            <a:avLst/>
          </a:prstGeom>
          <a:noFill/>
          <a:ln w="9525">
            <a:noFill/>
            <a:miter lim="800000"/>
            <a:headEnd/>
            <a:tailEnd/>
          </a:ln>
          <a:effectLst/>
        </p:spPr>
        <p:txBody>
          <a:bodyPr lIns="57150" tIns="25400" rIns="57150" bIns="25400">
            <a:spAutoFit/>
          </a:bodyPr>
          <a:lstStyle/>
          <a:p>
            <a:pPr algn="ctr" defTabSz="671513">
              <a:spcBef>
                <a:spcPct val="15000"/>
              </a:spcBef>
              <a:defRPr/>
            </a:pPr>
            <a:r>
              <a:rPr lang="en-US" sz="2300" b="1">
                <a:solidFill>
                  <a:schemeClr val="tx2">
                    <a:lumMod val="60000"/>
                    <a:lumOff val="40000"/>
                  </a:schemeClr>
                </a:solidFill>
                <a:effectLst>
                  <a:outerShdw blurRad="38100" dist="38100" dir="2700000" algn="tl">
                    <a:srgbClr val="000000"/>
                  </a:outerShdw>
                </a:effectLst>
                <a:latin typeface="Tempus Sans ITC" pitchFamily="82" charset="0"/>
              </a:rPr>
              <a:t>Speranţă de viaţă </a:t>
            </a:r>
            <a:r>
              <a:rPr lang="ro-RO" sz="2300" b="1">
                <a:solidFill>
                  <a:schemeClr val="tx2">
                    <a:lumMod val="60000"/>
                    <a:lumOff val="40000"/>
                  </a:schemeClr>
                </a:solidFill>
                <a:effectLst>
                  <a:outerShdw blurRad="38100" dist="38100" dir="2700000" algn="tl">
                    <a:srgbClr val="000000"/>
                  </a:outerShdw>
                </a:effectLst>
                <a:latin typeface="Tempus Sans ITC" pitchFamily="82" charset="0"/>
              </a:rPr>
              <a:t> </a:t>
            </a:r>
            <a:r>
              <a:rPr lang="ro-RO" sz="2300" b="1">
                <a:solidFill>
                  <a:schemeClr val="tx2">
                    <a:lumMod val="60000"/>
                    <a:lumOff val="40000"/>
                  </a:schemeClr>
                </a:solidFill>
                <a:effectLst>
                  <a:outerShdw blurRad="38100" dist="38100" dir="2700000" algn="tl">
                    <a:srgbClr val="000000"/>
                  </a:outerShdw>
                </a:effectLst>
                <a:latin typeface="Tempus Sans ITC" pitchFamily="82" charset="0"/>
                <a:sym typeface="Symbol" pitchFamily="18" charset="2"/>
              </a:rPr>
              <a:t> </a:t>
            </a:r>
            <a:r>
              <a:rPr lang="en-US" sz="2300" b="1">
                <a:solidFill>
                  <a:schemeClr val="tx2">
                    <a:lumMod val="60000"/>
                    <a:lumOff val="40000"/>
                  </a:schemeClr>
                </a:solidFill>
                <a:effectLst>
                  <a:outerShdw blurRad="38100" dist="38100" dir="2700000" algn="tl">
                    <a:srgbClr val="000000"/>
                  </a:outerShdw>
                </a:effectLst>
                <a:latin typeface="Tempus Sans ITC" pitchFamily="82" charset="0"/>
              </a:rPr>
              <a:t>cu 5 - 10 ani</a:t>
            </a:r>
            <a:endParaRPr lang="en-US" sz="2300">
              <a:solidFill>
                <a:schemeClr val="tx2">
                  <a:lumMod val="60000"/>
                  <a:lumOff val="40000"/>
                </a:schemeClr>
              </a:solidFill>
              <a:effectLst>
                <a:outerShdw blurRad="38100" dist="38100" dir="2700000" algn="tl">
                  <a:srgbClr val="000000"/>
                </a:outerShdw>
              </a:effectLst>
              <a:latin typeface="Tempus Sans ITC" pitchFamily="82" charset="0"/>
            </a:endParaRPr>
          </a:p>
        </p:txBody>
      </p:sp>
      <p:sp>
        <p:nvSpPr>
          <p:cNvPr id="6153" name="Rectangle 9"/>
          <p:cNvSpPr>
            <a:spLocks noChangeArrowheads="1"/>
          </p:cNvSpPr>
          <p:nvPr/>
        </p:nvSpPr>
        <p:spPr bwMode="auto">
          <a:xfrm>
            <a:off x="8238067" y="3257551"/>
            <a:ext cx="3649133" cy="752475"/>
          </a:xfrm>
          <a:prstGeom prst="rect">
            <a:avLst/>
          </a:prstGeom>
          <a:noFill/>
          <a:ln w="9525">
            <a:noFill/>
            <a:miter lim="800000"/>
            <a:headEnd/>
            <a:tailEnd/>
          </a:ln>
          <a:effectLst/>
        </p:spPr>
        <p:txBody>
          <a:bodyPr lIns="57150" tIns="25400" rIns="57150" bIns="25400">
            <a:spAutoFit/>
          </a:bodyPr>
          <a:lstStyle/>
          <a:p>
            <a:pPr algn="ctr" defTabSz="671513">
              <a:spcBef>
                <a:spcPct val="15000"/>
              </a:spcBef>
              <a:defRPr/>
            </a:pPr>
            <a:r>
              <a:rPr lang="en-US" sz="2300" b="1">
                <a:solidFill>
                  <a:schemeClr val="tx2">
                    <a:lumMod val="60000"/>
                    <a:lumOff val="40000"/>
                  </a:schemeClr>
                </a:solidFill>
                <a:effectLst>
                  <a:outerShdw blurRad="38100" dist="38100" dir="2700000" algn="tl">
                    <a:srgbClr val="000000"/>
                  </a:outerShdw>
                </a:effectLst>
                <a:latin typeface="Tempus Sans ITC" pitchFamily="82" charset="0"/>
              </a:rPr>
              <a:t>Bolile cardiovasculare</a:t>
            </a:r>
            <a:br>
              <a:rPr lang="en-US" sz="2300" b="1">
                <a:solidFill>
                  <a:schemeClr val="tx2">
                    <a:lumMod val="60000"/>
                    <a:lumOff val="40000"/>
                  </a:schemeClr>
                </a:solidFill>
                <a:effectLst>
                  <a:outerShdw blurRad="38100" dist="38100" dir="2700000" algn="tl">
                    <a:srgbClr val="000000"/>
                  </a:outerShdw>
                </a:effectLst>
                <a:latin typeface="Tempus Sans ITC" pitchFamily="82" charset="0"/>
              </a:rPr>
            </a:br>
            <a:r>
              <a:rPr lang="en-US" sz="2300" b="1">
                <a:solidFill>
                  <a:schemeClr val="tx2">
                    <a:lumMod val="60000"/>
                    <a:lumOff val="40000"/>
                  </a:schemeClr>
                </a:solidFill>
                <a:effectLst>
                  <a:outerShdw blurRad="38100" dist="38100" dir="2700000" algn="tl">
                    <a:srgbClr val="000000"/>
                  </a:outerShdw>
                </a:effectLst>
                <a:latin typeface="Tempus Sans ITC" pitchFamily="82" charset="0"/>
                <a:sym typeface="Symbol" pitchFamily="18" charset="2"/>
              </a:rPr>
              <a:t></a:t>
            </a:r>
            <a:r>
              <a:rPr lang="en-US" sz="2300" b="1">
                <a:solidFill>
                  <a:schemeClr val="tx2">
                    <a:lumMod val="60000"/>
                    <a:lumOff val="40000"/>
                  </a:schemeClr>
                </a:solidFill>
                <a:effectLst>
                  <a:outerShdw blurRad="38100" dist="38100" dir="2700000" algn="tl">
                    <a:srgbClr val="000000"/>
                  </a:outerShdw>
                </a:effectLst>
                <a:latin typeface="Tempus Sans ITC" pitchFamily="82" charset="0"/>
              </a:rPr>
              <a:t> </a:t>
            </a:r>
            <a:r>
              <a:rPr lang="en-US" sz="2300" b="1">
                <a:solidFill>
                  <a:schemeClr val="tx2">
                    <a:lumMod val="60000"/>
                    <a:lumOff val="40000"/>
                  </a:schemeClr>
                </a:solidFill>
                <a:effectLst>
                  <a:outerShdw blurRad="38100" dist="38100" dir="2700000" algn="tl">
                    <a:srgbClr val="000000"/>
                  </a:outerShdw>
                </a:effectLst>
                <a:latin typeface="Tempus Sans ITC" pitchFamily="82" charset="0"/>
                <a:sym typeface="Symbol" pitchFamily="18" charset="2"/>
              </a:rPr>
              <a:t>de</a:t>
            </a:r>
            <a:r>
              <a:rPr lang="en-US" sz="2300" b="1">
                <a:solidFill>
                  <a:schemeClr val="tx2">
                    <a:lumMod val="60000"/>
                    <a:lumOff val="40000"/>
                  </a:schemeClr>
                </a:solidFill>
                <a:effectLst>
                  <a:outerShdw blurRad="38100" dist="38100" dir="2700000" algn="tl">
                    <a:srgbClr val="000000"/>
                  </a:outerShdw>
                </a:effectLst>
                <a:latin typeface="Tempus Sans ITC" pitchFamily="82" charset="0"/>
              </a:rPr>
              <a:t> 2</a:t>
            </a:r>
            <a:r>
              <a:rPr lang="ro-RO" sz="2300" b="1">
                <a:solidFill>
                  <a:schemeClr val="tx2">
                    <a:lumMod val="60000"/>
                    <a:lumOff val="40000"/>
                  </a:schemeClr>
                </a:solidFill>
                <a:effectLst>
                  <a:outerShdw blurRad="38100" dist="38100" dir="2700000" algn="tl">
                    <a:srgbClr val="000000"/>
                  </a:outerShdw>
                </a:effectLst>
                <a:latin typeface="Tempus Sans ITC" pitchFamily="82" charset="0"/>
              </a:rPr>
              <a:t>-4 </a:t>
            </a:r>
            <a:r>
              <a:rPr lang="en-US" sz="2300" b="1">
                <a:solidFill>
                  <a:schemeClr val="tx2">
                    <a:lumMod val="60000"/>
                    <a:lumOff val="40000"/>
                  </a:schemeClr>
                </a:solidFill>
                <a:effectLst>
                  <a:outerShdw blurRad="38100" dist="38100" dir="2700000" algn="tl">
                    <a:srgbClr val="000000"/>
                  </a:outerShdw>
                </a:effectLst>
                <a:latin typeface="Tempus Sans ITC" pitchFamily="82" charset="0"/>
              </a:rPr>
              <a:t>X</a:t>
            </a:r>
            <a:endParaRPr lang="en-US" sz="2300">
              <a:solidFill>
                <a:schemeClr val="tx2">
                  <a:lumMod val="60000"/>
                  <a:lumOff val="40000"/>
                </a:schemeClr>
              </a:solidFill>
              <a:effectLst>
                <a:outerShdw blurRad="38100" dist="38100" dir="2700000" algn="tl">
                  <a:srgbClr val="000000"/>
                </a:outerShdw>
              </a:effectLst>
              <a:latin typeface="Tempus Sans ITC" pitchFamily="82" charset="0"/>
            </a:endParaRPr>
          </a:p>
        </p:txBody>
      </p:sp>
      <p:sp>
        <p:nvSpPr>
          <p:cNvPr id="14346" name="Line 10"/>
          <p:cNvSpPr>
            <a:spLocks noChangeShapeType="1"/>
          </p:cNvSpPr>
          <p:nvPr/>
        </p:nvSpPr>
        <p:spPr bwMode="auto">
          <a:xfrm>
            <a:off x="7416801" y="3562350"/>
            <a:ext cx="861484" cy="0"/>
          </a:xfrm>
          <a:prstGeom prst="line">
            <a:avLst/>
          </a:prstGeom>
          <a:noFill/>
          <a:ln w="50800">
            <a:solidFill>
              <a:schemeClr val="tx2"/>
            </a:solidFill>
            <a:round/>
            <a:headEnd type="none" w="sm" len="sm"/>
            <a:tailEnd type="stealth" w="med" len="med"/>
          </a:ln>
          <a:effectLst>
            <a:outerShdw dist="17961" dir="2700000" algn="ctr" rotWithShape="0">
              <a:schemeClr val="accent2"/>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4347" name="Line 11"/>
          <p:cNvSpPr>
            <a:spLocks noChangeShapeType="1"/>
          </p:cNvSpPr>
          <p:nvPr/>
        </p:nvSpPr>
        <p:spPr bwMode="auto">
          <a:xfrm flipH="1" flipV="1">
            <a:off x="6711951" y="4584700"/>
            <a:ext cx="886883" cy="382588"/>
          </a:xfrm>
          <a:prstGeom prst="line">
            <a:avLst/>
          </a:prstGeom>
          <a:noFill/>
          <a:ln w="50800">
            <a:solidFill>
              <a:schemeClr val="tx2"/>
            </a:solidFill>
            <a:round/>
            <a:headEnd type="stealth" w="med" len="med"/>
            <a:tailEnd type="none" w="sm" len="sm"/>
          </a:ln>
          <a:effectLst>
            <a:outerShdw dist="17961" dir="2700000" algn="ctr" rotWithShape="0">
              <a:schemeClr val="accent2"/>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4348" name="Line 12"/>
          <p:cNvSpPr>
            <a:spLocks noChangeShapeType="1"/>
          </p:cNvSpPr>
          <p:nvPr/>
        </p:nvSpPr>
        <p:spPr bwMode="auto">
          <a:xfrm flipV="1">
            <a:off x="6944785" y="2528889"/>
            <a:ext cx="520700" cy="509587"/>
          </a:xfrm>
          <a:prstGeom prst="line">
            <a:avLst/>
          </a:prstGeom>
          <a:noFill/>
          <a:ln w="50800">
            <a:solidFill>
              <a:schemeClr val="tx2"/>
            </a:solidFill>
            <a:round/>
            <a:headEnd type="none" w="sm" len="sm"/>
            <a:tailEnd type="stealth" w="med" len="med"/>
          </a:ln>
          <a:effectLst>
            <a:outerShdw dist="17961" dir="2700000" algn="ctr" rotWithShape="0">
              <a:schemeClr val="accent2"/>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4349" name="Line 13"/>
          <p:cNvSpPr>
            <a:spLocks noChangeShapeType="1"/>
          </p:cNvSpPr>
          <p:nvPr/>
        </p:nvSpPr>
        <p:spPr bwMode="auto">
          <a:xfrm flipV="1">
            <a:off x="3581401" y="4654550"/>
            <a:ext cx="554567" cy="534988"/>
          </a:xfrm>
          <a:prstGeom prst="line">
            <a:avLst/>
          </a:prstGeom>
          <a:noFill/>
          <a:ln w="50800">
            <a:solidFill>
              <a:schemeClr val="tx2"/>
            </a:solidFill>
            <a:round/>
            <a:headEnd type="stealth" w="med" len="med"/>
            <a:tailEnd type="none" w="sm" len="sm"/>
          </a:ln>
          <a:effectLst>
            <a:outerShdw dist="17961" dir="2700000" algn="ctr" rotWithShape="0">
              <a:schemeClr val="accent2"/>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4350" name="Line 14"/>
          <p:cNvSpPr>
            <a:spLocks noChangeShapeType="1"/>
          </p:cNvSpPr>
          <p:nvPr/>
        </p:nvSpPr>
        <p:spPr bwMode="auto">
          <a:xfrm flipH="1" flipV="1">
            <a:off x="2959101" y="2513013"/>
            <a:ext cx="783167" cy="508000"/>
          </a:xfrm>
          <a:prstGeom prst="line">
            <a:avLst/>
          </a:prstGeom>
          <a:noFill/>
          <a:ln w="50800">
            <a:solidFill>
              <a:schemeClr val="tx2"/>
            </a:solidFill>
            <a:round/>
            <a:headEnd type="none" w="sm" len="sm"/>
            <a:tailEnd type="stealth" w="med" len="med"/>
          </a:ln>
          <a:effectLst>
            <a:outerShdw dist="17961" dir="2700000" algn="ctr" rotWithShape="0">
              <a:schemeClr val="accent2"/>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6159" name="Rectangle 15"/>
          <p:cNvSpPr>
            <a:spLocks noChangeArrowheads="1"/>
          </p:cNvSpPr>
          <p:nvPr/>
        </p:nvSpPr>
        <p:spPr bwMode="auto">
          <a:xfrm>
            <a:off x="914400" y="5613400"/>
            <a:ext cx="10089662" cy="508000"/>
          </a:xfrm>
          <a:prstGeom prst="rect">
            <a:avLst/>
          </a:prstGeom>
          <a:solidFill>
            <a:schemeClr val="bg2"/>
          </a:solidFill>
          <a:ln w="9525">
            <a:noFill/>
            <a:miter lim="800000"/>
            <a:headEnd/>
            <a:tailEnd/>
          </a:ln>
          <a:effectLst/>
        </p:spPr>
        <p:txBody>
          <a:bodyPr wrap="none" lIns="17462" tIns="23812" rIns="17462" bIns="23812" anchor="b"/>
          <a:lstStyle/>
          <a:p>
            <a:pPr defTabSz="817563">
              <a:tabLst>
                <a:tab pos="407988" algn="l"/>
                <a:tab pos="817563" algn="l"/>
                <a:tab pos="1223963" algn="l"/>
              </a:tabLst>
              <a:defRPr/>
            </a:pPr>
            <a:r>
              <a:rPr lang="en-US" sz="1400" b="1" dirty="0">
                <a:effectLst>
                  <a:outerShdw blurRad="38100" dist="38100" dir="2700000" algn="tl">
                    <a:srgbClr val="000000"/>
                  </a:outerShdw>
                </a:effectLst>
                <a:latin typeface="Arial" pitchFamily="34" charset="0"/>
              </a:rPr>
              <a:t>*</a:t>
            </a:r>
            <a:r>
              <a:rPr lang="en-US" sz="1600" b="1" dirty="0">
                <a:effectLst>
                  <a:outerShdw blurRad="38100" dist="38100" dir="2700000" algn="tl">
                    <a:srgbClr val="000000"/>
                  </a:outerShdw>
                </a:effectLst>
                <a:latin typeface="Arial" pitchFamily="34" charset="0"/>
              </a:rPr>
              <a:t>Diabetul zaharat </a:t>
            </a:r>
            <a:r>
              <a:rPr lang="en-US" sz="1600" b="1" dirty="0" err="1">
                <a:effectLst>
                  <a:outerShdw blurRad="38100" dist="38100" dir="2700000" algn="tl">
                    <a:srgbClr val="000000"/>
                  </a:outerShdw>
                </a:effectLst>
                <a:latin typeface="Arial" pitchFamily="34" charset="0"/>
              </a:rPr>
              <a:t>este</a:t>
            </a:r>
            <a:r>
              <a:rPr lang="en-US" sz="1600" b="1" dirty="0">
                <a:effectLst>
                  <a:outerShdw blurRad="38100" dist="38100" dir="2700000" algn="tl">
                    <a:srgbClr val="000000"/>
                  </a:outerShdw>
                </a:effectLst>
                <a:latin typeface="Arial" pitchFamily="34" charset="0"/>
              </a:rPr>
              <a:t> prima </a:t>
            </a:r>
            <a:r>
              <a:rPr lang="en-US" sz="1600" b="1" dirty="0" err="1">
                <a:effectLst>
                  <a:outerShdw blurRad="38100" dist="38100" dir="2700000" algn="tl">
                    <a:srgbClr val="000000"/>
                  </a:outerShdw>
                </a:effectLst>
                <a:latin typeface="Arial" pitchFamily="34" charset="0"/>
              </a:rPr>
              <a:t>cauză</a:t>
            </a:r>
            <a:r>
              <a:rPr lang="en-US" sz="1600" b="1" dirty="0">
                <a:effectLst>
                  <a:outerShdw blurRad="38100" dist="38100" dir="2700000" algn="tl">
                    <a:srgbClr val="000000"/>
                  </a:outerShdw>
                </a:effectLst>
                <a:latin typeface="Arial" pitchFamily="34" charset="0"/>
              </a:rPr>
              <a:t> de </a:t>
            </a:r>
            <a:r>
              <a:rPr lang="en-US" sz="1600" b="1" dirty="0" err="1">
                <a:effectLst>
                  <a:outerShdw blurRad="38100" dist="38100" dir="2700000" algn="tl">
                    <a:srgbClr val="000000"/>
                  </a:outerShdw>
                </a:effectLst>
                <a:latin typeface="Arial" pitchFamily="34" charset="0"/>
              </a:rPr>
              <a:t>insuficienţă</a:t>
            </a:r>
            <a:r>
              <a:rPr lang="en-US" sz="1600" b="1" dirty="0">
                <a:effectLst>
                  <a:outerShdw blurRad="38100" dist="38100" dir="2700000" algn="tl">
                    <a:srgbClr val="000000"/>
                  </a:outerShdw>
                </a:effectLst>
                <a:latin typeface="Arial" pitchFamily="34" charset="0"/>
              </a:rPr>
              <a:t> </a:t>
            </a:r>
            <a:r>
              <a:rPr lang="en-US" sz="1600" b="1" dirty="0" err="1">
                <a:effectLst>
                  <a:outerShdw blurRad="38100" dist="38100" dir="2700000" algn="tl">
                    <a:srgbClr val="000000"/>
                  </a:outerShdw>
                </a:effectLst>
                <a:latin typeface="Arial" pitchFamily="34" charset="0"/>
              </a:rPr>
              <a:t>renală</a:t>
            </a:r>
            <a:r>
              <a:rPr lang="en-US" sz="1600" b="1" dirty="0">
                <a:effectLst>
                  <a:outerShdw blurRad="38100" dist="38100" dir="2700000" algn="tl">
                    <a:srgbClr val="000000"/>
                  </a:outerShdw>
                </a:effectLst>
                <a:latin typeface="Arial" pitchFamily="34" charset="0"/>
              </a:rPr>
              <a:t>, </a:t>
            </a:r>
            <a:r>
              <a:rPr lang="en-US" sz="1600" b="1" dirty="0" err="1">
                <a:effectLst>
                  <a:outerShdw blurRad="38100" dist="38100" dir="2700000" algn="tl">
                    <a:srgbClr val="000000"/>
                  </a:outerShdw>
                </a:effectLst>
                <a:latin typeface="Arial" pitchFamily="34" charset="0"/>
              </a:rPr>
              <a:t>cazuri</a:t>
            </a:r>
            <a:r>
              <a:rPr lang="en-US" sz="1600" b="1" dirty="0">
                <a:effectLst>
                  <a:outerShdw blurRad="38100" dist="38100" dir="2700000" algn="tl">
                    <a:srgbClr val="000000"/>
                  </a:outerShdw>
                </a:effectLst>
                <a:latin typeface="Arial" pitchFamily="34" charset="0"/>
              </a:rPr>
              <a:t> </a:t>
            </a:r>
            <a:r>
              <a:rPr lang="en-US" sz="1600" b="1" dirty="0" err="1">
                <a:effectLst>
                  <a:outerShdw blurRad="38100" dist="38100" dir="2700000" algn="tl">
                    <a:srgbClr val="000000"/>
                  </a:outerShdw>
                </a:effectLst>
                <a:latin typeface="Arial" pitchFamily="34" charset="0"/>
              </a:rPr>
              <a:t>noi</a:t>
            </a:r>
            <a:r>
              <a:rPr lang="en-US" sz="1600" b="1" dirty="0">
                <a:effectLst>
                  <a:outerShdw blurRad="38100" dist="38100" dir="2700000" algn="tl">
                    <a:srgbClr val="000000"/>
                  </a:outerShdw>
                </a:effectLst>
                <a:latin typeface="Arial" pitchFamily="34" charset="0"/>
              </a:rPr>
              <a:t> de </a:t>
            </a:r>
            <a:r>
              <a:rPr lang="en-US" sz="1600" b="1" dirty="0" err="1">
                <a:effectLst>
                  <a:outerShdw blurRad="38100" dist="38100" dir="2700000" algn="tl">
                    <a:srgbClr val="000000"/>
                  </a:outerShdw>
                </a:effectLst>
                <a:latin typeface="Arial" pitchFamily="34" charset="0"/>
              </a:rPr>
              <a:t>orbire</a:t>
            </a:r>
            <a:r>
              <a:rPr lang="en-US" sz="1600" b="1" dirty="0">
                <a:effectLst>
                  <a:outerShdw blurRad="38100" dist="38100" dir="2700000" algn="tl">
                    <a:srgbClr val="000000"/>
                  </a:outerShdw>
                </a:effectLst>
                <a:latin typeface="Arial" pitchFamily="34" charset="0"/>
              </a:rPr>
              <a:t> </a:t>
            </a:r>
            <a:r>
              <a:rPr lang="en-US" sz="1600" b="1" dirty="0" err="1">
                <a:effectLst>
                  <a:outerShdw blurRad="38100" dist="38100" dir="2700000" algn="tl">
                    <a:srgbClr val="000000"/>
                  </a:outerShdw>
                </a:effectLst>
                <a:latin typeface="Arial" pitchFamily="34" charset="0"/>
              </a:rPr>
              <a:t>şi</a:t>
            </a:r>
            <a:r>
              <a:rPr lang="en-US" sz="1600" b="1" dirty="0">
                <a:effectLst>
                  <a:outerShdw blurRad="38100" dist="38100" dir="2700000" algn="tl">
                    <a:srgbClr val="000000"/>
                  </a:outerShdw>
                </a:effectLst>
                <a:latin typeface="Arial" pitchFamily="34" charset="0"/>
              </a:rPr>
              <a:t> </a:t>
            </a:r>
            <a:r>
              <a:rPr lang="en-US" sz="1600" b="1" dirty="0" err="1">
                <a:effectLst>
                  <a:outerShdw blurRad="38100" dist="38100" dir="2700000" algn="tl">
                    <a:srgbClr val="000000"/>
                  </a:outerShdw>
                </a:effectLst>
                <a:latin typeface="Arial" pitchFamily="34" charset="0"/>
              </a:rPr>
              <a:t>amputaţii</a:t>
            </a:r>
            <a:r>
              <a:rPr lang="en-US" sz="1600" b="1" dirty="0">
                <a:effectLst>
                  <a:outerShdw blurRad="38100" dist="38100" dir="2700000" algn="tl">
                    <a:srgbClr val="000000"/>
                  </a:outerShdw>
                </a:effectLst>
                <a:latin typeface="Arial" pitchFamily="34" charset="0"/>
              </a:rPr>
              <a:t> </a:t>
            </a:r>
            <a:r>
              <a:rPr lang="en-US" sz="1600" b="1" dirty="0" err="1">
                <a:effectLst>
                  <a:outerShdw blurRad="38100" dist="38100" dir="2700000" algn="tl">
                    <a:srgbClr val="000000"/>
                  </a:outerShdw>
                </a:effectLst>
                <a:latin typeface="Arial" pitchFamily="34" charset="0"/>
              </a:rPr>
              <a:t>netraumatice</a:t>
            </a:r>
            <a:endParaRPr lang="en-US" sz="1600" b="1" dirty="0">
              <a:effectLst>
                <a:outerShdw blurRad="38100" dist="38100" dir="2700000" algn="tl">
                  <a:srgbClr val="000000"/>
                </a:outerShdw>
              </a:effectLst>
              <a:latin typeface="Arial" pitchFamily="34" charset="0"/>
            </a:endParaRPr>
          </a:p>
        </p:txBody>
      </p:sp>
      <p:sp>
        <p:nvSpPr>
          <p:cNvPr id="6160" name="Rectangle 16"/>
          <p:cNvSpPr>
            <a:spLocks noChangeArrowheads="1"/>
          </p:cNvSpPr>
          <p:nvPr/>
        </p:nvSpPr>
        <p:spPr bwMode="auto">
          <a:xfrm>
            <a:off x="6807201" y="4711700"/>
            <a:ext cx="4660900" cy="1155700"/>
          </a:xfrm>
          <a:prstGeom prst="rect">
            <a:avLst/>
          </a:prstGeom>
          <a:noFill/>
          <a:ln w="9525">
            <a:noFill/>
            <a:miter lim="800000"/>
            <a:headEnd/>
            <a:tailEnd/>
          </a:ln>
          <a:effectLst/>
        </p:spPr>
        <p:txBody>
          <a:bodyPr lIns="57150" tIns="25400" rIns="57150" bIns="25400">
            <a:spAutoFit/>
          </a:bodyPr>
          <a:lstStyle/>
          <a:p>
            <a:pPr algn="ctr" defTabSz="671513">
              <a:spcBef>
                <a:spcPct val="15000"/>
              </a:spcBef>
              <a:tabLst>
                <a:tab pos="169863" algn="l"/>
              </a:tabLst>
              <a:defRPr/>
            </a:pPr>
            <a:r>
              <a:rPr lang="en-US" sz="2300" b="1" dirty="0" err="1">
                <a:solidFill>
                  <a:schemeClr val="tx2">
                    <a:lumMod val="60000"/>
                    <a:lumOff val="40000"/>
                  </a:schemeClr>
                </a:solidFill>
                <a:effectLst>
                  <a:outerShdw blurRad="38100" dist="38100" dir="2700000" algn="tl">
                    <a:srgbClr val="000000"/>
                  </a:outerShdw>
                </a:effectLst>
                <a:latin typeface="Tempus Sans ITC" pitchFamily="82" charset="0"/>
              </a:rPr>
              <a:t>Afectarea</a:t>
            </a:r>
            <a:r>
              <a:rPr lang="en-US" sz="2300" b="1" dirty="0">
                <a:solidFill>
                  <a:schemeClr val="tx2">
                    <a:lumMod val="60000"/>
                    <a:lumOff val="40000"/>
                  </a:schemeClr>
                </a:solidFill>
                <a:effectLst>
                  <a:outerShdw blurRad="38100" dist="38100" dir="2700000" algn="tl">
                    <a:srgbClr val="000000"/>
                  </a:outerShdw>
                </a:effectLst>
                <a:latin typeface="Tempus Sans ITC" pitchFamily="82" charset="0"/>
              </a:rPr>
              <a:t> </a:t>
            </a:r>
            <a:r>
              <a:rPr lang="ro-RO" sz="2300" b="1" dirty="0">
                <a:solidFill>
                  <a:schemeClr val="tx2">
                    <a:lumMod val="60000"/>
                    <a:lumOff val="40000"/>
                  </a:schemeClr>
                </a:solidFill>
                <a:effectLst>
                  <a:outerShdw blurRad="38100" dist="38100" dir="2700000" algn="tl">
                    <a:srgbClr val="000000"/>
                  </a:outerShdw>
                </a:effectLst>
                <a:latin typeface="Tempus Sans ITC" pitchFamily="82" charset="0"/>
              </a:rPr>
              <a:t>SN</a:t>
            </a:r>
            <a:r>
              <a:rPr lang="en-US" sz="2300" b="1" dirty="0">
                <a:solidFill>
                  <a:schemeClr val="tx2">
                    <a:lumMod val="60000"/>
                    <a:lumOff val="40000"/>
                  </a:schemeClr>
                </a:solidFill>
                <a:effectLst>
                  <a:outerShdw blurRad="38100" dist="38100" dir="2700000" algn="tl">
                    <a:srgbClr val="000000"/>
                  </a:outerShdw>
                </a:effectLst>
                <a:latin typeface="Tempus Sans ITC" pitchFamily="82" charset="0"/>
              </a:rPr>
              <a:t> </a:t>
            </a:r>
            <a:r>
              <a:rPr lang="en-US" sz="2300" b="1" dirty="0" err="1">
                <a:solidFill>
                  <a:schemeClr val="tx2">
                    <a:lumMod val="60000"/>
                    <a:lumOff val="40000"/>
                  </a:schemeClr>
                </a:solidFill>
                <a:effectLst>
                  <a:outerShdw blurRad="38100" dist="38100" dir="2700000" algn="tl">
                    <a:srgbClr val="000000"/>
                  </a:outerShdw>
                </a:effectLst>
                <a:latin typeface="Tempus Sans ITC" pitchFamily="82" charset="0"/>
              </a:rPr>
              <a:t>în</a:t>
            </a:r>
            <a:r>
              <a:rPr lang="en-US" sz="2300" b="1" dirty="0">
                <a:solidFill>
                  <a:schemeClr val="tx2">
                    <a:lumMod val="60000"/>
                    <a:lumOff val="40000"/>
                  </a:schemeClr>
                </a:solidFill>
                <a:effectLst>
                  <a:outerShdw blurRad="38100" dist="38100" dir="2700000" algn="tl">
                    <a:srgbClr val="000000"/>
                  </a:outerShdw>
                </a:effectLst>
                <a:latin typeface="Tempus Sans ITC" pitchFamily="82" charset="0"/>
              </a:rPr>
              <a:t> </a:t>
            </a:r>
            <a:br>
              <a:rPr lang="en-US" sz="2300" b="1" dirty="0">
                <a:solidFill>
                  <a:schemeClr val="tx2">
                    <a:lumMod val="60000"/>
                    <a:lumOff val="40000"/>
                  </a:schemeClr>
                </a:solidFill>
                <a:effectLst>
                  <a:outerShdw blurRad="38100" dist="38100" dir="2700000" algn="tl">
                    <a:srgbClr val="000000"/>
                  </a:outerShdw>
                </a:effectLst>
                <a:latin typeface="Tempus Sans ITC" pitchFamily="82" charset="0"/>
              </a:rPr>
            </a:br>
            <a:r>
              <a:rPr lang="en-US" sz="2300" b="1" dirty="0">
                <a:solidFill>
                  <a:schemeClr val="tx2">
                    <a:lumMod val="60000"/>
                    <a:lumOff val="40000"/>
                  </a:schemeClr>
                </a:solidFill>
                <a:effectLst>
                  <a:outerShdw blurRad="38100" dist="38100" dir="2700000" algn="tl">
                    <a:srgbClr val="000000"/>
                  </a:outerShdw>
                </a:effectLst>
                <a:latin typeface="Tempus Sans ITC" pitchFamily="82" charset="0"/>
              </a:rPr>
              <a:t>60% la 70% </a:t>
            </a:r>
            <a:r>
              <a:rPr lang="en-US" sz="2300" b="1" dirty="0" err="1">
                <a:solidFill>
                  <a:schemeClr val="tx2">
                    <a:lumMod val="60000"/>
                    <a:lumOff val="40000"/>
                  </a:schemeClr>
                </a:solidFill>
                <a:effectLst>
                  <a:outerShdw blurRad="38100" dist="38100" dir="2700000" algn="tl">
                    <a:srgbClr val="000000"/>
                  </a:outerShdw>
                </a:effectLst>
                <a:latin typeface="Tempus Sans ITC" pitchFamily="82" charset="0"/>
              </a:rPr>
              <a:t>dintre</a:t>
            </a:r>
            <a:r>
              <a:rPr lang="en-US" sz="2300" b="1" dirty="0">
                <a:solidFill>
                  <a:schemeClr val="tx2">
                    <a:lumMod val="60000"/>
                    <a:lumOff val="40000"/>
                  </a:schemeClr>
                </a:solidFill>
                <a:effectLst>
                  <a:outerShdw blurRad="38100" dist="38100" dir="2700000" algn="tl">
                    <a:srgbClr val="000000"/>
                  </a:outerShdw>
                </a:effectLst>
                <a:latin typeface="Tempus Sans ITC" pitchFamily="82" charset="0"/>
              </a:rPr>
              <a:t> </a:t>
            </a:r>
            <a:r>
              <a:rPr lang="en-US" sz="2300" b="1" dirty="0" err="1">
                <a:solidFill>
                  <a:schemeClr val="tx2">
                    <a:lumMod val="60000"/>
                    <a:lumOff val="40000"/>
                  </a:schemeClr>
                </a:solidFill>
                <a:effectLst>
                  <a:outerShdw blurRad="38100" dist="38100" dir="2700000" algn="tl">
                    <a:srgbClr val="000000"/>
                  </a:outerShdw>
                </a:effectLst>
                <a:latin typeface="Tempus Sans ITC" pitchFamily="82" charset="0"/>
              </a:rPr>
              <a:t>pacienţi</a:t>
            </a:r>
            <a:endParaRPr lang="en-US" sz="2300" dirty="0">
              <a:solidFill>
                <a:schemeClr val="tx2">
                  <a:lumMod val="60000"/>
                  <a:lumOff val="40000"/>
                </a:schemeClr>
              </a:solidFill>
              <a:effectLst>
                <a:outerShdw blurRad="38100" dist="38100" dir="2700000" algn="tl">
                  <a:srgbClr val="000000"/>
                </a:outerShdw>
              </a:effectLst>
              <a:latin typeface="Tempus Sans ITC" pitchFamily="82" charset="0"/>
            </a:endParaRPr>
          </a:p>
          <a:p>
            <a:pPr defTabSz="671513">
              <a:spcBef>
                <a:spcPct val="15000"/>
              </a:spcBef>
              <a:tabLst>
                <a:tab pos="169863" algn="l"/>
              </a:tabLst>
              <a:defRPr/>
            </a:pPr>
            <a:r>
              <a:rPr lang="en-US" sz="2300" dirty="0">
                <a:solidFill>
                  <a:schemeClr val="tx2">
                    <a:lumMod val="60000"/>
                    <a:lumOff val="40000"/>
                  </a:schemeClr>
                </a:solidFill>
                <a:effectLst>
                  <a:outerShdw blurRad="38100" dist="38100" dir="2700000" algn="tl">
                    <a:srgbClr val="000000"/>
                  </a:outerShdw>
                </a:effectLst>
                <a:latin typeface="Tempus Sans ITC" pitchFamily="82" charset="0"/>
              </a:rPr>
              <a:t>	</a:t>
            </a:r>
          </a:p>
        </p:txBody>
      </p:sp>
      <p:sp>
        <p:nvSpPr>
          <p:cNvPr id="14353" name="Line 17"/>
          <p:cNvSpPr>
            <a:spLocks noChangeShapeType="1"/>
          </p:cNvSpPr>
          <p:nvPr/>
        </p:nvSpPr>
        <p:spPr bwMode="auto">
          <a:xfrm flipV="1">
            <a:off x="5367867" y="1925638"/>
            <a:ext cx="0" cy="836612"/>
          </a:xfrm>
          <a:prstGeom prst="line">
            <a:avLst/>
          </a:prstGeom>
          <a:noFill/>
          <a:ln w="50800">
            <a:solidFill>
              <a:schemeClr val="tx2"/>
            </a:solidFill>
            <a:round/>
            <a:headEnd type="none" w="sm" len="sm"/>
            <a:tailEnd type="stealth" w="med" len="med"/>
          </a:ln>
          <a:effectLst>
            <a:outerShdw dist="17961" dir="2700000" algn="ctr" rotWithShape="0">
              <a:schemeClr val="accent2"/>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6162" name="Rectangle 18"/>
          <p:cNvSpPr>
            <a:spLocks noChangeArrowheads="1"/>
          </p:cNvSpPr>
          <p:nvPr/>
        </p:nvSpPr>
        <p:spPr bwMode="auto">
          <a:xfrm>
            <a:off x="3369733" y="1149351"/>
            <a:ext cx="3886200" cy="404813"/>
          </a:xfrm>
          <a:prstGeom prst="rect">
            <a:avLst/>
          </a:prstGeom>
          <a:noFill/>
          <a:ln w="9525">
            <a:noFill/>
            <a:miter lim="800000"/>
            <a:headEnd/>
            <a:tailEnd/>
          </a:ln>
          <a:effectLst/>
        </p:spPr>
        <p:txBody>
          <a:bodyPr lIns="57150" tIns="25400" rIns="57150" bIns="25400">
            <a:spAutoFit/>
          </a:bodyPr>
          <a:lstStyle/>
          <a:p>
            <a:pPr algn="ctr" defTabSz="671513">
              <a:spcBef>
                <a:spcPct val="15000"/>
              </a:spcBef>
              <a:defRPr/>
            </a:pPr>
            <a:r>
              <a:rPr lang="en-US" sz="2300" b="1" dirty="0">
                <a:solidFill>
                  <a:schemeClr val="tx2">
                    <a:lumMod val="60000"/>
                    <a:lumOff val="40000"/>
                  </a:schemeClr>
                </a:solidFill>
                <a:effectLst>
                  <a:outerShdw blurRad="38100" dist="38100" dir="2700000" algn="tl">
                    <a:srgbClr val="000000"/>
                  </a:outerShdw>
                </a:effectLst>
                <a:latin typeface="Tempus Sans ITC" pitchFamily="82" charset="0"/>
              </a:rPr>
              <a:t>A 5-a </a:t>
            </a:r>
            <a:r>
              <a:rPr lang="en-US" sz="2300" b="1" dirty="0" err="1">
                <a:solidFill>
                  <a:schemeClr val="tx2">
                    <a:lumMod val="60000"/>
                    <a:lumOff val="40000"/>
                  </a:schemeClr>
                </a:solidFill>
                <a:effectLst>
                  <a:outerShdw blurRad="38100" dist="38100" dir="2700000" algn="tl">
                    <a:srgbClr val="000000"/>
                  </a:outerShdw>
                </a:effectLst>
                <a:latin typeface="Tempus Sans ITC" pitchFamily="82" charset="0"/>
              </a:rPr>
              <a:t>cauză</a:t>
            </a:r>
            <a:r>
              <a:rPr lang="en-US" sz="2300" b="1" dirty="0">
                <a:solidFill>
                  <a:schemeClr val="tx2">
                    <a:lumMod val="60000"/>
                    <a:lumOff val="40000"/>
                  </a:schemeClr>
                </a:solidFill>
                <a:effectLst>
                  <a:outerShdw blurRad="38100" dist="38100" dir="2700000" algn="tl">
                    <a:srgbClr val="000000"/>
                  </a:outerShdw>
                </a:effectLst>
                <a:latin typeface="Tempus Sans ITC" pitchFamily="82" charset="0"/>
              </a:rPr>
              <a:t> de </a:t>
            </a:r>
            <a:r>
              <a:rPr lang="en-US" sz="2300" b="1" dirty="0" err="1">
                <a:solidFill>
                  <a:schemeClr val="tx2">
                    <a:lumMod val="60000"/>
                    <a:lumOff val="40000"/>
                  </a:schemeClr>
                </a:solidFill>
                <a:effectLst>
                  <a:outerShdw blurRad="38100" dist="38100" dir="2700000" algn="tl">
                    <a:srgbClr val="000000"/>
                  </a:outerShdw>
                </a:effectLst>
                <a:latin typeface="Tempus Sans ITC" pitchFamily="82" charset="0"/>
              </a:rPr>
              <a:t>deces</a:t>
            </a:r>
            <a:r>
              <a:rPr lang="en-US" sz="2300" dirty="0">
                <a:solidFill>
                  <a:schemeClr val="tx2">
                    <a:lumMod val="60000"/>
                    <a:lumOff val="40000"/>
                  </a:schemeClr>
                </a:solidFill>
                <a:effectLst>
                  <a:outerShdw blurRad="38100" dist="38100" dir="2700000" algn="tl">
                    <a:srgbClr val="000000"/>
                  </a:outerShdw>
                </a:effectLst>
                <a:latin typeface="Tempus Sans ITC" pitchFamily="82" charset="0"/>
              </a:rPr>
              <a:t> </a:t>
            </a:r>
          </a:p>
        </p:txBody>
      </p:sp>
      <p:sp>
        <p:nvSpPr>
          <p:cNvPr id="14355" name="Line 19"/>
          <p:cNvSpPr>
            <a:spLocks noChangeShapeType="1"/>
          </p:cNvSpPr>
          <p:nvPr/>
        </p:nvSpPr>
        <p:spPr bwMode="auto">
          <a:xfrm flipH="1">
            <a:off x="2192867" y="3767138"/>
            <a:ext cx="990600" cy="0"/>
          </a:xfrm>
          <a:prstGeom prst="line">
            <a:avLst/>
          </a:prstGeom>
          <a:noFill/>
          <a:ln w="50800">
            <a:solidFill>
              <a:schemeClr val="tx2"/>
            </a:solidFill>
            <a:round/>
            <a:headEnd type="none" w="sm" len="sm"/>
            <a:tailEnd type="stealth" w="med" len="med"/>
          </a:ln>
          <a:effectLst>
            <a:outerShdw dist="17961" dir="2700000" algn="ctr" rotWithShape="0">
              <a:schemeClr val="accent2"/>
            </a:outerShdw>
          </a:effectLst>
          <a:extLst>
            <a:ext uri="{909E8E84-426E-40DD-AFC4-6F175D3DCCD1}">
              <a14:hiddenFill xmlns:a14="http://schemas.microsoft.com/office/drawing/2010/main">
                <a:noFill/>
              </a14:hiddenFill>
            </a:ext>
          </a:extLst>
        </p:spPr>
        <p:txBody>
          <a:bodyPr wrap="none" anchor="ctr"/>
          <a:lstStyle/>
          <a:p>
            <a:endParaRPr lang="en-US"/>
          </a:p>
        </p:txBody>
      </p:sp>
      <p:sp>
        <p:nvSpPr>
          <p:cNvPr id="14356" name="Rectangle 20"/>
          <p:cNvSpPr>
            <a:spLocks noChangeArrowheads="1"/>
          </p:cNvSpPr>
          <p:nvPr/>
        </p:nvSpPr>
        <p:spPr bwMode="auto">
          <a:xfrm>
            <a:off x="1016000" y="6242050"/>
            <a:ext cx="108712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7462" tIns="23812" rIns="17462" bIns="23812" anchor="b"/>
          <a:lstStyle>
            <a:lvl1pPr defTabSz="817563">
              <a:spcBef>
                <a:spcPct val="20000"/>
              </a:spcBef>
              <a:buFont typeface="Arial" charset="0"/>
              <a:buChar char="•"/>
              <a:tabLst>
                <a:tab pos="407988" algn="l"/>
                <a:tab pos="817563" algn="l"/>
                <a:tab pos="1223963" algn="l"/>
              </a:tabLst>
              <a:defRPr sz="3200">
                <a:solidFill>
                  <a:schemeClr val="tx1"/>
                </a:solidFill>
                <a:latin typeface="Calibri" pitchFamily="34" charset="0"/>
              </a:defRPr>
            </a:lvl1pPr>
            <a:lvl2pPr marL="742950" indent="-285750" defTabSz="817563">
              <a:spcBef>
                <a:spcPct val="20000"/>
              </a:spcBef>
              <a:buFont typeface="Arial" charset="0"/>
              <a:buChar char="–"/>
              <a:tabLst>
                <a:tab pos="407988" algn="l"/>
                <a:tab pos="817563" algn="l"/>
                <a:tab pos="1223963" algn="l"/>
              </a:tabLst>
              <a:defRPr sz="2800">
                <a:solidFill>
                  <a:schemeClr val="tx1"/>
                </a:solidFill>
                <a:latin typeface="Calibri" pitchFamily="34" charset="0"/>
              </a:defRPr>
            </a:lvl2pPr>
            <a:lvl3pPr marL="1143000" indent="-228600" defTabSz="817563">
              <a:spcBef>
                <a:spcPct val="20000"/>
              </a:spcBef>
              <a:buFont typeface="Arial" charset="0"/>
              <a:buChar char="•"/>
              <a:tabLst>
                <a:tab pos="407988" algn="l"/>
                <a:tab pos="817563" algn="l"/>
                <a:tab pos="1223963" algn="l"/>
              </a:tabLst>
              <a:defRPr sz="2400">
                <a:solidFill>
                  <a:schemeClr val="tx1"/>
                </a:solidFill>
                <a:latin typeface="Calibri" pitchFamily="34" charset="0"/>
              </a:defRPr>
            </a:lvl3pPr>
            <a:lvl4pPr marL="1600200" indent="-228600" defTabSz="817563">
              <a:spcBef>
                <a:spcPct val="20000"/>
              </a:spcBef>
              <a:buFont typeface="Arial" charset="0"/>
              <a:buChar char="–"/>
              <a:tabLst>
                <a:tab pos="407988" algn="l"/>
                <a:tab pos="817563" algn="l"/>
                <a:tab pos="1223963" algn="l"/>
              </a:tabLst>
              <a:defRPr sz="2000">
                <a:solidFill>
                  <a:schemeClr val="tx1"/>
                </a:solidFill>
                <a:latin typeface="Calibri" pitchFamily="34" charset="0"/>
              </a:defRPr>
            </a:lvl4pPr>
            <a:lvl5pPr marL="2057400" indent="-228600" defTabSz="817563">
              <a:spcBef>
                <a:spcPct val="20000"/>
              </a:spcBef>
              <a:buFont typeface="Arial" charset="0"/>
              <a:buChar char="»"/>
              <a:tabLst>
                <a:tab pos="407988" algn="l"/>
                <a:tab pos="817563" algn="l"/>
                <a:tab pos="1223963" algn="l"/>
              </a:tabLst>
              <a:defRPr sz="2000">
                <a:solidFill>
                  <a:schemeClr val="tx1"/>
                </a:solidFill>
                <a:latin typeface="Calibri" pitchFamily="34" charset="0"/>
              </a:defRPr>
            </a:lvl5pPr>
            <a:lvl6pPr marL="2514600" indent="-228600" defTabSz="817563" eaLnBrk="0" fontAlgn="base" hangingPunct="0">
              <a:spcBef>
                <a:spcPct val="20000"/>
              </a:spcBef>
              <a:spcAft>
                <a:spcPct val="0"/>
              </a:spcAft>
              <a:buFont typeface="Arial" charset="0"/>
              <a:buChar char="»"/>
              <a:tabLst>
                <a:tab pos="407988" algn="l"/>
                <a:tab pos="817563" algn="l"/>
                <a:tab pos="1223963" algn="l"/>
              </a:tabLst>
              <a:defRPr sz="2000">
                <a:solidFill>
                  <a:schemeClr val="tx1"/>
                </a:solidFill>
                <a:latin typeface="Calibri" pitchFamily="34" charset="0"/>
              </a:defRPr>
            </a:lvl6pPr>
            <a:lvl7pPr marL="2971800" indent="-228600" defTabSz="817563" eaLnBrk="0" fontAlgn="base" hangingPunct="0">
              <a:spcBef>
                <a:spcPct val="20000"/>
              </a:spcBef>
              <a:spcAft>
                <a:spcPct val="0"/>
              </a:spcAft>
              <a:buFont typeface="Arial" charset="0"/>
              <a:buChar char="»"/>
              <a:tabLst>
                <a:tab pos="407988" algn="l"/>
                <a:tab pos="817563" algn="l"/>
                <a:tab pos="1223963" algn="l"/>
              </a:tabLst>
              <a:defRPr sz="2000">
                <a:solidFill>
                  <a:schemeClr val="tx1"/>
                </a:solidFill>
                <a:latin typeface="Calibri" pitchFamily="34" charset="0"/>
              </a:defRPr>
            </a:lvl7pPr>
            <a:lvl8pPr marL="3429000" indent="-228600" defTabSz="817563" eaLnBrk="0" fontAlgn="base" hangingPunct="0">
              <a:spcBef>
                <a:spcPct val="20000"/>
              </a:spcBef>
              <a:spcAft>
                <a:spcPct val="0"/>
              </a:spcAft>
              <a:buFont typeface="Arial" charset="0"/>
              <a:buChar char="»"/>
              <a:tabLst>
                <a:tab pos="407988" algn="l"/>
                <a:tab pos="817563" algn="l"/>
                <a:tab pos="1223963" algn="l"/>
              </a:tabLst>
              <a:defRPr sz="2000">
                <a:solidFill>
                  <a:schemeClr val="tx1"/>
                </a:solidFill>
                <a:latin typeface="Calibri" pitchFamily="34" charset="0"/>
              </a:defRPr>
            </a:lvl8pPr>
            <a:lvl9pPr marL="3886200" indent="-228600" defTabSz="817563" eaLnBrk="0" fontAlgn="base" hangingPunct="0">
              <a:spcBef>
                <a:spcPct val="20000"/>
              </a:spcBef>
              <a:spcAft>
                <a:spcPct val="0"/>
              </a:spcAft>
              <a:buFont typeface="Arial" charset="0"/>
              <a:buChar char="»"/>
              <a:tabLst>
                <a:tab pos="407988" algn="l"/>
                <a:tab pos="817563" algn="l"/>
                <a:tab pos="1223963" algn="l"/>
              </a:tabLst>
              <a:defRPr sz="2000">
                <a:solidFill>
                  <a:schemeClr val="tx1"/>
                </a:solidFill>
                <a:latin typeface="Calibri" pitchFamily="34" charset="0"/>
              </a:defRPr>
            </a:lvl9pPr>
          </a:lstStyle>
          <a:p>
            <a:pPr algn="r">
              <a:spcBef>
                <a:spcPct val="0"/>
              </a:spcBef>
              <a:buFontTx/>
              <a:buNone/>
            </a:pPr>
            <a:r>
              <a:rPr lang="en-US" altLang="en-US" sz="1200" i="1">
                <a:solidFill>
                  <a:srgbClr val="000000"/>
                </a:solidFill>
                <a:latin typeface="Tempus Sans ITC" pitchFamily="82" charset="0"/>
              </a:rPr>
              <a:t>Diabetes Statistics</a:t>
            </a:r>
            <a:r>
              <a:rPr lang="en-US" altLang="en-US" sz="1200">
                <a:solidFill>
                  <a:srgbClr val="000000"/>
                </a:solidFill>
                <a:latin typeface="Tempus Sans ITC" pitchFamily="82" charset="0"/>
              </a:rPr>
              <a:t>. October 1995 (updated 1997). NIDDK publication NIH 96-3926. </a:t>
            </a:r>
            <a:br>
              <a:rPr lang="en-US" altLang="en-US" sz="1200">
                <a:solidFill>
                  <a:srgbClr val="000000"/>
                </a:solidFill>
                <a:latin typeface="Tempus Sans ITC" pitchFamily="82" charset="0"/>
              </a:rPr>
            </a:br>
            <a:r>
              <a:rPr lang="en-US" altLang="en-US" sz="1200">
                <a:solidFill>
                  <a:srgbClr val="000000"/>
                </a:solidFill>
                <a:latin typeface="Tempus Sans ITC" pitchFamily="82" charset="0"/>
              </a:rPr>
              <a:t>Harris MI. In: </a:t>
            </a:r>
            <a:r>
              <a:rPr lang="en-US" altLang="en-US" sz="1200" i="1">
                <a:solidFill>
                  <a:srgbClr val="000000"/>
                </a:solidFill>
                <a:latin typeface="Tempus Sans ITC" pitchFamily="82" charset="0"/>
              </a:rPr>
              <a:t>Diabetes in America. </a:t>
            </a:r>
            <a:r>
              <a:rPr lang="en-US" altLang="en-US" sz="1200">
                <a:solidFill>
                  <a:srgbClr val="000000"/>
                </a:solidFill>
                <a:latin typeface="Tempus Sans ITC" pitchFamily="82" charset="0"/>
              </a:rPr>
              <a:t>2nd ed. 1995:1-13. </a:t>
            </a:r>
          </a:p>
        </p:txBody>
      </p:sp>
      <p:pic>
        <p:nvPicPr>
          <p:cNvPr id="14357" name="Picture 21"/>
          <p:cNvPicPr>
            <a:picLocks noChangeArrowheads="1"/>
          </p:cNvPicPr>
          <p:nvPr/>
        </p:nvPicPr>
        <p:blipFill>
          <a:blip r:embed="rId2" cstate="print">
            <a:extLst>
              <a:ext uri="{28A0092B-C50C-407E-A947-70E740481C1C}">
                <a14:useLocalDpi xmlns:a14="http://schemas.microsoft.com/office/drawing/2010/main" val="0"/>
              </a:ext>
            </a:extLst>
          </a:blip>
          <a:srcRect b="43521"/>
          <a:stretch>
            <a:fillRect/>
          </a:stretch>
        </p:blipFill>
        <p:spPr bwMode="auto">
          <a:xfrm>
            <a:off x="450851" y="838200"/>
            <a:ext cx="11741149" cy="17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8" name="Line 23"/>
          <p:cNvSpPr>
            <a:spLocks noChangeShapeType="1"/>
          </p:cNvSpPr>
          <p:nvPr/>
        </p:nvSpPr>
        <p:spPr bwMode="auto">
          <a:xfrm>
            <a:off x="0" y="838200"/>
            <a:ext cx="12192000" cy="0"/>
          </a:xfrm>
          <a:prstGeom prst="line">
            <a:avLst/>
          </a:prstGeom>
          <a:noFill/>
          <a:ln w="508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617873506"/>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Anomaliile congenitale</a:t>
            </a:r>
            <a:endParaRPr lang="en-US" dirty="0"/>
          </a:p>
        </p:txBody>
      </p:sp>
      <p:sp>
        <p:nvSpPr>
          <p:cNvPr id="3" name="Content Placeholder 2"/>
          <p:cNvSpPr>
            <a:spLocks noGrp="1"/>
          </p:cNvSpPr>
          <p:nvPr>
            <p:ph idx="1"/>
          </p:nvPr>
        </p:nvSpPr>
        <p:spPr/>
        <p:txBody>
          <a:bodyPr>
            <a:normAutofit/>
          </a:bodyPr>
          <a:lstStyle/>
          <a:p>
            <a:endParaRPr lang="en-US" dirty="0">
              <a:latin typeface="Bookman Old Style" panose="02050604050505020204" pitchFamily="18" charset="0"/>
            </a:endParaRPr>
          </a:p>
          <a:p>
            <a:r>
              <a:rPr lang="ro-RO" dirty="0">
                <a:latin typeface="Bookman Old Style" panose="02050604050505020204" pitchFamily="18" charset="0"/>
              </a:rPr>
              <a:t>Anomalii cardiace</a:t>
            </a:r>
          </a:p>
          <a:p>
            <a:r>
              <a:rPr lang="ro-RO" dirty="0">
                <a:latin typeface="Bookman Old Style" panose="02050604050505020204" pitchFamily="18" charset="0"/>
              </a:rPr>
              <a:t>Defecte de tub neural</a:t>
            </a:r>
          </a:p>
          <a:p>
            <a:pPr lvl="1"/>
            <a:r>
              <a:rPr lang="ro-RO" dirty="0">
                <a:latin typeface="Bookman Old Style" panose="02050604050505020204" pitchFamily="18" charset="0"/>
              </a:rPr>
              <a:t>Spina bifida</a:t>
            </a:r>
          </a:p>
        </p:txBody>
      </p:sp>
      <p:sp>
        <p:nvSpPr>
          <p:cNvPr id="4" name="Rectangle 3"/>
          <p:cNvSpPr/>
          <p:nvPr/>
        </p:nvSpPr>
        <p:spPr>
          <a:xfrm>
            <a:off x="452679" y="6293476"/>
            <a:ext cx="11275992" cy="276999"/>
          </a:xfrm>
          <a:prstGeom prst="rect">
            <a:avLst/>
          </a:prstGeom>
        </p:spPr>
        <p:txBody>
          <a:bodyPr wrap="square">
            <a:spAutoFit/>
          </a:bodyPr>
          <a:lstStyle/>
          <a:p>
            <a:r>
              <a:rPr lang="en-US" sz="1200" dirty="0" err="1">
                <a:latin typeface="Arial" panose="020B0604020202020204" pitchFamily="34" charset="0"/>
                <a:cs typeface="Arial" panose="020B0604020202020204" pitchFamily="34" charset="0"/>
              </a:rPr>
              <a:t>Kamana</a:t>
            </a:r>
            <a:r>
              <a:rPr lang="en-US" sz="1200" dirty="0">
                <a:latin typeface="Arial" panose="020B0604020202020204" pitchFamily="34" charset="0"/>
                <a:cs typeface="Arial" panose="020B0604020202020204" pitchFamily="34" charset="0"/>
              </a:rPr>
              <a:t> KC,  </a:t>
            </a:r>
            <a:r>
              <a:rPr lang="en-US" sz="1200" dirty="0" err="1">
                <a:latin typeface="Arial" panose="020B0604020202020204" pitchFamily="34" charset="0"/>
                <a:cs typeface="Arial" panose="020B0604020202020204" pitchFamily="34" charset="0"/>
              </a:rPr>
              <a:t>Sumisti</a:t>
            </a:r>
            <a:r>
              <a:rPr lang="en-US" sz="1200" dirty="0">
                <a:latin typeface="Arial" panose="020B0604020202020204" pitchFamily="34" charset="0"/>
                <a:cs typeface="Arial" panose="020B0604020202020204" pitchFamily="34" charset="0"/>
              </a:rPr>
              <a:t> S, Hua Z. Gestational Diabetes Mellitus and Macrosomia: A Literature Review </a:t>
            </a:r>
            <a:r>
              <a:rPr lang="de-DE" sz="1200" dirty="0">
                <a:latin typeface="Arial" panose="020B0604020202020204" pitchFamily="34" charset="0"/>
                <a:cs typeface="Arial" panose="020B0604020202020204" pitchFamily="34" charset="0"/>
              </a:rPr>
              <a:t>Ann Nutr Metab 2015; 66(suppl 2): 14-20</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471033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Naștere prematură</a:t>
            </a:r>
            <a:endParaRPr lang="en-US" dirty="0"/>
          </a:p>
        </p:txBody>
      </p:sp>
      <p:sp>
        <p:nvSpPr>
          <p:cNvPr id="3" name="Content Placeholder 2"/>
          <p:cNvSpPr>
            <a:spLocks noGrp="1"/>
          </p:cNvSpPr>
          <p:nvPr>
            <p:ph idx="1"/>
          </p:nvPr>
        </p:nvSpPr>
        <p:spPr/>
        <p:txBody>
          <a:bodyPr/>
          <a:lstStyle/>
          <a:p>
            <a:r>
              <a:rPr lang="ro-RO" dirty="0">
                <a:latin typeface="Bookman Old Style" panose="02050604050505020204" pitchFamily="18" charset="0"/>
              </a:rPr>
              <a:t>Apare mai frecvent la femeile cu DZ gestațional</a:t>
            </a:r>
          </a:p>
          <a:p>
            <a:r>
              <a:rPr lang="ro-RO" dirty="0">
                <a:latin typeface="Bookman Old Style" panose="02050604050505020204" pitchFamily="18" charset="0"/>
              </a:rPr>
              <a:t>În săptămânile 32-36 de sarcină</a:t>
            </a:r>
          </a:p>
        </p:txBody>
      </p:sp>
      <p:sp>
        <p:nvSpPr>
          <p:cNvPr id="4" name="Rectangle 3"/>
          <p:cNvSpPr/>
          <p:nvPr/>
        </p:nvSpPr>
        <p:spPr>
          <a:xfrm>
            <a:off x="317678" y="5951343"/>
            <a:ext cx="11414976" cy="461665"/>
          </a:xfrm>
          <a:prstGeom prst="rect">
            <a:avLst/>
          </a:prstGeom>
        </p:spPr>
        <p:txBody>
          <a:bodyPr wrap="square">
            <a:spAutoFit/>
          </a:bodyPr>
          <a:lstStyle/>
          <a:p>
            <a:r>
              <a:rPr lang="en-US" sz="1200" dirty="0" err="1">
                <a:latin typeface="Arial" panose="020B0604020202020204" pitchFamily="34" charset="0"/>
                <a:cs typeface="Arial" panose="020B0604020202020204" pitchFamily="34" charset="0"/>
              </a:rPr>
              <a:t>Domanski</a:t>
            </a:r>
            <a:r>
              <a:rPr lang="en-US" sz="1200" dirty="0">
                <a:latin typeface="Arial" panose="020B0604020202020204" pitchFamily="34" charset="0"/>
                <a:cs typeface="Arial" panose="020B0604020202020204" pitchFamily="34" charset="0"/>
              </a:rPr>
              <a:t> G, Lange AE, </a:t>
            </a:r>
            <a:r>
              <a:rPr lang="en-US" sz="1200" dirty="0" err="1">
                <a:latin typeface="Arial" panose="020B0604020202020204" pitchFamily="34" charset="0"/>
                <a:cs typeface="Arial" panose="020B0604020202020204" pitchFamily="34" charset="0"/>
              </a:rPr>
              <a:t>Ittermann</a:t>
            </a:r>
            <a:r>
              <a:rPr lang="en-US" sz="1200" dirty="0">
                <a:latin typeface="Arial" panose="020B0604020202020204" pitchFamily="34" charset="0"/>
                <a:cs typeface="Arial" panose="020B0604020202020204" pitchFamily="34" charset="0"/>
              </a:rPr>
              <a:t> T, et al. Evaluation of neonatal and maternal</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morbidity in mothers with gestational</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diabetes: a population-based study. BMC Pregnancy and Childbirth 2018</a:t>
            </a:r>
            <a:r>
              <a:rPr lang="ro-RO" sz="1200"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 18:</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367</a:t>
            </a:r>
            <a:r>
              <a:rPr lang="ro-RO" sz="1200" dirty="0">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04634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Hipoglicemia neonatală</a:t>
            </a:r>
            <a:endParaRPr lang="en-US" dirty="0"/>
          </a:p>
        </p:txBody>
      </p:sp>
      <p:sp>
        <p:nvSpPr>
          <p:cNvPr id="3" name="Content Placeholder 2"/>
          <p:cNvSpPr>
            <a:spLocks noGrp="1"/>
          </p:cNvSpPr>
          <p:nvPr>
            <p:ph idx="1"/>
          </p:nvPr>
        </p:nvSpPr>
        <p:spPr>
          <a:xfrm>
            <a:off x="745254" y="1764407"/>
            <a:ext cx="10353762" cy="4219977"/>
          </a:xfrm>
        </p:spPr>
        <p:txBody>
          <a:bodyPr>
            <a:noAutofit/>
          </a:bodyPr>
          <a:lstStyle/>
          <a:p>
            <a:r>
              <a:rPr lang="ro-RO" sz="1800" dirty="0">
                <a:latin typeface="Bookman Old Style" panose="02050604050505020204" pitchFamily="18" charset="0"/>
              </a:rPr>
              <a:t>Poate duce la complicații severe: (1)</a:t>
            </a:r>
          </a:p>
          <a:p>
            <a:pPr lvl="1"/>
            <a:r>
              <a:rPr lang="ro-RO" dirty="0">
                <a:solidFill>
                  <a:srgbClr val="92D050"/>
                </a:solidFill>
                <a:latin typeface="Bookman Old Style" panose="02050604050505020204" pitchFamily="18" charset="0"/>
              </a:rPr>
              <a:t>Tulburări la nivelul sistemului nervos central</a:t>
            </a:r>
          </a:p>
          <a:p>
            <a:pPr lvl="1"/>
            <a:r>
              <a:rPr lang="ro-RO" dirty="0">
                <a:solidFill>
                  <a:srgbClr val="92D050"/>
                </a:solidFill>
                <a:latin typeface="Bookman Old Style" panose="02050604050505020204" pitchFamily="18" charset="0"/>
              </a:rPr>
              <a:t>Tulburări respiratorii</a:t>
            </a:r>
          </a:p>
          <a:p>
            <a:r>
              <a:rPr lang="ro-RO" sz="1800" dirty="0">
                <a:latin typeface="Bookman Old Style" panose="02050604050505020204" pitchFamily="18" charset="0"/>
              </a:rPr>
              <a:t>Sechele neurologice pe termen lung includ: (1)</a:t>
            </a:r>
          </a:p>
          <a:p>
            <a:pPr lvl="1"/>
            <a:r>
              <a:rPr lang="ro-RO" dirty="0">
                <a:solidFill>
                  <a:srgbClr val="92D050"/>
                </a:solidFill>
                <a:latin typeface="Bookman Old Style" panose="02050604050505020204" pitchFamily="18" charset="0"/>
              </a:rPr>
              <a:t>Retard mental</a:t>
            </a:r>
          </a:p>
          <a:p>
            <a:pPr lvl="1"/>
            <a:r>
              <a:rPr lang="ro-RO" dirty="0">
                <a:solidFill>
                  <a:srgbClr val="92D050"/>
                </a:solidFill>
                <a:latin typeface="Bookman Old Style" panose="02050604050505020204" pitchFamily="18" charset="0"/>
              </a:rPr>
              <a:t>Crize convulsive</a:t>
            </a:r>
          </a:p>
          <a:p>
            <a:pPr lvl="1"/>
            <a:r>
              <a:rPr lang="ro-RO" dirty="0">
                <a:solidFill>
                  <a:srgbClr val="92D050"/>
                </a:solidFill>
                <a:latin typeface="Bookman Old Style" panose="02050604050505020204" pitchFamily="18" charset="0"/>
              </a:rPr>
              <a:t>Întârziere de dezvoltare</a:t>
            </a:r>
          </a:p>
          <a:p>
            <a:pPr lvl="1"/>
            <a:r>
              <a:rPr lang="ro-RO" dirty="0">
                <a:solidFill>
                  <a:srgbClr val="92D050"/>
                </a:solidFill>
                <a:latin typeface="Bookman Old Style" panose="02050604050505020204" pitchFamily="18" charset="0"/>
              </a:rPr>
              <a:t>Tulburări de personalitate</a:t>
            </a:r>
            <a:endParaRPr lang="ro-RO" sz="1600" dirty="0">
              <a:solidFill>
                <a:srgbClr val="92D050"/>
              </a:solidFill>
              <a:effectLst/>
              <a:latin typeface="Bookman Old Style" panose="02050604050505020204" pitchFamily="18" charset="0"/>
            </a:endParaRPr>
          </a:p>
          <a:p>
            <a:pPr marL="0" indent="0">
              <a:buNone/>
            </a:pPr>
            <a:r>
              <a:rPr lang="ro-RO" sz="1600" i="1" dirty="0">
                <a:effectLst/>
                <a:latin typeface="Bookman Old Style" panose="02050604050505020204" pitchFamily="18" charset="0"/>
              </a:rPr>
              <a:t>Pentru </a:t>
            </a:r>
            <a:r>
              <a:rPr lang="ro-RO" sz="1600" i="1" dirty="0" err="1">
                <a:effectLst/>
                <a:latin typeface="Bookman Old Style" panose="02050604050505020204" pitchFamily="18" charset="0"/>
              </a:rPr>
              <a:t>screeningul</a:t>
            </a:r>
            <a:r>
              <a:rPr lang="ro-RO" sz="1600" i="1" dirty="0">
                <a:effectLst/>
                <a:latin typeface="Bookman Old Style" panose="02050604050505020204" pitchFamily="18" charset="0"/>
              </a:rPr>
              <a:t> acesteia:</a:t>
            </a:r>
          </a:p>
          <a:p>
            <a:pPr lvl="1"/>
            <a:r>
              <a:rPr lang="ro-RO" sz="1400" dirty="0">
                <a:effectLst/>
                <a:latin typeface="Bookman Old Style" panose="02050604050505020204" pitchFamily="18" charset="0"/>
              </a:rPr>
              <a:t>trebuie </a:t>
            </a:r>
            <a:r>
              <a:rPr lang="ro-RO" sz="1400" u="sng" dirty="0">
                <a:effectLst/>
                <a:latin typeface="Bookman Old Style" panose="02050604050505020204" pitchFamily="18" charset="0"/>
              </a:rPr>
              <a:t>măsurată glicemia în primele 12 ore de viață </a:t>
            </a:r>
            <a:r>
              <a:rPr lang="ro-RO" sz="1400" dirty="0">
                <a:effectLst/>
                <a:latin typeface="Bookman Old Style" panose="02050604050505020204" pitchFamily="18" charset="0"/>
              </a:rPr>
              <a:t>la nou-născuții mamelor cu DZ gestațional, indiferent de tratamentul cu insulină al mamei sau de greutatea la naștere a copilului</a:t>
            </a:r>
          </a:p>
          <a:p>
            <a:endParaRPr lang="en-US" sz="1600" dirty="0">
              <a:latin typeface="Bookman Old Style" panose="02050604050505020204" pitchFamily="18" charset="0"/>
            </a:endParaRPr>
          </a:p>
        </p:txBody>
      </p:sp>
      <p:sp>
        <p:nvSpPr>
          <p:cNvPr id="4" name="Rectangle 3"/>
          <p:cNvSpPr/>
          <p:nvPr/>
        </p:nvSpPr>
        <p:spPr>
          <a:xfrm>
            <a:off x="266163" y="6211669"/>
            <a:ext cx="11311943" cy="646331"/>
          </a:xfrm>
          <a:prstGeom prst="rect">
            <a:avLst/>
          </a:prstGeom>
        </p:spPr>
        <p:txBody>
          <a:bodyPr wrap="square">
            <a:spAutoFit/>
          </a:bodyPr>
          <a:lstStyle/>
          <a:p>
            <a:pPr marL="228600" indent="-228600">
              <a:buAutoNum type="arabicPeriod"/>
            </a:pPr>
            <a:r>
              <a:rPr lang="en-US" sz="1200" dirty="0" err="1">
                <a:latin typeface="Arial" panose="020B0604020202020204" pitchFamily="34" charset="0"/>
                <a:cs typeface="Arial" panose="020B0604020202020204" pitchFamily="34" charset="0"/>
              </a:rPr>
              <a:t>Kamana</a:t>
            </a:r>
            <a:r>
              <a:rPr lang="en-US" sz="1200" dirty="0">
                <a:latin typeface="Arial" panose="020B0604020202020204" pitchFamily="34" charset="0"/>
                <a:cs typeface="Arial" panose="020B0604020202020204" pitchFamily="34" charset="0"/>
              </a:rPr>
              <a:t> KC,  </a:t>
            </a:r>
            <a:r>
              <a:rPr lang="en-US" sz="1200" dirty="0" err="1">
                <a:latin typeface="Arial" panose="020B0604020202020204" pitchFamily="34" charset="0"/>
                <a:cs typeface="Arial" panose="020B0604020202020204" pitchFamily="34" charset="0"/>
              </a:rPr>
              <a:t>Sumisti</a:t>
            </a:r>
            <a:r>
              <a:rPr lang="en-US" sz="1200" dirty="0">
                <a:latin typeface="Arial" panose="020B0604020202020204" pitchFamily="34" charset="0"/>
                <a:cs typeface="Arial" panose="020B0604020202020204" pitchFamily="34" charset="0"/>
              </a:rPr>
              <a:t> S, Hua Z. Gestational Diabetes Mellitus and Macrosomia: A Literature Review </a:t>
            </a:r>
            <a:r>
              <a:rPr lang="de-DE" sz="1200" dirty="0">
                <a:latin typeface="Arial" panose="020B0604020202020204" pitchFamily="34" charset="0"/>
                <a:cs typeface="Arial" panose="020B0604020202020204" pitchFamily="34" charset="0"/>
              </a:rPr>
              <a:t>Ann Nutr Metab 2015; 66(suppl 2): 14-20</a:t>
            </a:r>
            <a:r>
              <a:rPr lang="ro-RO" sz="1200" dirty="0">
                <a:latin typeface="Arial" panose="020B0604020202020204" pitchFamily="34" charset="0"/>
                <a:cs typeface="Arial" panose="020B0604020202020204" pitchFamily="34" charset="0"/>
              </a:rPr>
              <a:t>. </a:t>
            </a:r>
          </a:p>
          <a:p>
            <a:pPr marL="228600" indent="-228600">
              <a:buAutoNum type="arabicPeriod"/>
            </a:pPr>
            <a:r>
              <a:rPr lang="ro-RO" sz="1200" kern="1800" dirty="0">
                <a:latin typeface="Arial" panose="020B0604020202020204" pitchFamily="34" charset="0"/>
                <a:ea typeface="Times New Roman" panose="02020603050405020304" pitchFamily="18" charset="0"/>
                <a:cs typeface="Arial" panose="020B0604020202020204" pitchFamily="34" charset="0"/>
              </a:rPr>
              <a:t>Voormolen DN, de Wit L, van Rijn BB, et al.  </a:t>
            </a:r>
            <a:r>
              <a:rPr lang="en-US" sz="1200" kern="1800" dirty="0">
                <a:latin typeface="Arial" panose="020B0604020202020204" pitchFamily="34" charset="0"/>
                <a:ea typeface="Times New Roman" panose="02020603050405020304" pitchFamily="18" charset="0"/>
                <a:cs typeface="Arial" panose="020B0604020202020204" pitchFamily="34" charset="0"/>
              </a:rPr>
              <a:t>Neonatal Hypoglycemia Following Diet-Controlled and Insulin-Treated Gestational Diabetes</a:t>
            </a:r>
            <a:r>
              <a:rPr lang="ro-RO" sz="1200" kern="1800" dirty="0">
                <a:latin typeface="Arial" panose="020B0604020202020204" pitchFamily="34" charset="0"/>
                <a:ea typeface="Times New Roman" panose="02020603050405020304" pitchFamily="18" charset="0"/>
                <a:cs typeface="Arial" panose="020B0604020202020204" pitchFamily="34" charset="0"/>
              </a:rPr>
              <a:t> </a:t>
            </a:r>
            <a:r>
              <a:rPr lang="en-US" sz="1200" kern="1800" dirty="0">
                <a:latin typeface="Arial" panose="020B0604020202020204" pitchFamily="34" charset="0"/>
                <a:ea typeface="Times New Roman" panose="02020603050405020304" pitchFamily="18" charset="0"/>
                <a:cs typeface="Arial" panose="020B0604020202020204" pitchFamily="34" charset="0"/>
              </a:rPr>
              <a:t>Mellitus.</a:t>
            </a:r>
            <a:r>
              <a:rPr lang="ro-RO" sz="1200" kern="1800" dirty="0">
                <a:latin typeface="Arial" panose="020B0604020202020204" pitchFamily="34" charset="0"/>
                <a:ea typeface="Times New Roman" panose="02020603050405020304" pitchFamily="18" charset="0"/>
                <a:cs typeface="Arial" panose="020B0604020202020204" pitchFamily="34" charset="0"/>
              </a:rPr>
              <a:t> Diabetes Care </a:t>
            </a:r>
            <a:r>
              <a:rPr lang="en-US" sz="1200" dirty="0">
                <a:latin typeface="Arial" panose="020B0604020202020204" pitchFamily="34" charset="0"/>
                <a:ea typeface="Times New Roman" panose="02020603050405020304" pitchFamily="18" charset="0"/>
                <a:cs typeface="Arial" panose="020B0604020202020204" pitchFamily="34" charset="0"/>
              </a:rPr>
              <a:t>2018;</a:t>
            </a:r>
            <a:r>
              <a:rPr lang="ro-RO" sz="1200" dirty="0">
                <a:latin typeface="Arial" panose="020B0604020202020204" pitchFamily="34" charset="0"/>
                <a:ea typeface="Times New Roman" panose="02020603050405020304" pitchFamily="18" charset="0"/>
                <a:cs typeface="Arial" panose="020B0604020202020204" pitchFamily="34" charset="0"/>
              </a:rPr>
              <a:t> </a:t>
            </a:r>
            <a:r>
              <a:rPr lang="en-US" sz="1200" dirty="0">
                <a:latin typeface="Arial" panose="020B0604020202020204" pitchFamily="34" charset="0"/>
                <a:ea typeface="Times New Roman" panose="02020603050405020304" pitchFamily="18" charset="0"/>
                <a:cs typeface="Arial" panose="020B0604020202020204" pitchFamily="34" charset="0"/>
              </a:rPr>
              <a:t>41(7):</a:t>
            </a:r>
            <a:r>
              <a:rPr lang="ro-RO" sz="1200" dirty="0">
                <a:latin typeface="Arial" panose="020B0604020202020204" pitchFamily="34" charset="0"/>
                <a:ea typeface="Times New Roman" panose="02020603050405020304" pitchFamily="18" charset="0"/>
                <a:cs typeface="Arial" panose="020B0604020202020204" pitchFamily="34" charset="0"/>
              </a:rPr>
              <a:t> </a:t>
            </a:r>
            <a:r>
              <a:rPr lang="en-US" sz="1200" dirty="0">
                <a:latin typeface="Arial" panose="020B0604020202020204" pitchFamily="34" charset="0"/>
                <a:ea typeface="Times New Roman" panose="02020603050405020304" pitchFamily="18" charset="0"/>
                <a:cs typeface="Arial" panose="020B0604020202020204" pitchFamily="34" charset="0"/>
              </a:rPr>
              <a:t>1385-1390</a:t>
            </a:r>
            <a:r>
              <a:rPr lang="ro-RO" sz="1200" dirty="0">
                <a:latin typeface="Arial" panose="020B0604020202020204" pitchFamily="34" charset="0"/>
                <a:ea typeface="Times New Roman" panose="02020603050405020304" pitchFamily="18" charset="0"/>
                <a:cs typeface="Arial" panose="020B0604020202020204" pitchFamily="34" charset="0"/>
              </a:rPr>
              <a:t>.</a:t>
            </a:r>
            <a:endParaRPr lang="en-US" sz="12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106633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9119" y="1676964"/>
            <a:ext cx="10353762" cy="3695136"/>
          </a:xfrm>
        </p:spPr>
        <p:txBody>
          <a:bodyPr>
            <a:normAutofit lnSpcReduction="10000"/>
          </a:bodyPr>
          <a:lstStyle/>
          <a:p>
            <a:pPr marL="0" indent="0">
              <a:buNone/>
            </a:pPr>
            <a:r>
              <a:rPr lang="ro-RO" dirty="0">
                <a:latin typeface="Bookman Old Style" panose="02050604050505020204" pitchFamily="18" charset="0"/>
              </a:rPr>
              <a:t>				normal			</a:t>
            </a:r>
            <a:r>
              <a:rPr lang="ro-RO" dirty="0">
                <a:solidFill>
                  <a:srgbClr val="FFC000"/>
                </a:solidFill>
                <a:latin typeface="Bookman Old Style" panose="02050604050505020204" pitchFamily="18" charset="0"/>
              </a:rPr>
              <a:t>DZ preexistent</a:t>
            </a:r>
            <a:r>
              <a:rPr lang="ro-RO" dirty="0">
                <a:latin typeface="Bookman Old Style" panose="02050604050505020204" pitchFamily="18" charset="0"/>
              </a:rPr>
              <a:t>		</a:t>
            </a:r>
            <a:r>
              <a:rPr lang="ro-RO" dirty="0">
                <a:solidFill>
                  <a:srgbClr val="FFC000"/>
                </a:solidFill>
                <a:latin typeface="Bookman Old Style" panose="02050604050505020204" pitchFamily="18" charset="0"/>
              </a:rPr>
              <a:t>DZG</a:t>
            </a:r>
          </a:p>
          <a:p>
            <a:r>
              <a:rPr lang="ro-RO" dirty="0">
                <a:latin typeface="Bookman Old Style" panose="02050604050505020204" pitchFamily="18" charset="0"/>
              </a:rPr>
              <a:t>Naștere prematură		6,4%			13,7%			6%</a:t>
            </a:r>
          </a:p>
          <a:p>
            <a:r>
              <a:rPr lang="ro-RO" dirty="0">
                <a:latin typeface="Bookman Old Style" panose="02050604050505020204" pitchFamily="18" charset="0"/>
              </a:rPr>
              <a:t>Tulburări respiratorii	4,8%			9%			5,8%</a:t>
            </a:r>
          </a:p>
          <a:p>
            <a:r>
              <a:rPr lang="ro-RO" dirty="0">
                <a:latin typeface="Bookman Old Style" panose="02050604050505020204" pitchFamily="18" charset="0"/>
              </a:rPr>
              <a:t>Macrosomie			5%			6,4%			6,8%</a:t>
            </a:r>
          </a:p>
          <a:p>
            <a:r>
              <a:rPr lang="ro-RO" dirty="0">
                <a:latin typeface="Bookman Old Style" panose="02050604050505020204" pitchFamily="18" charset="0"/>
              </a:rPr>
              <a:t>Hipoglicemie neonatală	0,6%			11,2%			3%</a:t>
            </a:r>
          </a:p>
          <a:p>
            <a:r>
              <a:rPr lang="ro-RO" dirty="0">
                <a:latin typeface="Bookman Old Style" panose="02050604050505020204" pitchFamily="18" charset="0"/>
              </a:rPr>
              <a:t>Necesitatea fototerapiei	7,2%			9,4%			8,9%</a:t>
            </a:r>
          </a:p>
          <a:p>
            <a:r>
              <a:rPr lang="ro-RO" dirty="0">
                <a:latin typeface="Bookman Old Style" panose="02050604050505020204" pitchFamily="18" charset="0"/>
              </a:rPr>
              <a:t>Anomalii congenitale			fără diferențe semnificative</a:t>
            </a:r>
          </a:p>
          <a:p>
            <a:r>
              <a:rPr lang="ro-RO" dirty="0">
                <a:latin typeface="Bookman Old Style" panose="02050604050505020204" pitchFamily="18" charset="0"/>
              </a:rPr>
              <a:t>Deces neonatal				fără diferențe semnificative</a:t>
            </a:r>
          </a:p>
          <a:p>
            <a:endParaRPr lang="ro-RO" dirty="0">
              <a:latin typeface="Bookman Old Style" panose="02050604050505020204" pitchFamily="18" charset="0"/>
            </a:endParaRPr>
          </a:p>
          <a:p>
            <a:endParaRPr lang="en-US" dirty="0">
              <a:latin typeface="Bookman Old Style" panose="02050604050505020204" pitchFamily="18" charset="0"/>
            </a:endParaRPr>
          </a:p>
        </p:txBody>
      </p:sp>
      <p:sp>
        <p:nvSpPr>
          <p:cNvPr id="4" name="Rectangle 3"/>
          <p:cNvSpPr/>
          <p:nvPr/>
        </p:nvSpPr>
        <p:spPr>
          <a:xfrm>
            <a:off x="227527" y="6363911"/>
            <a:ext cx="11196034" cy="464038"/>
          </a:xfrm>
          <a:prstGeom prst="rect">
            <a:avLst/>
          </a:prstGeom>
        </p:spPr>
        <p:txBody>
          <a:bodyPr wrap="square">
            <a:spAutoFit/>
          </a:bodyPr>
          <a:lstStyle/>
          <a:p>
            <a:pPr>
              <a:lnSpc>
                <a:spcPts val="1500"/>
              </a:lnSpc>
              <a:spcBef>
                <a:spcPts val="600"/>
              </a:spcBef>
              <a:spcAft>
                <a:spcPts val="600"/>
              </a:spcAft>
            </a:pPr>
            <a:r>
              <a:rPr lang="ro-RO" sz="1200" kern="1800" dirty="0">
                <a:latin typeface="Arial" panose="020B0604020202020204" pitchFamily="34" charset="0"/>
                <a:ea typeface="Times New Roman" panose="02020603050405020304" pitchFamily="18" charset="0"/>
                <a:cs typeface="Arial" panose="020B0604020202020204" pitchFamily="34" charset="0"/>
              </a:rPr>
              <a:t>Soliman A, Salama H, Al Rifai H, et al. </a:t>
            </a:r>
            <a:r>
              <a:rPr lang="en-US" sz="1200" kern="1800" dirty="0">
                <a:latin typeface="Arial" panose="020B0604020202020204" pitchFamily="34" charset="0"/>
                <a:ea typeface="Times New Roman" panose="02020603050405020304" pitchFamily="18" charset="0"/>
                <a:cs typeface="Arial" panose="020B0604020202020204" pitchFamily="34" charset="0"/>
              </a:rPr>
              <a:t>The effect of different forms of </a:t>
            </a:r>
            <a:r>
              <a:rPr lang="en-US" sz="1200" kern="1800" dirty="0" err="1">
                <a:latin typeface="Arial" panose="020B0604020202020204" pitchFamily="34" charset="0"/>
                <a:ea typeface="Times New Roman" panose="02020603050405020304" pitchFamily="18" charset="0"/>
                <a:cs typeface="Arial" panose="020B0604020202020204" pitchFamily="34" charset="0"/>
              </a:rPr>
              <a:t>dysglycemia</a:t>
            </a:r>
            <a:r>
              <a:rPr lang="en-US" sz="1200" kern="1800" dirty="0">
                <a:latin typeface="Arial" panose="020B0604020202020204" pitchFamily="34" charset="0"/>
                <a:ea typeface="Times New Roman" panose="02020603050405020304" pitchFamily="18" charset="0"/>
                <a:cs typeface="Arial" panose="020B0604020202020204" pitchFamily="34" charset="0"/>
              </a:rPr>
              <a:t> during pregnancy on maternal and fetal outcomes in treated women and comparison with large cohort studies.</a:t>
            </a:r>
            <a:r>
              <a:rPr lang="ro-RO" sz="1200" kern="1800" dirty="0">
                <a:latin typeface="Arial" panose="020B0604020202020204" pitchFamily="34" charset="0"/>
                <a:ea typeface="Times New Roman" panose="02020603050405020304" pitchFamily="18" charset="0"/>
                <a:cs typeface="Arial" panose="020B0604020202020204" pitchFamily="34" charset="0"/>
              </a:rPr>
              <a:t> Acta Biomed </a:t>
            </a:r>
            <a:r>
              <a:rPr lang="en-US" sz="1200" dirty="0">
                <a:latin typeface="Arial" panose="020B0604020202020204" pitchFamily="34" charset="0"/>
                <a:ea typeface="Times New Roman" panose="02020603050405020304" pitchFamily="18" charset="0"/>
                <a:cs typeface="Arial" panose="020B0604020202020204" pitchFamily="34" charset="0"/>
              </a:rPr>
              <a:t>2018 23;</a:t>
            </a:r>
            <a:r>
              <a:rPr lang="ro-RO" sz="1200" dirty="0">
                <a:latin typeface="Arial" panose="020B0604020202020204" pitchFamily="34" charset="0"/>
                <a:ea typeface="Times New Roman" panose="02020603050405020304" pitchFamily="18" charset="0"/>
                <a:cs typeface="Arial" panose="020B0604020202020204" pitchFamily="34" charset="0"/>
              </a:rPr>
              <a:t> </a:t>
            </a:r>
            <a:r>
              <a:rPr lang="en-US" sz="1200" dirty="0">
                <a:latin typeface="Arial" panose="020B0604020202020204" pitchFamily="34" charset="0"/>
                <a:ea typeface="Times New Roman" panose="02020603050405020304" pitchFamily="18" charset="0"/>
                <a:cs typeface="Arial" panose="020B0604020202020204" pitchFamily="34" charset="0"/>
              </a:rPr>
              <a:t>89(S5):</a:t>
            </a:r>
            <a:r>
              <a:rPr lang="ro-RO" sz="1200" dirty="0">
                <a:latin typeface="Arial" panose="020B0604020202020204" pitchFamily="34" charset="0"/>
                <a:ea typeface="Times New Roman" panose="02020603050405020304" pitchFamily="18" charset="0"/>
                <a:cs typeface="Arial" panose="020B0604020202020204" pitchFamily="34" charset="0"/>
              </a:rPr>
              <a:t> </a:t>
            </a:r>
            <a:r>
              <a:rPr lang="en-US" sz="1200" dirty="0">
                <a:latin typeface="Arial" panose="020B0604020202020204" pitchFamily="34" charset="0"/>
                <a:ea typeface="Times New Roman" panose="02020603050405020304" pitchFamily="18" charset="0"/>
                <a:cs typeface="Arial" panose="020B0604020202020204" pitchFamily="34" charset="0"/>
              </a:rPr>
              <a:t>11-21</a:t>
            </a:r>
            <a:r>
              <a:rPr lang="ro-RO" sz="1200" dirty="0">
                <a:latin typeface="Arial" panose="020B0604020202020204" pitchFamily="34" charset="0"/>
                <a:ea typeface="Times New Roman" panose="02020603050405020304" pitchFamily="18" charset="0"/>
                <a:cs typeface="Arial" panose="020B0604020202020204" pitchFamily="34" charset="0"/>
              </a:rPr>
              <a:t>.</a:t>
            </a:r>
            <a:endParaRPr lang="en-US" sz="12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172682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Efectele</a:t>
            </a:r>
            <a:r>
              <a:rPr lang="en-US" dirty="0"/>
              <a:t> </a:t>
            </a:r>
            <a:r>
              <a:rPr lang="en-US" dirty="0" err="1"/>
              <a:t>hipoglicemiei</a:t>
            </a:r>
            <a:r>
              <a:rPr lang="ro-RO" dirty="0"/>
              <a:t> materne (1)</a:t>
            </a:r>
            <a:endParaRPr lang="en-US" dirty="0"/>
          </a:p>
        </p:txBody>
      </p:sp>
      <p:sp>
        <p:nvSpPr>
          <p:cNvPr id="3" name="Content Placeholder 2"/>
          <p:cNvSpPr>
            <a:spLocks noGrp="1"/>
          </p:cNvSpPr>
          <p:nvPr>
            <p:ph idx="1"/>
          </p:nvPr>
        </p:nvSpPr>
        <p:spPr>
          <a:xfrm>
            <a:off x="913794" y="2096064"/>
            <a:ext cx="11050677" cy="3695136"/>
          </a:xfrm>
        </p:spPr>
        <p:txBody>
          <a:bodyPr>
            <a:normAutofit/>
          </a:bodyPr>
          <a:lstStyle/>
          <a:p>
            <a:r>
              <a:rPr lang="ro-RO" dirty="0">
                <a:effectLst/>
                <a:latin typeface="Bookman Old Style" panose="02050604050505020204" pitchFamily="18" charset="0"/>
              </a:rPr>
              <a:t>La rozătoare </a:t>
            </a:r>
          </a:p>
          <a:p>
            <a:pPr lvl="1"/>
            <a:r>
              <a:rPr lang="ro-RO" dirty="0">
                <a:effectLst/>
                <a:latin typeface="Bookman Old Style" panose="02050604050505020204" pitchFamily="18" charset="0"/>
              </a:rPr>
              <a:t>Hipoglicemia are efecte embriopatice</a:t>
            </a:r>
          </a:p>
          <a:p>
            <a:r>
              <a:rPr lang="ro-RO" dirty="0">
                <a:effectLst/>
                <a:latin typeface="Bookman Old Style" panose="02050604050505020204" pitchFamily="18" charset="0"/>
              </a:rPr>
              <a:t>La oameni</a:t>
            </a:r>
          </a:p>
          <a:p>
            <a:pPr lvl="1"/>
            <a:r>
              <a:rPr lang="ro-RO" dirty="0">
                <a:effectLst/>
                <a:latin typeface="Bookman Old Style" panose="02050604050505020204" pitchFamily="18" charset="0"/>
              </a:rPr>
              <a:t>Nu există date care să confirme efectul teratogen</a:t>
            </a:r>
          </a:p>
          <a:p>
            <a:endParaRPr lang="ro-RO" dirty="0">
              <a:effectLst/>
              <a:latin typeface="Bookman Old Style" panose="02050604050505020204" pitchFamily="18" charset="0"/>
            </a:endParaRPr>
          </a:p>
          <a:p>
            <a:r>
              <a:rPr lang="ro-RO" sz="2200" dirty="0">
                <a:effectLst/>
                <a:latin typeface="Bookman Old Style" panose="02050604050505020204" pitchFamily="18" charset="0"/>
              </a:rPr>
              <a:t>Hipoglicemiile induse de i</a:t>
            </a:r>
            <a:r>
              <a:rPr lang="en-US" sz="2200" dirty="0" err="1">
                <a:effectLst/>
                <a:latin typeface="Bookman Old Style" panose="02050604050505020204" pitchFamily="18" charset="0"/>
              </a:rPr>
              <a:t>nsulin</a:t>
            </a:r>
            <a:r>
              <a:rPr lang="ro-RO" sz="2200" dirty="0">
                <a:effectLst/>
                <a:latin typeface="Bookman Old Style" panose="02050604050505020204" pitchFamily="18" charset="0"/>
              </a:rPr>
              <a:t>ă în trimestrul 3 de sarcină pot duce la:</a:t>
            </a:r>
          </a:p>
          <a:p>
            <a:pPr lvl="1"/>
            <a:r>
              <a:rPr lang="ro-RO" sz="2200" dirty="0">
                <a:solidFill>
                  <a:schemeClr val="accent3">
                    <a:lumMod val="60000"/>
                    <a:lumOff val="40000"/>
                  </a:schemeClr>
                </a:solidFill>
                <a:effectLst/>
                <a:latin typeface="Bookman Old Style" panose="02050604050505020204" pitchFamily="18" charset="0"/>
              </a:rPr>
              <a:t>Creșterea mișcărilor fătului</a:t>
            </a:r>
          </a:p>
          <a:p>
            <a:pPr lvl="1"/>
            <a:r>
              <a:rPr lang="ro-RO" sz="2200" dirty="0">
                <a:solidFill>
                  <a:schemeClr val="accent3">
                    <a:lumMod val="60000"/>
                    <a:lumOff val="40000"/>
                  </a:schemeClr>
                </a:solidFill>
                <a:effectLst/>
                <a:latin typeface="Bookman Old Style" panose="02050604050505020204" pitchFamily="18" charset="0"/>
              </a:rPr>
              <a:t>Scăderea variabilității frecvenței cardiace a fătului</a:t>
            </a:r>
          </a:p>
        </p:txBody>
      </p:sp>
      <p:sp>
        <p:nvSpPr>
          <p:cNvPr id="4" name="Rectangle 3"/>
          <p:cNvSpPr/>
          <p:nvPr/>
        </p:nvSpPr>
        <p:spPr>
          <a:xfrm>
            <a:off x="124494" y="6293476"/>
            <a:ext cx="11453611" cy="300531"/>
          </a:xfrm>
          <a:prstGeom prst="rect">
            <a:avLst/>
          </a:prstGeom>
        </p:spPr>
        <p:txBody>
          <a:bodyPr wrap="square">
            <a:spAutoFit/>
          </a:bodyPr>
          <a:lstStyle/>
          <a:p>
            <a:pPr>
              <a:lnSpc>
                <a:spcPts val="1845"/>
              </a:lnSpc>
              <a:spcAft>
                <a:spcPts val="600"/>
              </a:spcAft>
            </a:pPr>
            <a:r>
              <a:rPr lang="ro-RO" sz="1200" dirty="0">
                <a:latin typeface="Arial" panose="020B0604020202020204" pitchFamily="34" charset="0"/>
                <a:ea typeface="Times New Roman" panose="02020603050405020304" pitchFamily="18" charset="0"/>
                <a:cs typeface="Arial" panose="020B0604020202020204" pitchFamily="34" charset="0"/>
              </a:rPr>
              <a:t>Persson B, Hansson U. </a:t>
            </a:r>
            <a:r>
              <a:rPr lang="en-US" sz="1200" dirty="0" err="1">
                <a:latin typeface="Arial" panose="020B0604020202020204" pitchFamily="34" charset="0"/>
                <a:ea typeface="Times New Roman" panose="02020603050405020304" pitchFamily="18" charset="0"/>
                <a:cs typeface="Arial" panose="020B0604020202020204" pitchFamily="34" charset="0"/>
              </a:rPr>
              <a:t>Hypoglycaemia</a:t>
            </a:r>
            <a:r>
              <a:rPr lang="en-US" sz="1200" dirty="0">
                <a:latin typeface="Arial" panose="020B0604020202020204" pitchFamily="34" charset="0"/>
                <a:ea typeface="Times New Roman" panose="02020603050405020304" pitchFamily="18" charset="0"/>
                <a:cs typeface="Arial" panose="020B0604020202020204" pitchFamily="34" charset="0"/>
              </a:rPr>
              <a:t> in pregnancy.</a:t>
            </a:r>
            <a:r>
              <a:rPr lang="ro-RO" sz="1200" dirty="0">
                <a:latin typeface="Arial" panose="020B0604020202020204" pitchFamily="34" charset="0"/>
                <a:ea typeface="Times New Roman" panose="02020603050405020304" pitchFamily="18" charset="0"/>
                <a:cs typeface="Arial" panose="020B0604020202020204" pitchFamily="34" charset="0"/>
              </a:rPr>
              <a:t> Baillieres Clin Endocrinol Metab </a:t>
            </a:r>
            <a:r>
              <a:rPr lang="en-US" sz="1200" dirty="0">
                <a:latin typeface="Arial" panose="020B0604020202020204" pitchFamily="34" charset="0"/>
                <a:ea typeface="Times New Roman" panose="02020603050405020304" pitchFamily="18" charset="0"/>
                <a:cs typeface="Arial" panose="020B0604020202020204" pitchFamily="34" charset="0"/>
              </a:rPr>
              <a:t>1993;</a:t>
            </a:r>
            <a:r>
              <a:rPr lang="ro-RO" sz="1200" dirty="0">
                <a:latin typeface="Arial" panose="020B0604020202020204" pitchFamily="34" charset="0"/>
                <a:ea typeface="Times New Roman" panose="02020603050405020304" pitchFamily="18" charset="0"/>
                <a:cs typeface="Arial" panose="020B0604020202020204" pitchFamily="34" charset="0"/>
              </a:rPr>
              <a:t> </a:t>
            </a:r>
            <a:r>
              <a:rPr lang="en-US" sz="1200" dirty="0">
                <a:latin typeface="Arial" panose="020B0604020202020204" pitchFamily="34" charset="0"/>
                <a:ea typeface="Times New Roman" panose="02020603050405020304" pitchFamily="18" charset="0"/>
                <a:cs typeface="Arial" panose="020B0604020202020204" pitchFamily="34" charset="0"/>
              </a:rPr>
              <a:t>7(3):</a:t>
            </a:r>
            <a:r>
              <a:rPr lang="ro-RO" sz="1200" dirty="0">
                <a:latin typeface="Arial" panose="020B0604020202020204" pitchFamily="34" charset="0"/>
                <a:ea typeface="Times New Roman" panose="02020603050405020304" pitchFamily="18" charset="0"/>
                <a:cs typeface="Arial" panose="020B0604020202020204" pitchFamily="34" charset="0"/>
              </a:rPr>
              <a:t> </a:t>
            </a:r>
            <a:r>
              <a:rPr lang="en-US" sz="1200" dirty="0">
                <a:latin typeface="Arial" panose="020B0604020202020204" pitchFamily="34" charset="0"/>
                <a:ea typeface="Times New Roman" panose="02020603050405020304" pitchFamily="18" charset="0"/>
                <a:cs typeface="Arial" panose="020B0604020202020204" pitchFamily="34" charset="0"/>
              </a:rPr>
              <a:t>731-</a:t>
            </a:r>
            <a:r>
              <a:rPr lang="ro-RO" sz="1200" dirty="0">
                <a:latin typeface="Arial" panose="020B0604020202020204" pitchFamily="34" charset="0"/>
                <a:ea typeface="Times New Roman" panose="02020603050405020304" pitchFamily="18" charset="0"/>
                <a:cs typeface="Arial" panose="020B0604020202020204" pitchFamily="34" charset="0"/>
              </a:rPr>
              <a:t>73</a:t>
            </a:r>
            <a:r>
              <a:rPr lang="en-US" sz="1200" dirty="0">
                <a:latin typeface="Arial" panose="020B0604020202020204" pitchFamily="34" charset="0"/>
                <a:ea typeface="Times New Roman" panose="02020603050405020304" pitchFamily="18" charset="0"/>
                <a:cs typeface="Arial" panose="020B0604020202020204" pitchFamily="34" charset="0"/>
              </a:rPr>
              <a:t>9.</a:t>
            </a:r>
            <a:endParaRPr lang="en-US" sz="12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25759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95" y="2096064"/>
            <a:ext cx="10353762" cy="1497142"/>
          </a:xfrm>
        </p:spPr>
        <p:txBody>
          <a:bodyPr>
            <a:noAutofit/>
          </a:bodyPr>
          <a:lstStyle/>
          <a:p>
            <a:r>
              <a:rPr lang="ro-RO" sz="2400" dirty="0">
                <a:effectLst/>
                <a:latin typeface="Bookman Old Style" panose="02050604050505020204" pitchFamily="18" charset="0"/>
              </a:rPr>
              <a:t>Hi</a:t>
            </a:r>
            <a:r>
              <a:rPr lang="en-US" sz="2400" dirty="0" err="1">
                <a:effectLst/>
                <a:latin typeface="Bookman Old Style" panose="02050604050505020204" pitchFamily="18" charset="0"/>
              </a:rPr>
              <a:t>pogl</a:t>
            </a:r>
            <a:r>
              <a:rPr lang="ro-RO" sz="2400" dirty="0">
                <a:effectLst/>
                <a:latin typeface="Bookman Old Style" panose="02050604050505020204" pitchFamily="18" charset="0"/>
              </a:rPr>
              <a:t>i</a:t>
            </a:r>
            <a:r>
              <a:rPr lang="en-US" sz="2400" dirty="0" err="1">
                <a:effectLst/>
                <a:latin typeface="Bookman Old Style" panose="02050604050505020204" pitchFamily="18" charset="0"/>
              </a:rPr>
              <a:t>cemia</a:t>
            </a:r>
            <a:r>
              <a:rPr lang="en-US" sz="2400" dirty="0">
                <a:effectLst/>
                <a:latin typeface="Bookman Old Style" panose="02050604050505020204" pitchFamily="18" charset="0"/>
              </a:rPr>
              <a:t> </a:t>
            </a:r>
            <a:r>
              <a:rPr lang="ro-RO" sz="2400" dirty="0">
                <a:effectLst/>
                <a:latin typeface="Bookman Old Style" panose="02050604050505020204" pitchFamily="18" charset="0"/>
              </a:rPr>
              <a:t>m</a:t>
            </a:r>
            <a:r>
              <a:rPr lang="en-US" sz="2400" dirty="0" err="1">
                <a:effectLst/>
                <a:latin typeface="Bookman Old Style" panose="02050604050505020204" pitchFamily="18" charset="0"/>
              </a:rPr>
              <a:t>atern</a:t>
            </a:r>
            <a:r>
              <a:rPr lang="ro-RO" sz="2400" dirty="0">
                <a:effectLst/>
                <a:latin typeface="Bookman Old Style" panose="02050604050505020204" pitchFamily="18" charset="0"/>
              </a:rPr>
              <a:t>ă a fost </a:t>
            </a:r>
            <a:r>
              <a:rPr lang="en-US" sz="2400" dirty="0" err="1">
                <a:effectLst/>
                <a:latin typeface="Bookman Old Style" panose="02050604050505020204" pitchFamily="18" charset="0"/>
              </a:rPr>
              <a:t>asociat</a:t>
            </a:r>
            <a:r>
              <a:rPr lang="ro-RO" sz="2400" dirty="0">
                <a:effectLst/>
                <a:latin typeface="Bookman Old Style" panose="02050604050505020204" pitchFamily="18" charset="0"/>
              </a:rPr>
              <a:t>ă cu:</a:t>
            </a:r>
          </a:p>
          <a:p>
            <a:pPr lvl="1"/>
            <a:r>
              <a:rPr lang="ro-RO" sz="2000" dirty="0">
                <a:solidFill>
                  <a:schemeClr val="accent3">
                    <a:lumMod val="60000"/>
                    <a:lumOff val="40000"/>
                  </a:schemeClr>
                </a:solidFill>
                <a:effectLst/>
                <a:latin typeface="Bookman Old Style" panose="02050604050505020204" pitchFamily="18" charset="0"/>
              </a:rPr>
              <a:t>O creștere a frecvenței și </a:t>
            </a:r>
            <a:r>
              <a:rPr lang="en-US" sz="2000" dirty="0" err="1">
                <a:solidFill>
                  <a:schemeClr val="accent3">
                    <a:lumMod val="60000"/>
                    <a:lumOff val="40000"/>
                  </a:schemeClr>
                </a:solidFill>
                <a:effectLst/>
                <a:latin typeface="Bookman Old Style" panose="02050604050505020204" pitchFamily="18" charset="0"/>
              </a:rPr>
              <a:t>amplitud</a:t>
            </a:r>
            <a:r>
              <a:rPr lang="ro-RO" sz="2000" dirty="0">
                <a:solidFill>
                  <a:schemeClr val="accent3">
                    <a:lumMod val="60000"/>
                    <a:lumOff val="40000"/>
                  </a:schemeClr>
                </a:solidFill>
                <a:effectLst/>
                <a:latin typeface="Bookman Old Style" panose="02050604050505020204" pitchFamily="18" charset="0"/>
              </a:rPr>
              <a:t>inii bătăilor cardiace fetale</a:t>
            </a:r>
          </a:p>
          <a:p>
            <a:pPr lvl="1"/>
            <a:r>
              <a:rPr lang="ro-RO" sz="2000" dirty="0">
                <a:solidFill>
                  <a:schemeClr val="accent3">
                    <a:lumMod val="60000"/>
                    <a:lumOff val="40000"/>
                  </a:schemeClr>
                </a:solidFill>
                <a:effectLst/>
                <a:latin typeface="Bookman Old Style" panose="02050604050505020204" pitchFamily="18" charset="0"/>
              </a:rPr>
              <a:t>O scădere ușoară</a:t>
            </a:r>
            <a:r>
              <a:rPr lang="en-US" sz="2000" dirty="0">
                <a:solidFill>
                  <a:schemeClr val="accent3">
                    <a:lumMod val="60000"/>
                    <a:lumOff val="40000"/>
                  </a:schemeClr>
                </a:solidFill>
                <a:effectLst/>
                <a:latin typeface="Bookman Old Style" panose="02050604050505020204" pitchFamily="18" charset="0"/>
              </a:rPr>
              <a:t> </a:t>
            </a:r>
            <a:r>
              <a:rPr lang="ro-RO" sz="2000" dirty="0">
                <a:solidFill>
                  <a:schemeClr val="accent3">
                    <a:lumMod val="60000"/>
                    <a:lumOff val="40000"/>
                  </a:schemeClr>
                </a:solidFill>
                <a:effectLst/>
                <a:latin typeface="Bookman Old Style" panose="02050604050505020204" pitchFamily="18" charset="0"/>
              </a:rPr>
              <a:t>a indicelui de pulsatilitate în artera ombilicală</a:t>
            </a:r>
          </a:p>
          <a:p>
            <a:pPr lvl="1"/>
            <a:r>
              <a:rPr lang="ro-RO" sz="2000" dirty="0">
                <a:solidFill>
                  <a:schemeClr val="accent3">
                    <a:lumMod val="60000"/>
                    <a:lumOff val="40000"/>
                  </a:schemeClr>
                </a:solidFill>
                <a:effectLst/>
                <a:latin typeface="Bookman Old Style" panose="02050604050505020204" pitchFamily="18" charset="0"/>
              </a:rPr>
              <a:t>O creștere a nivelului matern de catecolamine</a:t>
            </a:r>
          </a:p>
          <a:p>
            <a:endParaRPr lang="en-US" sz="2400" dirty="0">
              <a:latin typeface="Bookman Old Style" panose="02050604050505020204" pitchFamily="18" charset="0"/>
            </a:endParaRPr>
          </a:p>
        </p:txBody>
      </p:sp>
      <p:sp>
        <p:nvSpPr>
          <p:cNvPr id="4" name="Rectangle 3"/>
          <p:cNvSpPr/>
          <p:nvPr/>
        </p:nvSpPr>
        <p:spPr>
          <a:xfrm>
            <a:off x="231820" y="6180839"/>
            <a:ext cx="11432752" cy="461665"/>
          </a:xfrm>
          <a:prstGeom prst="rect">
            <a:avLst/>
          </a:prstGeom>
        </p:spPr>
        <p:txBody>
          <a:bodyPr wrap="square">
            <a:spAutoFit/>
          </a:bodyPr>
          <a:lstStyle/>
          <a:p>
            <a:pPr>
              <a:spcBef>
                <a:spcPts val="600"/>
              </a:spcBef>
              <a:spcAft>
                <a:spcPts val="600"/>
              </a:spcAft>
            </a:pPr>
            <a:r>
              <a:rPr lang="ro-RO" sz="1200" dirty="0">
                <a:latin typeface="Arial" panose="020B0604020202020204" pitchFamily="34" charset="0"/>
                <a:ea typeface="Times New Roman" panose="02020603050405020304" pitchFamily="18" charset="0"/>
                <a:cs typeface="Arial" panose="020B0604020202020204" pitchFamily="34" charset="0"/>
              </a:rPr>
              <a:t>Bjorklund AO, Adamson UKC, Almstrom NHH, et al. E</a:t>
            </a:r>
            <a:r>
              <a:rPr lang="en-US" sz="1200" dirty="0" err="1">
                <a:latin typeface="Arial" panose="020B0604020202020204" pitchFamily="34" charset="0"/>
                <a:ea typeface="Times New Roman" panose="02020603050405020304" pitchFamily="18" charset="0"/>
                <a:cs typeface="Arial" panose="020B0604020202020204" pitchFamily="34" charset="0"/>
              </a:rPr>
              <a:t>ffects</a:t>
            </a:r>
            <a:r>
              <a:rPr lang="en-US" sz="1200" dirty="0">
                <a:latin typeface="Arial" panose="020B0604020202020204" pitchFamily="34" charset="0"/>
                <a:ea typeface="Times New Roman" panose="02020603050405020304" pitchFamily="18" charset="0"/>
                <a:cs typeface="Arial" panose="020B0604020202020204" pitchFamily="34" charset="0"/>
              </a:rPr>
              <a:t> of </a:t>
            </a:r>
            <a:r>
              <a:rPr lang="en-US" sz="1200" dirty="0" err="1">
                <a:latin typeface="Arial" panose="020B0604020202020204" pitchFamily="34" charset="0"/>
                <a:ea typeface="Times New Roman" panose="02020603050405020304" pitchFamily="18" charset="0"/>
                <a:cs typeface="Arial" panose="020B0604020202020204" pitchFamily="34" charset="0"/>
              </a:rPr>
              <a:t>hypoglycaemia</a:t>
            </a:r>
            <a:r>
              <a:rPr lang="en-US" sz="1200" dirty="0">
                <a:latin typeface="Arial" panose="020B0604020202020204" pitchFamily="34" charset="0"/>
                <a:ea typeface="Times New Roman" panose="02020603050405020304" pitchFamily="18" charset="0"/>
                <a:cs typeface="Arial" panose="020B0604020202020204" pitchFamily="34" charset="0"/>
              </a:rPr>
              <a:t> on fetal heart activity and umbilical artery Doppler velocity waveforms in pregnant women with insulin‐dependent diabetes mellitus</a:t>
            </a:r>
            <a:r>
              <a:rPr lang="ro-RO" sz="1200" dirty="0">
                <a:latin typeface="Arial" panose="020B0604020202020204" pitchFamily="34" charset="0"/>
                <a:ea typeface="Times New Roman" panose="02020603050405020304" pitchFamily="18" charset="0"/>
                <a:cs typeface="Arial" panose="020B0604020202020204" pitchFamily="34" charset="0"/>
              </a:rPr>
              <a:t>. </a:t>
            </a:r>
            <a:r>
              <a:rPr lang="en-US" sz="1200" dirty="0">
                <a:latin typeface="Arial" panose="020B0604020202020204" pitchFamily="34" charset="0"/>
                <a:ea typeface="Times New Roman" panose="02020603050405020304" pitchFamily="18" charset="0"/>
                <a:cs typeface="Arial" panose="020B0604020202020204" pitchFamily="34" charset="0"/>
              </a:rPr>
              <a:t>BJOG 1996; 103: 413-420</a:t>
            </a:r>
            <a:r>
              <a:rPr lang="ro-RO" sz="1200" dirty="0">
                <a:latin typeface="Arial" panose="020B0604020202020204" pitchFamily="34" charset="0"/>
                <a:ea typeface="Times New Roman" panose="02020603050405020304" pitchFamily="18" charset="0"/>
                <a:cs typeface="Arial" panose="020B0604020202020204" pitchFamily="34" charset="0"/>
              </a:rPr>
              <a:t>.</a:t>
            </a:r>
            <a:endParaRPr lang="en-US" sz="1200" dirty="0">
              <a:latin typeface="Arial" panose="020B0604020202020204" pitchFamily="34" charset="0"/>
              <a:ea typeface="Times New Roman" panose="02020603050405020304" pitchFamily="18" charset="0"/>
              <a:cs typeface="Arial" panose="020B0604020202020204" pitchFamily="34" charset="0"/>
            </a:endParaRPr>
          </a:p>
        </p:txBody>
      </p:sp>
      <p:sp>
        <p:nvSpPr>
          <p:cNvPr id="5" name="Title 1">
            <a:extLst>
              <a:ext uri="{FF2B5EF4-FFF2-40B4-BE49-F238E27FC236}">
                <a16:creationId xmlns:a16="http://schemas.microsoft.com/office/drawing/2014/main" xmlns="" id="{BD6B6C64-D8C5-F44F-8A9C-B109A202C671}"/>
              </a:ext>
            </a:extLst>
          </p:cNvPr>
          <p:cNvSpPr>
            <a:spLocks noGrp="1"/>
          </p:cNvSpPr>
          <p:nvPr>
            <p:ph type="title"/>
          </p:nvPr>
        </p:nvSpPr>
        <p:spPr>
          <a:xfrm>
            <a:off x="913795" y="609600"/>
            <a:ext cx="10353761" cy="1326321"/>
          </a:xfrm>
        </p:spPr>
        <p:txBody>
          <a:bodyPr/>
          <a:lstStyle/>
          <a:p>
            <a:r>
              <a:rPr lang="en-US" dirty="0" err="1"/>
              <a:t>Efectele</a:t>
            </a:r>
            <a:r>
              <a:rPr lang="en-US" dirty="0"/>
              <a:t> </a:t>
            </a:r>
            <a:r>
              <a:rPr lang="en-US" dirty="0" err="1"/>
              <a:t>hipoglicemiei</a:t>
            </a:r>
            <a:r>
              <a:rPr lang="ro-RO" dirty="0"/>
              <a:t> materne (2)</a:t>
            </a:r>
            <a:endParaRPr lang="en-US" dirty="0"/>
          </a:p>
        </p:txBody>
      </p:sp>
    </p:spTree>
    <p:extLst>
      <p:ext uri="{BB962C8B-B14F-4D97-AF65-F5344CB8AC3E}">
        <p14:creationId xmlns:p14="http://schemas.microsoft.com/office/powerpoint/2010/main" val="1640599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effectLst/>
              </a:rPr>
              <a:t>variabilit</a:t>
            </a:r>
            <a:r>
              <a:rPr lang="ro-RO" dirty="0">
                <a:effectLst/>
              </a:rPr>
              <a:t>ea</a:t>
            </a:r>
            <a:r>
              <a:rPr lang="en-US" dirty="0">
                <a:effectLst/>
              </a:rPr>
              <a:t> </a:t>
            </a:r>
            <a:r>
              <a:rPr lang="en-US" dirty="0" err="1">
                <a:effectLst/>
              </a:rPr>
              <a:t>gl</a:t>
            </a:r>
            <a:r>
              <a:rPr lang="ro-RO" dirty="0">
                <a:effectLst/>
              </a:rPr>
              <a:t>i</a:t>
            </a:r>
            <a:r>
              <a:rPr lang="en-US" dirty="0" err="1">
                <a:effectLst/>
              </a:rPr>
              <a:t>cemic</a:t>
            </a:r>
            <a:r>
              <a:rPr lang="ro-RO" dirty="0">
                <a:effectLst/>
              </a:rPr>
              <a:t>ă</a:t>
            </a:r>
            <a:endParaRPr lang="en-US" dirty="0"/>
          </a:p>
        </p:txBody>
      </p:sp>
      <p:sp>
        <p:nvSpPr>
          <p:cNvPr id="3" name="Content Placeholder 2"/>
          <p:cNvSpPr>
            <a:spLocks noGrp="1"/>
          </p:cNvSpPr>
          <p:nvPr>
            <p:ph idx="1"/>
          </p:nvPr>
        </p:nvSpPr>
        <p:spPr>
          <a:xfrm>
            <a:off x="913794" y="2096064"/>
            <a:ext cx="10528905" cy="3695136"/>
          </a:xfrm>
        </p:spPr>
        <p:txBody>
          <a:bodyPr>
            <a:normAutofit/>
          </a:bodyPr>
          <a:lstStyle/>
          <a:p>
            <a:r>
              <a:rPr lang="en-US" sz="2200" dirty="0" err="1">
                <a:effectLst/>
                <a:latin typeface="Bookman Old Style" panose="02050604050505020204" pitchFamily="18" charset="0"/>
              </a:rPr>
              <a:t>Contribuie</a:t>
            </a:r>
            <a:r>
              <a:rPr lang="en-US" sz="2200" dirty="0">
                <a:effectLst/>
                <a:latin typeface="Bookman Old Style" panose="02050604050505020204" pitchFamily="18" charset="0"/>
              </a:rPr>
              <a:t> la: </a:t>
            </a:r>
            <a:endParaRPr lang="ro-RO" sz="2200" dirty="0">
              <a:effectLst/>
              <a:latin typeface="Bookman Old Style" panose="02050604050505020204" pitchFamily="18" charset="0"/>
            </a:endParaRPr>
          </a:p>
          <a:p>
            <a:pPr lvl="1"/>
            <a:r>
              <a:rPr lang="ro-RO" sz="2200" dirty="0">
                <a:effectLst/>
                <a:latin typeface="Bookman Old Style" panose="02050604050505020204" pitchFamily="18" charset="0"/>
              </a:rPr>
              <a:t>Creșterea excesivă a fătului, la femeile gravide cu DZ tip 1 preexistent</a:t>
            </a:r>
            <a:endParaRPr lang="en-US" sz="2200" dirty="0">
              <a:latin typeface="Bookman Old Style" panose="02050604050505020204" pitchFamily="18" charset="0"/>
            </a:endParaRPr>
          </a:p>
        </p:txBody>
      </p:sp>
      <p:sp>
        <p:nvSpPr>
          <p:cNvPr id="4" name="Rectangle 3"/>
          <p:cNvSpPr/>
          <p:nvPr/>
        </p:nvSpPr>
        <p:spPr>
          <a:xfrm>
            <a:off x="0" y="6255706"/>
            <a:ext cx="11925837" cy="487569"/>
          </a:xfrm>
          <a:prstGeom prst="rect">
            <a:avLst/>
          </a:prstGeom>
        </p:spPr>
        <p:txBody>
          <a:bodyPr wrap="square">
            <a:spAutoFit/>
          </a:bodyPr>
          <a:lstStyle/>
          <a:p>
            <a:pPr>
              <a:lnSpc>
                <a:spcPct val="107000"/>
              </a:lnSpc>
              <a:spcBef>
                <a:spcPts val="600"/>
              </a:spcBef>
              <a:spcAft>
                <a:spcPts val="600"/>
              </a:spcAft>
            </a:pPr>
            <a:r>
              <a:rPr lang="ro-RO" sz="1200" kern="1800" dirty="0">
                <a:latin typeface="Arial" panose="020B0604020202020204" pitchFamily="34" charset="0"/>
                <a:ea typeface="Times New Roman" panose="02020603050405020304" pitchFamily="18" charset="0"/>
                <a:cs typeface="Arial" panose="020B0604020202020204" pitchFamily="34" charset="0"/>
              </a:rPr>
              <a:t>McGrath RT, Glastras SJ, Hocking SL, Fulcher GR. </a:t>
            </a:r>
            <a:r>
              <a:rPr lang="en-US" sz="1200" kern="1800" dirty="0">
                <a:latin typeface="Arial" panose="020B0604020202020204" pitchFamily="34" charset="0"/>
                <a:ea typeface="Times New Roman" panose="02020603050405020304" pitchFamily="18" charset="0"/>
                <a:cs typeface="Arial" panose="020B0604020202020204" pitchFamily="34" charset="0"/>
              </a:rPr>
              <a:t>Large-for-Gestational-Age Neonates in Type 1 Diabetes and Pregnancy: Contribution of Factors Beyond Hyperglycemia.</a:t>
            </a:r>
            <a:r>
              <a:rPr lang="ro-RO" sz="1200" kern="1800" dirty="0">
                <a:latin typeface="Arial" panose="020B0604020202020204" pitchFamily="34" charset="0"/>
                <a:ea typeface="Times New Roman" panose="02020603050405020304" pitchFamily="18" charset="0"/>
                <a:cs typeface="Arial" panose="020B0604020202020204" pitchFamily="34" charset="0"/>
              </a:rPr>
              <a:t> Diabetes Care </a:t>
            </a:r>
            <a:r>
              <a:rPr lang="en-US" sz="1200" dirty="0">
                <a:latin typeface="Arial" panose="020B0604020202020204" pitchFamily="34" charset="0"/>
                <a:ea typeface="Times New Roman" panose="02020603050405020304" pitchFamily="18" charset="0"/>
                <a:cs typeface="Arial" panose="020B0604020202020204" pitchFamily="34" charset="0"/>
              </a:rPr>
              <a:t>2018;</a:t>
            </a:r>
            <a:r>
              <a:rPr lang="ro-RO" sz="1200" dirty="0">
                <a:latin typeface="Arial" panose="020B0604020202020204" pitchFamily="34" charset="0"/>
                <a:ea typeface="Times New Roman" panose="02020603050405020304" pitchFamily="18" charset="0"/>
                <a:cs typeface="Arial" panose="020B0604020202020204" pitchFamily="34" charset="0"/>
              </a:rPr>
              <a:t> </a:t>
            </a:r>
            <a:r>
              <a:rPr lang="en-US" sz="1200" dirty="0">
                <a:latin typeface="Arial" panose="020B0604020202020204" pitchFamily="34" charset="0"/>
                <a:ea typeface="Times New Roman" panose="02020603050405020304" pitchFamily="18" charset="0"/>
                <a:cs typeface="Arial" panose="020B0604020202020204" pitchFamily="34" charset="0"/>
              </a:rPr>
              <a:t>41(8):</a:t>
            </a:r>
            <a:r>
              <a:rPr lang="ro-RO" sz="1200" dirty="0">
                <a:latin typeface="Arial" panose="020B0604020202020204" pitchFamily="34" charset="0"/>
                <a:ea typeface="Times New Roman" panose="02020603050405020304" pitchFamily="18" charset="0"/>
                <a:cs typeface="Arial" panose="020B0604020202020204" pitchFamily="34" charset="0"/>
              </a:rPr>
              <a:t> </a:t>
            </a:r>
            <a:r>
              <a:rPr lang="en-US" sz="1200" dirty="0">
                <a:latin typeface="Arial" panose="020B0604020202020204" pitchFamily="34" charset="0"/>
                <a:ea typeface="Times New Roman" panose="02020603050405020304" pitchFamily="18" charset="0"/>
                <a:cs typeface="Arial" panose="020B0604020202020204" pitchFamily="34" charset="0"/>
              </a:rPr>
              <a:t>1821-1828</a:t>
            </a:r>
            <a:r>
              <a:rPr lang="ro-RO" sz="1200" dirty="0">
                <a:latin typeface="Arial" panose="020B0604020202020204" pitchFamily="34" charset="0"/>
                <a:ea typeface="Times New Roman" panose="02020603050405020304" pitchFamily="18" charset="0"/>
                <a:cs typeface="Arial" panose="020B0604020202020204" pitchFamily="34" charset="0"/>
              </a:rPr>
              <a:t>.</a:t>
            </a:r>
            <a:endParaRPr lang="en-US" sz="12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018526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Efecte materne ale Diabetului în sarcină</a:t>
            </a:r>
            <a:endParaRPr lang="en-US" dirty="0"/>
          </a:p>
        </p:txBody>
      </p:sp>
      <p:sp>
        <p:nvSpPr>
          <p:cNvPr id="3" name="Content Placeholder 2"/>
          <p:cNvSpPr>
            <a:spLocks noGrp="1"/>
          </p:cNvSpPr>
          <p:nvPr>
            <p:ph idx="1"/>
          </p:nvPr>
        </p:nvSpPr>
        <p:spPr/>
        <p:txBody>
          <a:bodyPr/>
          <a:lstStyle/>
          <a:p>
            <a:r>
              <a:rPr lang="ro-RO" dirty="0">
                <a:latin typeface="Bookman Old Style" panose="02050604050505020204" pitchFamily="18" charset="0"/>
              </a:rPr>
              <a:t>Crește riscul de </a:t>
            </a:r>
            <a:r>
              <a:rPr lang="en-US" dirty="0" err="1">
                <a:solidFill>
                  <a:srgbClr val="FFC000"/>
                </a:solidFill>
                <a:latin typeface="Bookman Old Style" panose="02050604050505020204" pitchFamily="18" charset="0"/>
              </a:rPr>
              <a:t>preeclampsi</a:t>
            </a:r>
            <a:r>
              <a:rPr lang="ro-RO" dirty="0">
                <a:solidFill>
                  <a:srgbClr val="FFC000"/>
                </a:solidFill>
                <a:latin typeface="Bookman Old Style" panose="02050604050505020204" pitchFamily="18" charset="0"/>
              </a:rPr>
              <a:t>e</a:t>
            </a:r>
            <a:r>
              <a:rPr lang="ro-RO" dirty="0">
                <a:latin typeface="Bookman Old Style" panose="02050604050505020204" pitchFamily="18" charset="0"/>
              </a:rPr>
              <a:t> cu 10-30%</a:t>
            </a:r>
          </a:p>
          <a:p>
            <a:endParaRPr lang="ro-RO" dirty="0">
              <a:latin typeface="Bookman Old Style" panose="02050604050505020204" pitchFamily="18" charset="0"/>
            </a:endParaRPr>
          </a:p>
          <a:p>
            <a:r>
              <a:rPr lang="ro-RO" dirty="0">
                <a:latin typeface="Bookman Old Style" panose="02050604050505020204" pitchFamily="18" charset="0"/>
              </a:rPr>
              <a:t>Preeclampsia duce la </a:t>
            </a:r>
            <a:r>
              <a:rPr lang="ro-RO" dirty="0">
                <a:solidFill>
                  <a:srgbClr val="FFC000"/>
                </a:solidFill>
                <a:latin typeface="Bookman Old Style" panose="02050604050505020204" pitchFamily="18" charset="0"/>
              </a:rPr>
              <a:t>complicații </a:t>
            </a:r>
            <a:r>
              <a:rPr lang="en-US" dirty="0">
                <a:solidFill>
                  <a:srgbClr val="FFC000"/>
                </a:solidFill>
                <a:latin typeface="Bookman Old Style" panose="02050604050505020204" pitchFamily="18" charset="0"/>
              </a:rPr>
              <a:t>perinatal</a:t>
            </a:r>
            <a:r>
              <a:rPr lang="ro-RO" dirty="0">
                <a:solidFill>
                  <a:srgbClr val="FFC000"/>
                </a:solidFill>
                <a:latin typeface="Bookman Old Style" panose="02050604050505020204" pitchFamily="18" charset="0"/>
              </a:rPr>
              <a:t>e</a:t>
            </a:r>
            <a:r>
              <a:rPr lang="ro-RO" dirty="0">
                <a:latin typeface="Bookman Old Style" panose="02050604050505020204" pitchFamily="18" charset="0"/>
              </a:rPr>
              <a:t>:</a:t>
            </a:r>
          </a:p>
          <a:p>
            <a:pPr lvl="1"/>
            <a:r>
              <a:rPr lang="ro-RO" dirty="0">
                <a:latin typeface="Bookman Old Style" panose="02050604050505020204" pitchFamily="18" charset="0"/>
              </a:rPr>
              <a:t>Deces perinatal</a:t>
            </a:r>
          </a:p>
          <a:p>
            <a:pPr lvl="1"/>
            <a:r>
              <a:rPr lang="ro-RO" dirty="0">
                <a:latin typeface="Bookman Old Style" panose="02050604050505020204" pitchFamily="18" charset="0"/>
              </a:rPr>
              <a:t>Naștere prematură</a:t>
            </a:r>
          </a:p>
          <a:p>
            <a:pPr lvl="1"/>
            <a:r>
              <a:rPr lang="ro-RO" dirty="0">
                <a:latin typeface="Bookman Old Style" panose="02050604050505020204" pitchFamily="18" charset="0"/>
              </a:rPr>
              <a:t>Întârziere de creștere intrauterină</a:t>
            </a:r>
            <a:endParaRPr lang="en-US" dirty="0">
              <a:latin typeface="Bookman Old Style" panose="02050604050505020204" pitchFamily="18" charset="0"/>
            </a:endParaRPr>
          </a:p>
        </p:txBody>
      </p:sp>
      <p:sp>
        <p:nvSpPr>
          <p:cNvPr id="4" name="Rectangle 3"/>
          <p:cNvSpPr/>
          <p:nvPr/>
        </p:nvSpPr>
        <p:spPr>
          <a:xfrm>
            <a:off x="304800" y="6310648"/>
            <a:ext cx="11582400" cy="285585"/>
          </a:xfrm>
          <a:prstGeom prst="rect">
            <a:avLst/>
          </a:prstGeom>
        </p:spPr>
        <p:txBody>
          <a:bodyPr wrap="square">
            <a:spAutoFit/>
          </a:bodyPr>
          <a:lstStyle/>
          <a:p>
            <a:r>
              <a:rPr lang="en-US" sz="1200" dirty="0">
                <a:latin typeface="Arial" panose="020B0604020202020204" pitchFamily="34" charset="0"/>
                <a:cs typeface="Arial" panose="020B0604020202020204" pitchFamily="34" charset="0"/>
              </a:rPr>
              <a:t>Roberts JM, Redman CW. Pre-eclampsia: more than pregnancy-induced hypertension. Lancet 1993. 341:1447-1451. </a:t>
            </a:r>
          </a:p>
        </p:txBody>
      </p:sp>
    </p:spTree>
    <p:extLst>
      <p:ext uri="{BB962C8B-B14F-4D97-AF65-F5344CB8AC3E}">
        <p14:creationId xmlns:p14="http://schemas.microsoft.com/office/powerpoint/2010/main" val="23116557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9119" y="2235764"/>
            <a:ext cx="10353762" cy="3695136"/>
          </a:xfrm>
        </p:spPr>
        <p:txBody>
          <a:bodyPr>
            <a:normAutofit/>
          </a:bodyPr>
          <a:lstStyle/>
          <a:p>
            <a:pPr marL="0" indent="0" algn="ctr">
              <a:buNone/>
            </a:pPr>
            <a:r>
              <a:rPr lang="ro-RO" sz="5400" dirty="0">
                <a:latin typeface="Bookman Old Style" panose="02050604050505020204" pitchFamily="18" charset="0"/>
              </a:rPr>
              <a:t>Management </a:t>
            </a:r>
            <a:endParaRPr lang="en-US" sz="5400" dirty="0">
              <a:latin typeface="Bookman Old Style" panose="02050604050505020204" pitchFamily="18" charset="0"/>
            </a:endParaRPr>
          </a:p>
        </p:txBody>
      </p:sp>
    </p:spTree>
    <p:extLst>
      <p:ext uri="{BB962C8B-B14F-4D97-AF65-F5344CB8AC3E}">
        <p14:creationId xmlns:p14="http://schemas.microsoft.com/office/powerpoint/2010/main" val="25690207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Monitorizarea glicemică</a:t>
            </a:r>
            <a:endParaRPr lang="en-US" dirty="0"/>
          </a:p>
        </p:txBody>
      </p:sp>
      <p:sp>
        <p:nvSpPr>
          <p:cNvPr id="3" name="Content Placeholder 2"/>
          <p:cNvSpPr>
            <a:spLocks noGrp="1"/>
          </p:cNvSpPr>
          <p:nvPr>
            <p:ph idx="1"/>
          </p:nvPr>
        </p:nvSpPr>
        <p:spPr>
          <a:xfrm>
            <a:off x="913795" y="1580909"/>
            <a:ext cx="10353762" cy="3695136"/>
          </a:xfrm>
        </p:spPr>
        <p:txBody>
          <a:bodyPr>
            <a:noAutofit/>
          </a:bodyPr>
          <a:lstStyle/>
          <a:p>
            <a:r>
              <a:rPr lang="ro-RO" sz="2800" dirty="0">
                <a:solidFill>
                  <a:srgbClr val="92D050"/>
                </a:solidFill>
                <a:latin typeface="Bookman Old Style" panose="02050604050505020204" pitchFamily="18" charset="0"/>
              </a:rPr>
              <a:t>Glicemie:</a:t>
            </a:r>
          </a:p>
          <a:p>
            <a:pPr lvl="1"/>
            <a:r>
              <a:rPr lang="en-US" sz="2600" dirty="0">
                <a:latin typeface="Bookman Old Style" panose="02050604050505020204" pitchFamily="18" charset="0"/>
              </a:rPr>
              <a:t>Fasting</a:t>
            </a:r>
            <a:endParaRPr lang="ro-RO" sz="2600" dirty="0">
              <a:latin typeface="Bookman Old Style" panose="02050604050505020204" pitchFamily="18" charset="0"/>
            </a:endParaRPr>
          </a:p>
          <a:p>
            <a:pPr lvl="1"/>
            <a:r>
              <a:rPr lang="ro-RO" sz="2600" dirty="0">
                <a:latin typeface="Bookman Old Style" panose="02050604050505020204" pitchFamily="18" charset="0"/>
              </a:rPr>
              <a:t>Postprandial</a:t>
            </a:r>
          </a:p>
          <a:p>
            <a:pPr lvl="2"/>
            <a:r>
              <a:rPr lang="ro-RO" sz="2400" dirty="0">
                <a:latin typeface="Bookman Old Style" panose="02050604050505020204" pitchFamily="18" charset="0"/>
              </a:rPr>
              <a:t>Se obține un control glicemic mai bun</a:t>
            </a:r>
          </a:p>
          <a:p>
            <a:pPr lvl="2"/>
            <a:r>
              <a:rPr lang="ro-RO" sz="2400" dirty="0">
                <a:latin typeface="Bookman Old Style" panose="02050604050505020204" pitchFamily="18" charset="0"/>
              </a:rPr>
              <a:t>Scade riscul de preeclampsie</a:t>
            </a:r>
          </a:p>
          <a:p>
            <a:pPr lvl="1"/>
            <a:r>
              <a:rPr lang="ro-RO" sz="2600" dirty="0">
                <a:latin typeface="Bookman Old Style" panose="02050604050505020204" pitchFamily="18" charset="0"/>
              </a:rPr>
              <a:t>Preprandial</a:t>
            </a:r>
          </a:p>
          <a:p>
            <a:pPr lvl="2"/>
            <a:r>
              <a:rPr lang="ro-RO" sz="2400" dirty="0">
                <a:latin typeface="Bookman Old Style" panose="02050604050505020204" pitchFamily="18" charset="0"/>
              </a:rPr>
              <a:t>Pentru ajustarea dozelor de insulină</a:t>
            </a:r>
          </a:p>
          <a:p>
            <a:r>
              <a:rPr lang="ro-RO" sz="2800" dirty="0">
                <a:solidFill>
                  <a:srgbClr val="92D050"/>
                </a:solidFill>
                <a:latin typeface="Bookman Old Style" panose="02050604050505020204" pitchFamily="18" charset="0"/>
              </a:rPr>
              <a:t>HbA1c</a:t>
            </a:r>
            <a:r>
              <a:rPr lang="ro-RO" sz="2800" dirty="0">
                <a:latin typeface="Bookman Old Style" panose="02050604050505020204" pitchFamily="18" charset="0"/>
              </a:rPr>
              <a:t> – lunar</a:t>
            </a:r>
          </a:p>
        </p:txBody>
      </p:sp>
      <p:sp>
        <p:nvSpPr>
          <p:cNvPr id="4" name="TextBox 3"/>
          <p:cNvSpPr txBox="1">
            <a:spLocks noChangeArrowheads="1"/>
          </p:cNvSpPr>
          <p:nvPr/>
        </p:nvSpPr>
        <p:spPr bwMode="auto">
          <a:xfrm>
            <a:off x="361344" y="6261039"/>
            <a:ext cx="11706160" cy="276999"/>
          </a:xfrm>
          <a:prstGeom prst="rect">
            <a:avLst/>
          </a:prstGeom>
          <a:noFill/>
          <a:ln>
            <a:noFill/>
          </a:ln>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200" dirty="0"/>
              <a:t>American Diabetes Association Standards of Medical Care in Diabetes. Approaches to glycemic treatment. Diabetes Care 201</a:t>
            </a:r>
            <a:r>
              <a:rPr lang="ro-RO" sz="1200" dirty="0"/>
              <a:t>8</a:t>
            </a:r>
            <a:r>
              <a:rPr lang="en-US" sz="1200" dirty="0"/>
              <a:t>; 4</a:t>
            </a:r>
            <a:r>
              <a:rPr lang="ro-RO" sz="1200" dirty="0"/>
              <a:t>1</a:t>
            </a:r>
            <a:r>
              <a:rPr lang="en-US" sz="1200" dirty="0"/>
              <a:t> (Suppl. 1):</a:t>
            </a:r>
            <a:r>
              <a:rPr lang="ro-RO" sz="1200" dirty="0"/>
              <a:t> </a:t>
            </a:r>
            <a:r>
              <a:rPr lang="en-US" sz="1200" dirty="0"/>
              <a:t>S</a:t>
            </a:r>
            <a:r>
              <a:rPr lang="ro-RO" sz="1200" dirty="0"/>
              <a:t>1</a:t>
            </a:r>
            <a:r>
              <a:rPr lang="en-US" sz="1200" dirty="0"/>
              <a:t>-S</a:t>
            </a:r>
            <a:r>
              <a:rPr lang="ro-RO" sz="1200" dirty="0"/>
              <a:t>159.</a:t>
            </a:r>
          </a:p>
        </p:txBody>
      </p:sp>
    </p:spTree>
    <p:extLst>
      <p:ext uri="{BB962C8B-B14F-4D97-AF65-F5344CB8AC3E}">
        <p14:creationId xmlns:p14="http://schemas.microsoft.com/office/powerpoint/2010/main" val="2783928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0" y="0"/>
            <a:ext cx="12192000" cy="914400"/>
          </a:xfrm>
          <a:prstGeom prst="rect">
            <a:avLst/>
          </a:prstGeom>
          <a:noFill/>
          <a:ln w="9525">
            <a:solidFill>
              <a:schemeClr val="accent1"/>
            </a:solidFill>
            <a:miter lim="800000"/>
            <a:headEnd/>
            <a:tailEnd/>
          </a:ln>
          <a:effectLst/>
        </p:spPr>
        <p:txBody>
          <a:bodyPr lIns="92075" tIns="46038" rIns="92075" bIns="46038" anchor="ctr"/>
          <a:lstStyle/>
          <a:p>
            <a:pPr algn="ctr">
              <a:defRPr/>
            </a:pPr>
            <a:r>
              <a:rPr lang="en-US" sz="3600" b="1" dirty="0">
                <a:solidFill>
                  <a:schemeClr val="tx2"/>
                </a:solidFill>
                <a:effectLst>
                  <a:outerShdw blurRad="38100" dist="38100" dir="2700000" algn="tl">
                    <a:srgbClr val="000000"/>
                  </a:outerShdw>
                </a:effectLst>
                <a:latin typeface="Times New Roman" pitchFamily="18" charset="0"/>
              </a:rPr>
              <a:t>CLASIFICAREA </a:t>
            </a:r>
            <a:r>
              <a:rPr lang="ro-RO" sz="3600" b="1" dirty="0">
                <a:solidFill>
                  <a:schemeClr val="tx2"/>
                </a:solidFill>
                <a:effectLst>
                  <a:outerShdw blurRad="38100" dist="38100" dir="2700000" algn="tl">
                    <a:srgbClr val="000000"/>
                  </a:outerShdw>
                </a:effectLst>
                <a:latin typeface="Times New Roman" pitchFamily="18" charset="0"/>
              </a:rPr>
              <a:t>DZ</a:t>
            </a:r>
            <a:r>
              <a:rPr lang="ro-RO" sz="3600" b="1" dirty="0">
                <a:solidFill>
                  <a:schemeClr val="tx2"/>
                </a:solidFill>
                <a:latin typeface="Tahoma" pitchFamily="34" charset="0"/>
              </a:rPr>
              <a:t> </a:t>
            </a:r>
            <a:r>
              <a:rPr lang="ro-RO" sz="2800" b="1" dirty="0">
                <a:solidFill>
                  <a:schemeClr val="tx2"/>
                </a:solidFill>
                <a:latin typeface="Tahoma" pitchFamily="34" charset="0"/>
              </a:rPr>
              <a:t>(OMS 2005</a:t>
            </a:r>
            <a:r>
              <a:rPr lang="en-US" sz="2800" b="1" dirty="0">
                <a:solidFill>
                  <a:schemeClr val="tx2"/>
                </a:solidFill>
                <a:latin typeface="Tahoma" pitchFamily="34" charset="0"/>
              </a:rPr>
              <a:t>, ADA 2013</a:t>
            </a:r>
            <a:r>
              <a:rPr lang="ro-RO" sz="2800" b="1" dirty="0">
                <a:solidFill>
                  <a:schemeClr val="tx2"/>
                </a:solidFill>
                <a:latin typeface="Tahoma" pitchFamily="34" charset="0"/>
              </a:rPr>
              <a:t>)</a:t>
            </a:r>
            <a:r>
              <a:rPr lang="ro-RO" sz="3600" b="1" dirty="0">
                <a:solidFill>
                  <a:schemeClr val="tx2"/>
                </a:solidFill>
                <a:latin typeface="Tahoma" pitchFamily="34" charset="0"/>
              </a:rPr>
              <a:t> </a:t>
            </a:r>
            <a:endParaRPr lang="en-US" sz="2400" dirty="0">
              <a:solidFill>
                <a:schemeClr val="tx2"/>
              </a:solidFill>
              <a:latin typeface="Times New Roman" pitchFamily="18" charset="0"/>
            </a:endParaRPr>
          </a:p>
        </p:txBody>
      </p:sp>
      <p:sp>
        <p:nvSpPr>
          <p:cNvPr id="8195" name="Rectangle 3"/>
          <p:cNvSpPr>
            <a:spLocks noChangeArrowheads="1"/>
          </p:cNvSpPr>
          <p:nvPr/>
        </p:nvSpPr>
        <p:spPr bwMode="auto">
          <a:xfrm>
            <a:off x="787400" y="1219199"/>
            <a:ext cx="10363200" cy="5270497"/>
          </a:xfrm>
          <a:prstGeom prst="rect">
            <a:avLst/>
          </a:prstGeom>
          <a:noFill/>
          <a:ln w="9525">
            <a:noFill/>
            <a:miter lim="800000"/>
            <a:headEnd/>
            <a:tailEnd/>
          </a:ln>
          <a:effectLst/>
        </p:spPr>
        <p:txBody>
          <a:bodyPr lIns="92075" tIns="46038" rIns="92075" bIns="46038"/>
          <a:lstStyle/>
          <a:p>
            <a:pPr marL="457200" indent="-457200">
              <a:buFontTx/>
              <a:buAutoNum type="arabicPeriod"/>
              <a:defRPr/>
            </a:pPr>
            <a:r>
              <a:rPr lang="en-US" sz="2400" b="1" dirty="0" err="1">
                <a:solidFill>
                  <a:srgbClr val="FFC000"/>
                </a:solidFill>
                <a:effectLst>
                  <a:outerShdw blurRad="38100" dist="38100" dir="2700000" algn="tl">
                    <a:srgbClr val="000000"/>
                  </a:outerShdw>
                </a:effectLst>
                <a:latin typeface="Tahoma" pitchFamily="34" charset="0"/>
                <a:sym typeface="Symbol" pitchFamily="18" charset="2"/>
              </a:rPr>
              <a:t>Diabet</a:t>
            </a:r>
            <a:r>
              <a:rPr lang="en-US" sz="2400" b="1" dirty="0">
                <a:solidFill>
                  <a:srgbClr val="FFC000"/>
                </a:solidFill>
                <a:effectLst>
                  <a:outerShdw blurRad="38100" dist="38100" dir="2700000" algn="tl">
                    <a:srgbClr val="000000"/>
                  </a:outerShdw>
                </a:effectLst>
                <a:latin typeface="Tahoma" pitchFamily="34" charset="0"/>
                <a:sym typeface="Symbol" pitchFamily="18" charset="2"/>
              </a:rPr>
              <a:t>  zaharat tip 1</a:t>
            </a:r>
          </a:p>
          <a:p>
            <a:pPr marL="285750" indent="-285750">
              <a:buFont typeface="Arial" panose="020B0604020202020204" pitchFamily="34" charset="0"/>
              <a:buChar char="•"/>
              <a:defRPr/>
            </a:pPr>
            <a:r>
              <a:rPr lang="en-US" dirty="0" err="1">
                <a:solidFill>
                  <a:schemeClr val="tx2"/>
                </a:solidFill>
                <a:effectLst>
                  <a:outerShdw blurRad="38100" dist="38100" dir="2700000" algn="tl">
                    <a:srgbClr val="000000"/>
                  </a:outerShdw>
                </a:effectLst>
                <a:latin typeface="Tahoma" pitchFamily="34" charset="0"/>
                <a:sym typeface="Symbol" pitchFamily="18" charset="2"/>
              </a:rPr>
              <a:t>distrucţie</a:t>
            </a:r>
            <a:r>
              <a:rPr lang="en-US" dirty="0">
                <a:solidFill>
                  <a:schemeClr val="tx2"/>
                </a:solidFill>
                <a:effectLst>
                  <a:outerShdw blurRad="38100" dist="38100" dir="2700000" algn="tl">
                    <a:srgbClr val="000000"/>
                  </a:outerShdw>
                </a:effectLst>
                <a:latin typeface="Tahoma" pitchFamily="34" charset="0"/>
                <a:sym typeface="Symbol" pitchFamily="18" charset="2"/>
              </a:rPr>
              <a:t> de </a:t>
            </a:r>
            <a:r>
              <a:rPr lang="en-US" dirty="0" err="1">
                <a:solidFill>
                  <a:schemeClr val="tx2"/>
                </a:solidFill>
                <a:effectLst>
                  <a:outerShdw blurRad="38100" dist="38100" dir="2700000" algn="tl">
                    <a:srgbClr val="000000"/>
                  </a:outerShdw>
                </a:effectLst>
                <a:latin typeface="Tahoma" pitchFamily="34" charset="0"/>
                <a:sym typeface="Symbol" pitchFamily="18" charset="2"/>
              </a:rPr>
              <a:t>celule</a:t>
            </a:r>
            <a:r>
              <a:rPr lang="en-US" dirty="0">
                <a:solidFill>
                  <a:schemeClr val="tx2"/>
                </a:solidFill>
                <a:effectLst>
                  <a:outerShdw blurRad="38100" dist="38100" dir="2700000" algn="tl">
                    <a:srgbClr val="000000"/>
                  </a:outerShdw>
                </a:effectLst>
                <a:latin typeface="Tahoma" pitchFamily="34" charset="0"/>
                <a:sym typeface="Symbol" pitchFamily="18" charset="2"/>
              </a:rPr>
              <a:t> beta</a:t>
            </a:r>
            <a:r>
              <a:rPr lang="ro-RO" dirty="0">
                <a:solidFill>
                  <a:schemeClr val="tx2"/>
                </a:solidFill>
                <a:effectLst>
                  <a:outerShdw blurRad="38100" dist="38100" dir="2700000" algn="tl">
                    <a:srgbClr val="000000"/>
                  </a:outerShdw>
                </a:effectLst>
                <a:latin typeface="Tahoma" pitchFamily="34" charset="0"/>
                <a:sym typeface="Symbol" pitchFamily="18" charset="2"/>
              </a:rPr>
              <a:t> -</a:t>
            </a:r>
            <a:r>
              <a:rPr lang="en-US" dirty="0">
                <a:solidFill>
                  <a:schemeClr val="tx2"/>
                </a:solidFill>
                <a:effectLst>
                  <a:outerShdw blurRad="38100" dist="38100" dir="2700000" algn="tl">
                    <a:srgbClr val="000000"/>
                  </a:outerShdw>
                </a:effectLst>
                <a:latin typeface="Tahoma" pitchFamily="34" charset="0"/>
                <a:sym typeface="Symbol" pitchFamily="18" charset="2"/>
              </a:rPr>
              <a:t> deficit </a:t>
            </a:r>
            <a:r>
              <a:rPr lang="en-US" dirty="0" err="1">
                <a:solidFill>
                  <a:schemeClr val="tx2"/>
                </a:solidFill>
                <a:effectLst>
                  <a:outerShdw blurRad="38100" dist="38100" dir="2700000" algn="tl">
                    <a:srgbClr val="000000"/>
                  </a:outerShdw>
                </a:effectLst>
                <a:latin typeface="Tahoma" pitchFamily="34" charset="0"/>
                <a:sym typeface="Symbol" pitchFamily="18" charset="2"/>
              </a:rPr>
              <a:t>absolut</a:t>
            </a:r>
            <a:r>
              <a:rPr lang="en-US" dirty="0">
                <a:solidFill>
                  <a:schemeClr val="tx2"/>
                </a:solidFill>
                <a:effectLst>
                  <a:outerShdw blurRad="38100" dist="38100" dir="2700000" algn="tl">
                    <a:srgbClr val="000000"/>
                  </a:outerShdw>
                </a:effectLst>
                <a:latin typeface="Tahoma" pitchFamily="34" charset="0"/>
                <a:sym typeface="Symbol" pitchFamily="18" charset="2"/>
              </a:rPr>
              <a:t> de </a:t>
            </a:r>
            <a:r>
              <a:rPr lang="en-US" dirty="0" err="1">
                <a:solidFill>
                  <a:schemeClr val="tx2"/>
                </a:solidFill>
                <a:effectLst>
                  <a:outerShdw blurRad="38100" dist="38100" dir="2700000" algn="tl">
                    <a:srgbClr val="000000"/>
                  </a:outerShdw>
                </a:effectLst>
                <a:latin typeface="Tahoma" pitchFamily="34" charset="0"/>
                <a:sym typeface="Symbol" pitchFamily="18" charset="2"/>
              </a:rPr>
              <a:t>insulină</a:t>
            </a:r>
            <a:r>
              <a:rPr lang="en-US" b="1" dirty="0">
                <a:solidFill>
                  <a:schemeClr val="tx2"/>
                </a:solidFill>
                <a:effectLst>
                  <a:outerShdw blurRad="38100" dist="38100" dir="2700000" algn="tl">
                    <a:srgbClr val="000000"/>
                  </a:outerShdw>
                </a:effectLst>
                <a:latin typeface="Times New Roman" pitchFamily="18" charset="0"/>
                <a:sym typeface="Symbol" pitchFamily="18" charset="2"/>
              </a:rPr>
              <a:t> </a:t>
            </a:r>
            <a:endParaRPr lang="ro-RO" b="1" dirty="0">
              <a:solidFill>
                <a:schemeClr val="tx2"/>
              </a:solidFill>
              <a:effectLst>
                <a:outerShdw blurRad="38100" dist="38100" dir="2700000" algn="tl">
                  <a:srgbClr val="000000"/>
                </a:outerShdw>
              </a:effectLst>
              <a:latin typeface="Times New Roman" pitchFamily="18" charset="0"/>
              <a:sym typeface="Symbol" pitchFamily="18" charset="2"/>
            </a:endParaRPr>
          </a:p>
          <a:p>
            <a:pPr>
              <a:defRPr/>
            </a:pPr>
            <a:r>
              <a:rPr lang="ro-RO" b="1" dirty="0">
                <a:solidFill>
                  <a:srgbClr val="FFFF00"/>
                </a:solidFill>
                <a:effectLst>
                  <a:outerShdw blurRad="38100" dist="38100" dir="2700000" algn="tl">
                    <a:srgbClr val="000000"/>
                  </a:outerShdw>
                </a:effectLst>
                <a:latin typeface="Times New Roman" pitchFamily="18" charset="0"/>
                <a:sym typeface="Symbol" pitchFamily="18" charset="2"/>
              </a:rPr>
              <a:t>	</a:t>
            </a:r>
            <a:r>
              <a:rPr lang="ro-RO" b="1" dirty="0">
                <a:effectLst>
                  <a:outerShdw blurRad="38100" dist="38100" dir="2700000" algn="tl">
                    <a:srgbClr val="000000"/>
                  </a:outerShdw>
                </a:effectLst>
                <a:latin typeface="Times New Roman" pitchFamily="18" charset="0"/>
                <a:sym typeface="Symbol" pitchFamily="18" charset="2"/>
              </a:rPr>
              <a:t>A</a:t>
            </a:r>
            <a:r>
              <a:rPr lang="en-US" b="1" dirty="0">
                <a:effectLst>
                  <a:outerShdw blurRad="38100" dist="38100" dir="2700000" algn="tl">
                    <a:srgbClr val="000000"/>
                  </a:outerShdw>
                </a:effectLst>
                <a:latin typeface="Times New Roman" pitchFamily="18" charset="0"/>
                <a:sym typeface="Symbol" pitchFamily="18" charset="2"/>
              </a:rPr>
              <a:t>.</a:t>
            </a:r>
            <a:r>
              <a:rPr lang="ro-RO" b="1" dirty="0">
                <a:effectLst>
                  <a:outerShdw blurRad="38100" dist="38100" dir="2700000" algn="tl">
                    <a:srgbClr val="000000"/>
                  </a:outerShdw>
                </a:effectLst>
                <a:latin typeface="Times New Roman" pitchFamily="18" charset="0"/>
                <a:sym typeface="Symbol" pitchFamily="18" charset="2"/>
              </a:rPr>
              <a:t> autoimun</a:t>
            </a:r>
          </a:p>
          <a:p>
            <a:pPr>
              <a:defRPr/>
            </a:pPr>
            <a:r>
              <a:rPr lang="ro-RO" b="1" dirty="0">
                <a:effectLst>
                  <a:outerShdw blurRad="38100" dist="38100" dir="2700000" algn="tl">
                    <a:srgbClr val="000000"/>
                  </a:outerShdw>
                </a:effectLst>
                <a:latin typeface="Times New Roman" pitchFamily="18" charset="0"/>
                <a:sym typeface="Symbol" pitchFamily="18" charset="2"/>
              </a:rPr>
              <a:t>	B</a:t>
            </a:r>
            <a:r>
              <a:rPr lang="en-US" b="1" dirty="0">
                <a:effectLst>
                  <a:outerShdw blurRad="38100" dist="38100" dir="2700000" algn="tl">
                    <a:srgbClr val="000000"/>
                  </a:outerShdw>
                </a:effectLst>
                <a:latin typeface="Times New Roman" pitchFamily="18" charset="0"/>
                <a:sym typeface="Symbol" pitchFamily="18" charset="2"/>
              </a:rPr>
              <a:t>.</a:t>
            </a:r>
            <a:r>
              <a:rPr lang="ro-RO" b="1" dirty="0">
                <a:effectLst>
                  <a:outerShdw blurRad="38100" dist="38100" dir="2700000" algn="tl">
                    <a:srgbClr val="000000"/>
                  </a:outerShdw>
                </a:effectLst>
                <a:latin typeface="Times New Roman" pitchFamily="18" charset="0"/>
                <a:sym typeface="Symbol" pitchFamily="18" charset="2"/>
              </a:rPr>
              <a:t> idiopatic</a:t>
            </a:r>
          </a:p>
          <a:p>
            <a:pPr>
              <a:defRPr/>
            </a:pPr>
            <a:endParaRPr lang="en-US" b="1" dirty="0">
              <a:effectLst>
                <a:outerShdw blurRad="38100" dist="38100" dir="2700000" algn="tl">
                  <a:srgbClr val="000000"/>
                </a:outerShdw>
              </a:effectLst>
              <a:latin typeface="Times New Roman" pitchFamily="18" charset="0"/>
              <a:sym typeface="Symbol" pitchFamily="18" charset="2"/>
            </a:endParaRPr>
          </a:p>
          <a:p>
            <a:pPr>
              <a:defRPr/>
            </a:pPr>
            <a:r>
              <a:rPr lang="en-US" sz="2400" b="1" dirty="0">
                <a:solidFill>
                  <a:schemeClr val="tx2"/>
                </a:solidFill>
                <a:effectLst>
                  <a:outerShdw blurRad="38100" dist="38100" dir="2700000" algn="tl">
                    <a:srgbClr val="000000"/>
                  </a:outerShdw>
                </a:effectLst>
                <a:latin typeface="Tahoma" pitchFamily="34" charset="0"/>
                <a:sym typeface="Symbol" pitchFamily="18" charset="2"/>
              </a:rPr>
              <a:t>2. </a:t>
            </a:r>
            <a:r>
              <a:rPr lang="en-US" sz="2400" b="1" dirty="0" err="1">
                <a:solidFill>
                  <a:srgbClr val="FFC000"/>
                </a:solidFill>
                <a:effectLst>
                  <a:outerShdw blurRad="38100" dist="38100" dir="2700000" algn="tl">
                    <a:srgbClr val="000000"/>
                  </a:outerShdw>
                </a:effectLst>
                <a:latin typeface="Tahoma" pitchFamily="34" charset="0"/>
                <a:sym typeface="Symbol" pitchFamily="18" charset="2"/>
              </a:rPr>
              <a:t>Diabet</a:t>
            </a:r>
            <a:r>
              <a:rPr lang="en-US" sz="2400" b="1" dirty="0">
                <a:solidFill>
                  <a:srgbClr val="FFC000"/>
                </a:solidFill>
                <a:effectLst>
                  <a:outerShdw blurRad="38100" dist="38100" dir="2700000" algn="tl">
                    <a:srgbClr val="000000"/>
                  </a:outerShdw>
                </a:effectLst>
                <a:latin typeface="Tahoma" pitchFamily="34" charset="0"/>
                <a:sym typeface="Symbol" pitchFamily="18" charset="2"/>
              </a:rPr>
              <a:t> zaharat tip 2</a:t>
            </a:r>
            <a:endParaRPr lang="ro-RO" sz="2400" dirty="0">
              <a:solidFill>
                <a:srgbClr val="FFC000"/>
              </a:solidFill>
              <a:effectLst>
                <a:outerShdw blurRad="38100" dist="38100" dir="2700000" algn="tl">
                  <a:srgbClr val="000000"/>
                </a:outerShdw>
              </a:effectLst>
              <a:latin typeface="Times New Roman" pitchFamily="18" charset="0"/>
              <a:sym typeface="Symbol" pitchFamily="18" charset="2"/>
            </a:endParaRPr>
          </a:p>
          <a:p>
            <a:pPr marL="285750" indent="-285750">
              <a:buFont typeface="Arial" panose="020B0604020202020204" pitchFamily="34" charset="0"/>
              <a:buChar char="•"/>
              <a:defRPr/>
            </a:pPr>
            <a:r>
              <a:rPr lang="en-US" dirty="0" err="1">
                <a:solidFill>
                  <a:schemeClr val="tx2"/>
                </a:solidFill>
                <a:effectLst>
                  <a:outerShdw blurRad="38100" dist="38100" dir="2700000" algn="tl">
                    <a:srgbClr val="000000"/>
                  </a:outerShdw>
                </a:effectLst>
                <a:latin typeface="Tahoma" pitchFamily="34" charset="0"/>
                <a:sym typeface="Symbol" pitchFamily="18" charset="2"/>
              </a:rPr>
              <a:t>insulinorezistenţă</a:t>
            </a:r>
            <a:r>
              <a:rPr lang="en-US" dirty="0">
                <a:solidFill>
                  <a:schemeClr val="tx2"/>
                </a:solidFill>
                <a:effectLst>
                  <a:outerShdw blurRad="38100" dist="38100" dir="2700000" algn="tl">
                    <a:srgbClr val="000000"/>
                  </a:outerShdw>
                </a:effectLst>
                <a:latin typeface="Tahoma" pitchFamily="34" charset="0"/>
                <a:sym typeface="Symbol" pitchFamily="18" charset="2"/>
              </a:rPr>
              <a:t> </a:t>
            </a:r>
            <a:r>
              <a:rPr lang="en-US" dirty="0" err="1">
                <a:solidFill>
                  <a:schemeClr val="tx2"/>
                </a:solidFill>
                <a:effectLst>
                  <a:outerShdw blurRad="38100" dist="38100" dir="2700000" algn="tl">
                    <a:srgbClr val="000000"/>
                  </a:outerShdw>
                </a:effectLst>
                <a:latin typeface="Tahoma" pitchFamily="34" charset="0"/>
                <a:sym typeface="Symbol" pitchFamily="18" charset="2"/>
              </a:rPr>
              <a:t>predominantă</a:t>
            </a:r>
            <a:r>
              <a:rPr lang="en-US" dirty="0">
                <a:solidFill>
                  <a:schemeClr val="tx2"/>
                </a:solidFill>
                <a:effectLst>
                  <a:outerShdw blurRad="38100" dist="38100" dir="2700000" algn="tl">
                    <a:srgbClr val="000000"/>
                  </a:outerShdw>
                </a:effectLst>
                <a:latin typeface="Tahoma" pitchFamily="34" charset="0"/>
                <a:sym typeface="Symbol" pitchFamily="18" charset="2"/>
              </a:rPr>
              <a:t> cu deficit </a:t>
            </a:r>
            <a:r>
              <a:rPr lang="en-US" dirty="0" err="1">
                <a:solidFill>
                  <a:schemeClr val="tx2"/>
                </a:solidFill>
                <a:effectLst>
                  <a:outerShdw blurRad="38100" dist="38100" dir="2700000" algn="tl">
                    <a:srgbClr val="000000"/>
                  </a:outerShdw>
                </a:effectLst>
                <a:latin typeface="Tahoma" pitchFamily="34" charset="0"/>
                <a:sym typeface="Symbol" pitchFamily="18" charset="2"/>
              </a:rPr>
              <a:t>relativ</a:t>
            </a:r>
            <a:r>
              <a:rPr lang="en-US" dirty="0">
                <a:solidFill>
                  <a:schemeClr val="tx2"/>
                </a:solidFill>
                <a:effectLst>
                  <a:outerShdw blurRad="38100" dist="38100" dir="2700000" algn="tl">
                    <a:srgbClr val="000000"/>
                  </a:outerShdw>
                </a:effectLst>
                <a:latin typeface="Tahoma" pitchFamily="34" charset="0"/>
                <a:sym typeface="Symbol" pitchFamily="18" charset="2"/>
              </a:rPr>
              <a:t> de </a:t>
            </a:r>
            <a:r>
              <a:rPr lang="en-US" dirty="0" err="1">
                <a:solidFill>
                  <a:schemeClr val="tx2"/>
                </a:solidFill>
                <a:effectLst>
                  <a:outerShdw blurRad="38100" dist="38100" dir="2700000" algn="tl">
                    <a:srgbClr val="000000"/>
                  </a:outerShdw>
                </a:effectLst>
                <a:latin typeface="Tahoma" pitchFamily="34" charset="0"/>
                <a:sym typeface="Symbol" pitchFamily="18" charset="2"/>
              </a:rPr>
              <a:t>insulină</a:t>
            </a:r>
            <a:r>
              <a:rPr lang="en-US" dirty="0">
                <a:solidFill>
                  <a:schemeClr val="tx2"/>
                </a:solidFill>
                <a:effectLst>
                  <a:outerShdw blurRad="38100" dist="38100" dir="2700000" algn="tl">
                    <a:srgbClr val="000000"/>
                  </a:outerShdw>
                </a:effectLst>
                <a:latin typeface="Tahoma" pitchFamily="34" charset="0"/>
                <a:sym typeface="Symbol" pitchFamily="18" charset="2"/>
              </a:rPr>
              <a:t> </a:t>
            </a:r>
            <a:r>
              <a:rPr lang="ro-RO" u="sng" dirty="0">
                <a:solidFill>
                  <a:schemeClr val="tx2"/>
                </a:solidFill>
                <a:effectLst>
                  <a:outerShdw blurRad="38100" dist="38100" dir="2700000" algn="tl">
                    <a:srgbClr val="000000"/>
                  </a:outerShdw>
                </a:effectLst>
                <a:latin typeface="Tahoma" pitchFamily="34" charset="0"/>
                <a:sym typeface="Symbol" pitchFamily="18" charset="2"/>
              </a:rPr>
              <a:t>sau</a:t>
            </a:r>
            <a:r>
              <a:rPr lang="ro-RO" dirty="0">
                <a:solidFill>
                  <a:schemeClr val="tx2"/>
                </a:solidFill>
                <a:effectLst>
                  <a:outerShdw blurRad="38100" dist="38100" dir="2700000" algn="tl">
                    <a:srgbClr val="000000"/>
                  </a:outerShdw>
                </a:effectLst>
                <a:latin typeface="Tahoma" pitchFamily="34" charset="0"/>
                <a:sym typeface="Symbol" pitchFamily="18" charset="2"/>
              </a:rPr>
              <a:t> deficit </a:t>
            </a:r>
            <a:r>
              <a:rPr lang="en-US" dirty="0">
                <a:solidFill>
                  <a:schemeClr val="tx2"/>
                </a:solidFill>
                <a:effectLst>
                  <a:outerShdw blurRad="38100" dist="38100" dir="2700000" algn="tl">
                    <a:srgbClr val="000000"/>
                  </a:outerShdw>
                </a:effectLst>
                <a:latin typeface="Tahoma" pitchFamily="34" charset="0"/>
                <a:sym typeface="Symbol" pitchFamily="18" charset="2"/>
              </a:rPr>
              <a:t>predominant de </a:t>
            </a:r>
            <a:r>
              <a:rPr lang="en-US" dirty="0" err="1">
                <a:solidFill>
                  <a:schemeClr val="tx2"/>
                </a:solidFill>
                <a:effectLst>
                  <a:outerShdw blurRad="38100" dist="38100" dir="2700000" algn="tl">
                    <a:srgbClr val="000000"/>
                  </a:outerShdw>
                </a:effectLst>
                <a:latin typeface="Tahoma" pitchFamily="34" charset="0"/>
                <a:sym typeface="Symbol" pitchFamily="18" charset="2"/>
              </a:rPr>
              <a:t>secreţie</a:t>
            </a:r>
            <a:r>
              <a:rPr lang="en-US" dirty="0">
                <a:solidFill>
                  <a:schemeClr val="tx2"/>
                </a:solidFill>
                <a:effectLst>
                  <a:outerShdw blurRad="38100" dist="38100" dir="2700000" algn="tl">
                    <a:srgbClr val="000000"/>
                  </a:outerShdw>
                </a:effectLst>
                <a:latin typeface="Tahoma" pitchFamily="34" charset="0"/>
                <a:sym typeface="Symbol" pitchFamily="18" charset="2"/>
              </a:rPr>
              <a:t> cu </a:t>
            </a:r>
            <a:r>
              <a:rPr lang="en-US" dirty="0" err="1">
                <a:solidFill>
                  <a:schemeClr val="tx2"/>
                </a:solidFill>
                <a:effectLst>
                  <a:outerShdw blurRad="38100" dist="38100" dir="2700000" algn="tl">
                    <a:srgbClr val="000000"/>
                  </a:outerShdw>
                </a:effectLst>
                <a:latin typeface="Tahoma" pitchFamily="34" charset="0"/>
                <a:sym typeface="Symbol" pitchFamily="18" charset="2"/>
              </a:rPr>
              <a:t>insulinorezistenţă</a:t>
            </a:r>
            <a:endParaRPr lang="ro-RO" dirty="0">
              <a:solidFill>
                <a:schemeClr val="tx2"/>
              </a:solidFill>
              <a:effectLst>
                <a:outerShdw blurRad="38100" dist="38100" dir="2700000" algn="tl">
                  <a:srgbClr val="000000"/>
                </a:outerShdw>
              </a:effectLst>
              <a:latin typeface="Tahoma" pitchFamily="34" charset="0"/>
              <a:sym typeface="Symbol" pitchFamily="18" charset="2"/>
            </a:endParaRPr>
          </a:p>
          <a:p>
            <a:pPr>
              <a:defRPr/>
            </a:pPr>
            <a:endParaRPr lang="ro-RO" dirty="0">
              <a:solidFill>
                <a:srgbClr val="CCFF99"/>
              </a:solidFill>
              <a:effectLst>
                <a:outerShdw blurRad="38100" dist="38100" dir="2700000" algn="tl">
                  <a:srgbClr val="000000"/>
                </a:outerShdw>
              </a:effectLst>
              <a:latin typeface="Tahoma" pitchFamily="34" charset="0"/>
              <a:sym typeface="Symbol" pitchFamily="18" charset="2"/>
            </a:endParaRPr>
          </a:p>
          <a:p>
            <a:pPr>
              <a:spcBef>
                <a:spcPct val="20000"/>
              </a:spcBef>
              <a:defRPr/>
            </a:pPr>
            <a:r>
              <a:rPr lang="ro-RO" sz="2400" b="1" dirty="0">
                <a:solidFill>
                  <a:schemeClr val="tx2"/>
                </a:solidFill>
                <a:effectLst>
                  <a:outerShdw blurRad="38100" dist="38100" dir="2700000" algn="tl">
                    <a:srgbClr val="000000"/>
                  </a:outerShdw>
                </a:effectLst>
                <a:latin typeface="Times New Roman" pitchFamily="18" charset="0"/>
                <a:sym typeface="Symbol" pitchFamily="18" charset="2"/>
              </a:rPr>
              <a:t>3. </a:t>
            </a:r>
            <a:r>
              <a:rPr lang="en-US" sz="2400" b="1" dirty="0" err="1">
                <a:solidFill>
                  <a:srgbClr val="FFC000"/>
                </a:solidFill>
                <a:effectLst>
                  <a:outerShdw blurRad="38100" dist="38100" dir="2700000" algn="tl">
                    <a:srgbClr val="000000"/>
                  </a:outerShdw>
                </a:effectLst>
                <a:latin typeface="Tahoma" pitchFamily="34" charset="0"/>
                <a:sym typeface="Symbol" pitchFamily="18" charset="2"/>
              </a:rPr>
              <a:t>Alte</a:t>
            </a:r>
            <a:r>
              <a:rPr lang="en-US" sz="2400" b="1" dirty="0">
                <a:solidFill>
                  <a:srgbClr val="FFC000"/>
                </a:solidFill>
                <a:effectLst>
                  <a:outerShdw blurRad="38100" dist="38100" dir="2700000" algn="tl">
                    <a:srgbClr val="000000"/>
                  </a:outerShdw>
                </a:effectLst>
                <a:latin typeface="Tahoma" pitchFamily="34" charset="0"/>
                <a:sym typeface="Symbol" pitchFamily="18" charset="2"/>
              </a:rPr>
              <a:t> </a:t>
            </a:r>
            <a:r>
              <a:rPr lang="en-US" sz="2400" b="1" dirty="0" err="1">
                <a:solidFill>
                  <a:srgbClr val="FFC000"/>
                </a:solidFill>
                <a:effectLst>
                  <a:outerShdw blurRad="38100" dist="38100" dir="2700000" algn="tl">
                    <a:srgbClr val="000000"/>
                  </a:outerShdw>
                </a:effectLst>
                <a:latin typeface="Tahoma" pitchFamily="34" charset="0"/>
                <a:sym typeface="Symbol" pitchFamily="18" charset="2"/>
              </a:rPr>
              <a:t>tipuri</a:t>
            </a:r>
            <a:r>
              <a:rPr lang="en-US" sz="2400" b="1" dirty="0">
                <a:solidFill>
                  <a:srgbClr val="FFC000"/>
                </a:solidFill>
                <a:effectLst>
                  <a:outerShdw blurRad="38100" dist="38100" dir="2700000" algn="tl">
                    <a:srgbClr val="000000"/>
                  </a:outerShdw>
                </a:effectLst>
                <a:latin typeface="Tahoma" pitchFamily="34" charset="0"/>
                <a:sym typeface="Symbol" pitchFamily="18" charset="2"/>
              </a:rPr>
              <a:t> </a:t>
            </a:r>
            <a:r>
              <a:rPr lang="en-US" sz="2400" b="1" dirty="0" err="1">
                <a:solidFill>
                  <a:srgbClr val="FFC000"/>
                </a:solidFill>
                <a:effectLst>
                  <a:outerShdw blurRad="38100" dist="38100" dir="2700000" algn="tl">
                    <a:srgbClr val="000000"/>
                  </a:outerShdw>
                </a:effectLst>
                <a:latin typeface="Tahoma" pitchFamily="34" charset="0"/>
                <a:sym typeface="Symbol" pitchFamily="18" charset="2"/>
              </a:rPr>
              <a:t>specifice</a:t>
            </a:r>
            <a:r>
              <a:rPr lang="en-US" sz="2400" b="1" dirty="0">
                <a:solidFill>
                  <a:srgbClr val="FFC000"/>
                </a:solidFill>
                <a:effectLst>
                  <a:outerShdw blurRad="38100" dist="38100" dir="2700000" algn="tl">
                    <a:srgbClr val="000000"/>
                  </a:outerShdw>
                </a:effectLst>
                <a:latin typeface="Tahoma" pitchFamily="34" charset="0"/>
                <a:sym typeface="Symbol" pitchFamily="18" charset="2"/>
              </a:rPr>
              <a:t> de </a:t>
            </a:r>
            <a:r>
              <a:rPr lang="en-US" sz="2400" b="1" dirty="0" err="1">
                <a:solidFill>
                  <a:srgbClr val="FFC000"/>
                </a:solidFill>
                <a:effectLst>
                  <a:outerShdw blurRad="38100" dist="38100" dir="2700000" algn="tl">
                    <a:srgbClr val="000000"/>
                  </a:outerShdw>
                </a:effectLst>
                <a:latin typeface="Tahoma" pitchFamily="34" charset="0"/>
                <a:sym typeface="Symbol" pitchFamily="18" charset="2"/>
              </a:rPr>
              <a:t>diabet</a:t>
            </a:r>
            <a:r>
              <a:rPr lang="en-US" sz="2400" b="1" dirty="0">
                <a:solidFill>
                  <a:srgbClr val="FFC000"/>
                </a:solidFill>
                <a:effectLst>
                  <a:outerShdw blurRad="38100" dist="38100" dir="2700000" algn="tl">
                    <a:srgbClr val="000000"/>
                  </a:outerShdw>
                </a:effectLst>
                <a:latin typeface="Tahoma" pitchFamily="34" charset="0"/>
                <a:sym typeface="Symbol" pitchFamily="18" charset="2"/>
              </a:rPr>
              <a:t> zaharat</a:t>
            </a:r>
            <a:r>
              <a:rPr lang="ro-RO" sz="2400" b="1" dirty="0">
                <a:solidFill>
                  <a:srgbClr val="FFC000"/>
                </a:solidFill>
                <a:effectLst>
                  <a:outerShdw blurRad="38100" dist="38100" dir="2700000" algn="tl">
                    <a:srgbClr val="000000"/>
                  </a:outerShdw>
                </a:effectLst>
                <a:latin typeface="Tahoma" pitchFamily="34" charset="0"/>
                <a:sym typeface="Symbol" pitchFamily="18" charset="2"/>
              </a:rPr>
              <a:t> </a:t>
            </a:r>
            <a:r>
              <a:rPr lang="ro-RO" sz="2000" b="1" dirty="0">
                <a:solidFill>
                  <a:schemeClr val="tx2"/>
                </a:solidFill>
                <a:effectLst>
                  <a:outerShdw blurRad="38100" dist="38100" dir="2700000" algn="tl">
                    <a:srgbClr val="000000"/>
                  </a:outerShdw>
                </a:effectLst>
                <a:latin typeface="Tahoma" pitchFamily="34" charset="0"/>
                <a:sym typeface="Symbol" pitchFamily="18" charset="2"/>
              </a:rPr>
              <a:t>– exemple:</a:t>
            </a:r>
            <a:endParaRPr lang="en-US" sz="2000" b="1" dirty="0">
              <a:solidFill>
                <a:schemeClr val="tx2"/>
              </a:solidFill>
              <a:effectLst>
                <a:outerShdw blurRad="38100" dist="38100" dir="2700000" algn="tl">
                  <a:srgbClr val="000000"/>
                </a:outerShdw>
              </a:effectLst>
              <a:latin typeface="Tahoma" pitchFamily="34" charset="0"/>
              <a:sym typeface="Symbol" pitchFamily="18" charset="2"/>
            </a:endParaRPr>
          </a:p>
          <a:p>
            <a:pPr lvl="1">
              <a:spcBef>
                <a:spcPct val="20000"/>
              </a:spcBef>
              <a:defRPr/>
            </a:pPr>
            <a:r>
              <a:rPr lang="ro-RO" sz="1400" b="1" dirty="0">
                <a:solidFill>
                  <a:srgbClr val="CCFF99"/>
                </a:solidFill>
                <a:effectLst>
                  <a:outerShdw blurRad="38100" dist="38100" dir="2700000" algn="tl">
                    <a:srgbClr val="000000"/>
                  </a:outerShdw>
                </a:effectLst>
                <a:latin typeface="Arial Narrow" pitchFamily="34" charset="0"/>
                <a:sym typeface="Symbol" pitchFamily="18" charset="2"/>
              </a:rPr>
              <a:t>	</a:t>
            </a:r>
            <a:r>
              <a:rPr lang="ro-RO" sz="1600" b="1" dirty="0">
                <a:solidFill>
                  <a:schemeClr val="accent1"/>
                </a:solidFill>
                <a:effectLst>
                  <a:outerShdw blurRad="38100" dist="38100" dir="2700000" algn="tl">
                    <a:srgbClr val="000000"/>
                  </a:outerShdw>
                </a:effectLst>
                <a:latin typeface="Arial Narrow" pitchFamily="34" charset="0"/>
                <a:sym typeface="Symbol" pitchFamily="18" charset="2"/>
              </a:rPr>
              <a:t>- </a:t>
            </a:r>
            <a:r>
              <a:rPr lang="en-US" b="1" dirty="0">
                <a:solidFill>
                  <a:schemeClr val="accent1"/>
                </a:solidFill>
                <a:effectLst>
                  <a:outerShdw blurRad="38100" dist="38100" dir="2700000" algn="tl">
                    <a:srgbClr val="000000"/>
                  </a:outerShdw>
                </a:effectLst>
                <a:latin typeface="Arial Narrow" pitchFamily="34" charset="0"/>
                <a:sym typeface="Symbol" pitchFamily="18" charset="2"/>
              </a:rPr>
              <a:t>deficit genetic al </a:t>
            </a:r>
            <a:r>
              <a:rPr lang="ro-RO" b="1" dirty="0">
                <a:solidFill>
                  <a:schemeClr val="accent1"/>
                </a:solidFill>
                <a:effectLst>
                  <a:outerShdw blurRad="38100" dist="38100" dir="2700000" algn="tl">
                    <a:srgbClr val="000000"/>
                  </a:outerShdw>
                </a:effectLst>
                <a:latin typeface="Arial Narrow" pitchFamily="34" charset="0"/>
                <a:sym typeface="Symbol" pitchFamily="18" charset="2"/>
              </a:rPr>
              <a:t>funcţiei </a:t>
            </a:r>
            <a:r>
              <a:rPr lang="en-US" b="1" dirty="0" err="1">
                <a:solidFill>
                  <a:schemeClr val="accent1"/>
                </a:solidFill>
                <a:effectLst>
                  <a:outerShdw blurRad="38100" dist="38100" dir="2700000" algn="tl">
                    <a:srgbClr val="000000"/>
                  </a:outerShdw>
                </a:effectLst>
                <a:latin typeface="Arial Narrow" pitchFamily="34" charset="0"/>
                <a:sym typeface="Symbol" pitchFamily="18" charset="2"/>
              </a:rPr>
              <a:t>celulei</a:t>
            </a:r>
            <a:r>
              <a:rPr lang="en-US" b="1" dirty="0">
                <a:solidFill>
                  <a:schemeClr val="accent1"/>
                </a:solidFill>
                <a:effectLst>
                  <a:outerShdw blurRad="38100" dist="38100" dir="2700000" algn="tl">
                    <a:srgbClr val="000000"/>
                  </a:outerShdw>
                </a:effectLst>
                <a:latin typeface="Arial Narrow" pitchFamily="34" charset="0"/>
                <a:sym typeface="Symbol" pitchFamily="18" charset="2"/>
              </a:rPr>
              <a:t> beta</a:t>
            </a:r>
            <a:r>
              <a:rPr lang="ro-RO" b="1" dirty="0">
                <a:solidFill>
                  <a:schemeClr val="accent1"/>
                </a:solidFill>
                <a:effectLst>
                  <a:outerShdw blurRad="38100" dist="38100" dir="2700000" algn="tl">
                    <a:srgbClr val="000000"/>
                  </a:outerShdw>
                </a:effectLst>
                <a:latin typeface="Arial Narrow" pitchFamily="34" charset="0"/>
                <a:sym typeface="Symbol" pitchFamily="18" charset="2"/>
              </a:rPr>
              <a:t> (MODY)</a:t>
            </a:r>
            <a:endParaRPr lang="en-US" b="1" dirty="0">
              <a:solidFill>
                <a:schemeClr val="accent1"/>
              </a:solidFill>
              <a:effectLst>
                <a:outerShdw blurRad="38100" dist="38100" dir="2700000" algn="tl">
                  <a:srgbClr val="000000"/>
                </a:outerShdw>
              </a:effectLst>
              <a:latin typeface="Arial Narrow" pitchFamily="34" charset="0"/>
              <a:sym typeface="Symbol" pitchFamily="18" charset="2"/>
            </a:endParaRPr>
          </a:p>
          <a:p>
            <a:pPr lvl="1">
              <a:spcBef>
                <a:spcPct val="20000"/>
              </a:spcBef>
              <a:defRPr/>
            </a:pPr>
            <a:r>
              <a:rPr lang="ro-RO" b="1" dirty="0">
                <a:solidFill>
                  <a:schemeClr val="accent1"/>
                </a:solidFill>
                <a:effectLst>
                  <a:outerShdw blurRad="38100" dist="38100" dir="2700000" algn="tl">
                    <a:srgbClr val="000000"/>
                  </a:outerShdw>
                </a:effectLst>
                <a:latin typeface="Arial Narrow" pitchFamily="34" charset="0"/>
                <a:sym typeface="Symbol" pitchFamily="18" charset="2"/>
              </a:rPr>
              <a:t>	- a</a:t>
            </a:r>
            <a:r>
              <a:rPr lang="en-US" b="1" dirty="0" err="1">
                <a:solidFill>
                  <a:schemeClr val="accent1"/>
                </a:solidFill>
                <a:effectLst>
                  <a:outerShdw blurRad="38100" dist="38100" dir="2700000" algn="tl">
                    <a:srgbClr val="000000"/>
                  </a:outerShdw>
                </a:effectLst>
                <a:latin typeface="Arial Narrow" pitchFamily="34" charset="0"/>
                <a:sym typeface="Symbol" pitchFamily="18" charset="2"/>
              </a:rPr>
              <a:t>fecţiuni</a:t>
            </a:r>
            <a:r>
              <a:rPr lang="en-US" b="1" dirty="0">
                <a:solidFill>
                  <a:schemeClr val="accent1"/>
                </a:solidFill>
                <a:effectLst>
                  <a:outerShdw blurRad="38100" dist="38100" dir="2700000" algn="tl">
                    <a:srgbClr val="000000"/>
                  </a:outerShdw>
                </a:effectLst>
                <a:latin typeface="Arial Narrow" pitchFamily="34" charset="0"/>
                <a:sym typeface="Symbol" pitchFamily="18" charset="2"/>
              </a:rPr>
              <a:t> ale </a:t>
            </a:r>
            <a:r>
              <a:rPr lang="en-US" b="1" dirty="0" err="1">
                <a:solidFill>
                  <a:schemeClr val="accent1"/>
                </a:solidFill>
                <a:effectLst>
                  <a:outerShdw blurRad="38100" dist="38100" dir="2700000" algn="tl">
                    <a:srgbClr val="000000"/>
                  </a:outerShdw>
                </a:effectLst>
                <a:latin typeface="Arial Narrow" pitchFamily="34" charset="0"/>
                <a:sym typeface="Symbol" pitchFamily="18" charset="2"/>
              </a:rPr>
              <a:t>pancreasului</a:t>
            </a:r>
            <a:r>
              <a:rPr lang="en-US" b="1" dirty="0">
                <a:solidFill>
                  <a:schemeClr val="accent1"/>
                </a:solidFill>
                <a:effectLst>
                  <a:outerShdw blurRad="38100" dist="38100" dir="2700000" algn="tl">
                    <a:srgbClr val="000000"/>
                  </a:outerShdw>
                </a:effectLst>
                <a:latin typeface="Arial Narrow" pitchFamily="34" charset="0"/>
                <a:sym typeface="Symbol" pitchFamily="18" charset="2"/>
              </a:rPr>
              <a:t> </a:t>
            </a:r>
            <a:r>
              <a:rPr lang="en-US" b="1" dirty="0" err="1">
                <a:solidFill>
                  <a:schemeClr val="accent1"/>
                </a:solidFill>
                <a:effectLst>
                  <a:outerShdw blurRad="38100" dist="38100" dir="2700000" algn="tl">
                    <a:srgbClr val="000000"/>
                  </a:outerShdw>
                </a:effectLst>
                <a:latin typeface="Arial Narrow" pitchFamily="34" charset="0"/>
                <a:sym typeface="Symbol" pitchFamily="18" charset="2"/>
              </a:rPr>
              <a:t>exocrin</a:t>
            </a:r>
            <a:r>
              <a:rPr lang="ro-RO" b="1" dirty="0">
                <a:solidFill>
                  <a:schemeClr val="accent1"/>
                </a:solidFill>
                <a:effectLst>
                  <a:outerShdw blurRad="38100" dist="38100" dir="2700000" algn="tl">
                    <a:srgbClr val="000000"/>
                  </a:outerShdw>
                </a:effectLst>
                <a:latin typeface="Arial Narrow" pitchFamily="34" charset="0"/>
                <a:sym typeface="Symbol" pitchFamily="18" charset="2"/>
              </a:rPr>
              <a:t> (pancreatită cronică, hemocromatoză etc)</a:t>
            </a:r>
            <a:endParaRPr lang="en-US" b="1" dirty="0">
              <a:solidFill>
                <a:schemeClr val="accent1"/>
              </a:solidFill>
              <a:effectLst>
                <a:outerShdw blurRad="38100" dist="38100" dir="2700000" algn="tl">
                  <a:srgbClr val="000000"/>
                </a:outerShdw>
              </a:effectLst>
              <a:latin typeface="Arial Narrow" pitchFamily="34" charset="0"/>
              <a:sym typeface="Symbol" pitchFamily="18" charset="2"/>
            </a:endParaRPr>
          </a:p>
          <a:p>
            <a:pPr lvl="1">
              <a:spcBef>
                <a:spcPct val="20000"/>
              </a:spcBef>
              <a:defRPr/>
            </a:pPr>
            <a:r>
              <a:rPr lang="ro-RO" b="1" dirty="0">
                <a:solidFill>
                  <a:schemeClr val="accent1"/>
                </a:solidFill>
                <a:effectLst>
                  <a:outerShdw blurRad="38100" dist="38100" dir="2700000" algn="tl">
                    <a:srgbClr val="000000"/>
                  </a:outerShdw>
                </a:effectLst>
                <a:latin typeface="Arial Narrow" pitchFamily="34" charset="0"/>
                <a:sym typeface="Symbol" pitchFamily="18" charset="2"/>
              </a:rPr>
              <a:t>	</a:t>
            </a:r>
            <a:r>
              <a:rPr lang="en-US" b="1" dirty="0">
                <a:solidFill>
                  <a:schemeClr val="accent1"/>
                </a:solidFill>
                <a:effectLst>
                  <a:outerShdw blurRad="38100" dist="38100" dir="2700000" algn="tl">
                    <a:srgbClr val="000000"/>
                  </a:outerShdw>
                </a:effectLst>
                <a:latin typeface="Arial Narrow" pitchFamily="34" charset="0"/>
                <a:sym typeface="Symbol" pitchFamily="18" charset="2"/>
              </a:rPr>
              <a:t>- </a:t>
            </a:r>
            <a:r>
              <a:rPr lang="en-US" b="1" dirty="0" err="1">
                <a:solidFill>
                  <a:schemeClr val="accent1"/>
                </a:solidFill>
                <a:effectLst>
                  <a:outerShdw blurRad="38100" dist="38100" dir="2700000" algn="tl">
                    <a:srgbClr val="000000"/>
                  </a:outerShdw>
                </a:effectLst>
                <a:latin typeface="Arial Narrow" pitchFamily="34" charset="0"/>
                <a:sym typeface="Symbol" pitchFamily="18" charset="2"/>
              </a:rPr>
              <a:t>endocrinopatii</a:t>
            </a:r>
            <a:r>
              <a:rPr lang="ro-RO" b="1" dirty="0">
                <a:solidFill>
                  <a:schemeClr val="accent1"/>
                </a:solidFill>
                <a:effectLst>
                  <a:outerShdw blurRad="38100" dist="38100" dir="2700000" algn="tl">
                    <a:srgbClr val="000000"/>
                  </a:outerShdw>
                </a:effectLst>
                <a:latin typeface="Arial Narrow" pitchFamily="34" charset="0"/>
                <a:sym typeface="Symbol" pitchFamily="18" charset="2"/>
              </a:rPr>
              <a:t> (Sdr. Cushing, acromegalie etc)</a:t>
            </a:r>
            <a:endParaRPr lang="en-US" b="1" dirty="0">
              <a:solidFill>
                <a:schemeClr val="accent1"/>
              </a:solidFill>
              <a:effectLst>
                <a:outerShdw blurRad="38100" dist="38100" dir="2700000" algn="tl">
                  <a:srgbClr val="000000"/>
                </a:outerShdw>
              </a:effectLst>
              <a:latin typeface="Arial Narrow" pitchFamily="34" charset="0"/>
              <a:sym typeface="Symbol" pitchFamily="18" charset="2"/>
            </a:endParaRPr>
          </a:p>
          <a:p>
            <a:pPr lvl="1">
              <a:spcBef>
                <a:spcPct val="20000"/>
              </a:spcBef>
              <a:defRPr/>
            </a:pPr>
            <a:r>
              <a:rPr lang="ro-RO" b="1" dirty="0">
                <a:solidFill>
                  <a:schemeClr val="accent1"/>
                </a:solidFill>
                <a:effectLst>
                  <a:outerShdw blurRad="38100" dist="38100" dir="2700000" algn="tl">
                    <a:srgbClr val="000000"/>
                  </a:outerShdw>
                </a:effectLst>
                <a:latin typeface="Arial Narrow" pitchFamily="34" charset="0"/>
                <a:sym typeface="Symbol" pitchFamily="18" charset="2"/>
              </a:rPr>
              <a:t>	</a:t>
            </a:r>
            <a:r>
              <a:rPr lang="en-US" b="1" dirty="0">
                <a:solidFill>
                  <a:schemeClr val="accent1"/>
                </a:solidFill>
                <a:effectLst>
                  <a:outerShdw blurRad="38100" dist="38100" dir="2700000" algn="tl">
                    <a:srgbClr val="000000"/>
                  </a:outerShdw>
                </a:effectLst>
                <a:latin typeface="Arial Narrow" pitchFamily="34" charset="0"/>
                <a:sym typeface="Symbol" pitchFamily="18" charset="2"/>
              </a:rPr>
              <a:t>- </a:t>
            </a:r>
            <a:r>
              <a:rPr lang="en-US" b="1" dirty="0" err="1">
                <a:solidFill>
                  <a:schemeClr val="accent1"/>
                </a:solidFill>
                <a:effectLst>
                  <a:outerShdw blurRad="38100" dist="38100" dir="2700000" algn="tl">
                    <a:srgbClr val="000000"/>
                  </a:outerShdw>
                </a:effectLst>
                <a:latin typeface="Arial Narrow" pitchFamily="34" charset="0"/>
                <a:sym typeface="Symbol" pitchFamily="18" charset="2"/>
              </a:rPr>
              <a:t>droguri</a:t>
            </a:r>
            <a:r>
              <a:rPr lang="en-US" b="1" dirty="0">
                <a:solidFill>
                  <a:schemeClr val="accent1"/>
                </a:solidFill>
                <a:effectLst>
                  <a:outerShdw blurRad="38100" dist="38100" dir="2700000" algn="tl">
                    <a:srgbClr val="000000"/>
                  </a:outerShdw>
                </a:effectLst>
                <a:latin typeface="Arial Narrow" pitchFamily="34" charset="0"/>
                <a:sym typeface="Symbol" pitchFamily="18" charset="2"/>
              </a:rPr>
              <a:t> </a:t>
            </a:r>
            <a:r>
              <a:rPr lang="en-US" b="1" dirty="0" err="1">
                <a:solidFill>
                  <a:schemeClr val="accent1"/>
                </a:solidFill>
                <a:effectLst>
                  <a:outerShdw blurRad="38100" dist="38100" dir="2700000" algn="tl">
                    <a:srgbClr val="000000"/>
                  </a:outerShdw>
                </a:effectLst>
                <a:latin typeface="Arial Narrow" pitchFamily="34" charset="0"/>
                <a:sym typeface="Symbol" pitchFamily="18" charset="2"/>
              </a:rPr>
              <a:t>sau</a:t>
            </a:r>
            <a:r>
              <a:rPr lang="en-US" b="1" dirty="0">
                <a:solidFill>
                  <a:schemeClr val="accent1"/>
                </a:solidFill>
                <a:effectLst>
                  <a:outerShdw blurRad="38100" dist="38100" dir="2700000" algn="tl">
                    <a:srgbClr val="000000"/>
                  </a:outerShdw>
                </a:effectLst>
                <a:latin typeface="Arial Narrow" pitchFamily="34" charset="0"/>
                <a:sym typeface="Symbol" pitchFamily="18" charset="2"/>
              </a:rPr>
              <a:t> </a:t>
            </a:r>
            <a:r>
              <a:rPr lang="en-US" b="1" dirty="0" err="1">
                <a:solidFill>
                  <a:schemeClr val="accent1"/>
                </a:solidFill>
                <a:effectLst>
                  <a:outerShdw blurRad="38100" dist="38100" dir="2700000" algn="tl">
                    <a:srgbClr val="000000"/>
                  </a:outerShdw>
                </a:effectLst>
                <a:latin typeface="Arial Narrow" pitchFamily="34" charset="0"/>
                <a:sym typeface="Symbol" pitchFamily="18" charset="2"/>
              </a:rPr>
              <a:t>substanţe</a:t>
            </a:r>
            <a:r>
              <a:rPr lang="en-US" b="1" dirty="0">
                <a:solidFill>
                  <a:schemeClr val="accent1"/>
                </a:solidFill>
                <a:effectLst>
                  <a:outerShdw blurRad="38100" dist="38100" dir="2700000" algn="tl">
                    <a:srgbClr val="000000"/>
                  </a:outerShdw>
                </a:effectLst>
                <a:latin typeface="Arial Narrow" pitchFamily="34" charset="0"/>
                <a:sym typeface="Symbol" pitchFamily="18" charset="2"/>
              </a:rPr>
              <a:t> </a:t>
            </a:r>
            <a:r>
              <a:rPr lang="en-US" b="1" dirty="0" err="1">
                <a:solidFill>
                  <a:schemeClr val="accent1"/>
                </a:solidFill>
                <a:effectLst>
                  <a:outerShdw blurRad="38100" dist="38100" dir="2700000" algn="tl">
                    <a:srgbClr val="000000"/>
                  </a:outerShdw>
                </a:effectLst>
                <a:latin typeface="Arial Narrow" pitchFamily="34" charset="0"/>
                <a:sym typeface="Symbol" pitchFamily="18" charset="2"/>
              </a:rPr>
              <a:t>chimice</a:t>
            </a:r>
            <a:r>
              <a:rPr lang="ro-RO" b="1" dirty="0">
                <a:solidFill>
                  <a:schemeClr val="accent1"/>
                </a:solidFill>
                <a:effectLst>
                  <a:outerShdw blurRad="38100" dist="38100" dir="2700000" algn="tl">
                    <a:srgbClr val="000000"/>
                  </a:outerShdw>
                </a:effectLst>
                <a:latin typeface="Arial Narrow" pitchFamily="34" charset="0"/>
                <a:sym typeface="Symbol" pitchFamily="18" charset="2"/>
              </a:rPr>
              <a:t> (corticosteroizi, alfa interferon, diuretice tiazidice)</a:t>
            </a:r>
            <a:endParaRPr lang="en-US" b="1" dirty="0">
              <a:solidFill>
                <a:schemeClr val="accent1"/>
              </a:solidFill>
              <a:effectLst>
                <a:outerShdw blurRad="38100" dist="38100" dir="2700000" algn="tl">
                  <a:srgbClr val="000000"/>
                </a:outerShdw>
              </a:effectLst>
              <a:latin typeface="Arial Narrow" pitchFamily="34" charset="0"/>
              <a:sym typeface="Symbol" pitchFamily="18" charset="2"/>
            </a:endParaRPr>
          </a:p>
          <a:p>
            <a:pPr lvl="1">
              <a:spcBef>
                <a:spcPct val="20000"/>
              </a:spcBef>
              <a:defRPr/>
            </a:pPr>
            <a:r>
              <a:rPr lang="ro-RO" b="1" dirty="0">
                <a:solidFill>
                  <a:schemeClr val="accent1"/>
                </a:solidFill>
                <a:effectLst>
                  <a:outerShdw blurRad="38100" dist="38100" dir="2700000" algn="tl">
                    <a:srgbClr val="000000"/>
                  </a:outerShdw>
                </a:effectLst>
                <a:latin typeface="Arial Narrow" pitchFamily="34" charset="0"/>
                <a:sym typeface="Symbol" pitchFamily="18" charset="2"/>
              </a:rPr>
              <a:t>	</a:t>
            </a:r>
            <a:r>
              <a:rPr lang="en-US" b="1" dirty="0">
                <a:solidFill>
                  <a:schemeClr val="accent1"/>
                </a:solidFill>
                <a:effectLst>
                  <a:outerShdw blurRad="38100" dist="38100" dir="2700000" algn="tl">
                    <a:srgbClr val="000000"/>
                  </a:outerShdw>
                </a:effectLst>
                <a:latin typeface="Arial Narrow" pitchFamily="34" charset="0"/>
                <a:sym typeface="Symbol" pitchFamily="18" charset="2"/>
              </a:rPr>
              <a:t>- </a:t>
            </a:r>
            <a:r>
              <a:rPr lang="en-US" b="1" dirty="0" err="1">
                <a:solidFill>
                  <a:schemeClr val="accent1"/>
                </a:solidFill>
                <a:effectLst>
                  <a:outerShdw blurRad="38100" dist="38100" dir="2700000" algn="tl">
                    <a:srgbClr val="000000"/>
                  </a:outerShdw>
                </a:effectLst>
                <a:latin typeface="Arial Narrow" pitchFamily="34" charset="0"/>
                <a:sym typeface="Symbol" pitchFamily="18" charset="2"/>
              </a:rPr>
              <a:t>infecţii</a:t>
            </a:r>
            <a:r>
              <a:rPr lang="ro-RO" b="1" dirty="0">
                <a:solidFill>
                  <a:schemeClr val="accent1"/>
                </a:solidFill>
                <a:effectLst>
                  <a:outerShdw blurRad="38100" dist="38100" dir="2700000" algn="tl">
                    <a:srgbClr val="000000"/>
                  </a:outerShdw>
                </a:effectLst>
                <a:latin typeface="Arial Narrow" pitchFamily="34" charset="0"/>
                <a:sym typeface="Symbol" pitchFamily="18" charset="2"/>
              </a:rPr>
              <a:t> (rubeolă congenitală, citomegalovirus etc)</a:t>
            </a:r>
            <a:endParaRPr lang="en-US" b="1" dirty="0">
              <a:solidFill>
                <a:schemeClr val="accent1"/>
              </a:solidFill>
              <a:effectLst>
                <a:outerShdw blurRad="38100" dist="38100" dir="2700000" algn="tl">
                  <a:srgbClr val="000000"/>
                </a:outerShdw>
              </a:effectLst>
              <a:latin typeface="Arial Narrow" pitchFamily="34" charset="0"/>
              <a:sym typeface="Symbol" pitchFamily="18" charset="2"/>
            </a:endParaRPr>
          </a:p>
          <a:p>
            <a:pPr lvl="1">
              <a:spcBef>
                <a:spcPct val="20000"/>
              </a:spcBef>
              <a:defRPr/>
            </a:pPr>
            <a:r>
              <a:rPr lang="ro-RO" sz="1600" b="1" dirty="0">
                <a:solidFill>
                  <a:schemeClr val="accent1"/>
                </a:solidFill>
                <a:effectLst>
                  <a:outerShdw blurRad="38100" dist="38100" dir="2700000" algn="tl">
                    <a:srgbClr val="000000"/>
                  </a:outerShdw>
                </a:effectLst>
                <a:latin typeface="Arial Narrow" pitchFamily="34" charset="0"/>
                <a:sym typeface="Symbol" pitchFamily="18" charset="2"/>
              </a:rPr>
              <a:t>	</a:t>
            </a:r>
            <a:endParaRPr lang="en-US" sz="1400" dirty="0">
              <a:effectLst>
                <a:outerShdw blurRad="38100" dist="38100" dir="2700000" algn="tl">
                  <a:srgbClr val="000000"/>
                </a:outerShdw>
              </a:effectLst>
              <a:latin typeface="Times New Roman" pitchFamily="18" charset="0"/>
              <a:sym typeface="Symbol" pitchFamily="18" charset="2"/>
            </a:endParaRPr>
          </a:p>
        </p:txBody>
      </p:sp>
      <p:sp>
        <p:nvSpPr>
          <p:cNvPr id="41988" name="Line 5"/>
          <p:cNvSpPr>
            <a:spLocks noChangeShapeType="1"/>
          </p:cNvSpPr>
          <p:nvPr/>
        </p:nvSpPr>
        <p:spPr bwMode="auto">
          <a:xfrm>
            <a:off x="0" y="914400"/>
            <a:ext cx="12192000" cy="0"/>
          </a:xfrm>
          <a:prstGeom prst="line">
            <a:avLst/>
          </a:prstGeom>
          <a:noFill/>
          <a:ln w="508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4128284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5">
                                            <p:txEl>
                                              <p:pRg st="1" end="1"/>
                                            </p:txEl>
                                          </p:spTgt>
                                        </p:tgtEl>
                                        <p:attrNameLst>
                                          <p:attrName>style.visibility</p:attrName>
                                        </p:attrNameLst>
                                      </p:cBhvr>
                                      <p:to>
                                        <p:strVal val="visible"/>
                                      </p:to>
                                    </p:set>
                                    <p:anim calcmode="lin" valueType="num">
                                      <p:cBhvr additive="base">
                                        <p:cTn id="7" dur="500" fill="hold"/>
                                        <p:tgtEl>
                                          <p:spTgt spid="819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195">
                                            <p:txEl>
                                              <p:pRg st="2" end="2"/>
                                            </p:txEl>
                                          </p:spTgt>
                                        </p:tgtEl>
                                        <p:attrNameLst>
                                          <p:attrName>style.visibility</p:attrName>
                                        </p:attrNameLst>
                                      </p:cBhvr>
                                      <p:to>
                                        <p:strVal val="visible"/>
                                      </p:to>
                                    </p:set>
                                    <p:anim calcmode="lin" valueType="num">
                                      <p:cBhvr additive="base">
                                        <p:cTn id="11" dur="500" fill="hold"/>
                                        <p:tgtEl>
                                          <p:spTgt spid="819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195">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195">
                                            <p:txEl>
                                              <p:pRg st="3" end="3"/>
                                            </p:txEl>
                                          </p:spTgt>
                                        </p:tgtEl>
                                        <p:attrNameLst>
                                          <p:attrName>style.visibility</p:attrName>
                                        </p:attrNameLst>
                                      </p:cBhvr>
                                      <p:to>
                                        <p:strVal val="visible"/>
                                      </p:to>
                                    </p:set>
                                    <p:anim calcmode="lin" valueType="num">
                                      <p:cBhvr additive="base">
                                        <p:cTn id="15" dur="500" fill="hold"/>
                                        <p:tgtEl>
                                          <p:spTgt spid="8195">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19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195">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195">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195">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195">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195">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19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Ținte dz gestațional </a:t>
            </a:r>
            <a:endParaRPr lang="en-US" dirty="0"/>
          </a:p>
        </p:txBody>
      </p:sp>
      <p:sp>
        <p:nvSpPr>
          <p:cNvPr id="3" name="Content Placeholder 2"/>
          <p:cNvSpPr>
            <a:spLocks noGrp="1"/>
          </p:cNvSpPr>
          <p:nvPr>
            <p:ph idx="1"/>
          </p:nvPr>
        </p:nvSpPr>
        <p:spPr/>
        <p:txBody>
          <a:bodyPr/>
          <a:lstStyle/>
          <a:p>
            <a:pPr marL="0" indent="0">
              <a:buNone/>
            </a:pPr>
            <a:r>
              <a:rPr lang="ro-RO" sz="2400" b="1" u="sng" dirty="0">
                <a:latin typeface="Bookman Old Style" panose="02050604050505020204" pitchFamily="18" charset="0"/>
              </a:rPr>
              <a:t>Glicemia:</a:t>
            </a:r>
          </a:p>
          <a:p>
            <a:r>
              <a:rPr lang="en-US" sz="2600" b="1" dirty="0">
                <a:latin typeface="Bookman Old Style" panose="02050604050505020204" pitchFamily="18" charset="0"/>
              </a:rPr>
              <a:t>Fasting </a:t>
            </a:r>
            <a:r>
              <a:rPr lang="en-US" sz="2600" b="1" dirty="0">
                <a:solidFill>
                  <a:srgbClr val="92D050"/>
                </a:solidFill>
                <a:latin typeface="Bookman Old Style" panose="02050604050505020204" pitchFamily="18" charset="0"/>
              </a:rPr>
              <a:t>&lt;95 </a:t>
            </a:r>
            <a:r>
              <a:rPr lang="en-US" sz="2600" b="1" dirty="0">
                <a:latin typeface="Bookman Old Style" panose="02050604050505020204" pitchFamily="18" charset="0"/>
              </a:rPr>
              <a:t>mg/dl</a:t>
            </a:r>
          </a:p>
          <a:p>
            <a:r>
              <a:rPr lang="en-US" sz="2600" b="1" dirty="0">
                <a:latin typeface="Bookman Old Style" panose="02050604050505020204" pitchFamily="18" charset="0"/>
              </a:rPr>
              <a:t>La 1 h postprandial </a:t>
            </a:r>
            <a:r>
              <a:rPr lang="en-US" sz="2600" b="1" dirty="0">
                <a:solidFill>
                  <a:srgbClr val="92D050"/>
                </a:solidFill>
                <a:latin typeface="Bookman Old Style" panose="02050604050505020204" pitchFamily="18" charset="0"/>
              </a:rPr>
              <a:t>&lt;140 </a:t>
            </a:r>
            <a:r>
              <a:rPr lang="en-US" sz="2600" b="1" dirty="0">
                <a:latin typeface="Bookman Old Style" panose="02050604050505020204" pitchFamily="18" charset="0"/>
              </a:rPr>
              <a:t>mg/</a:t>
            </a:r>
            <a:r>
              <a:rPr lang="en-US" sz="2600" b="1" dirty="0" err="1">
                <a:latin typeface="Bookman Old Style" panose="02050604050505020204" pitchFamily="18" charset="0"/>
              </a:rPr>
              <a:t>dL</a:t>
            </a:r>
            <a:endParaRPr lang="en-US" sz="2600" b="1" dirty="0">
              <a:latin typeface="Bookman Old Style" panose="02050604050505020204" pitchFamily="18" charset="0"/>
            </a:endParaRPr>
          </a:p>
          <a:p>
            <a:r>
              <a:rPr lang="en-US" sz="2600" b="1" dirty="0">
                <a:latin typeface="Bookman Old Style" panose="02050604050505020204" pitchFamily="18" charset="0"/>
              </a:rPr>
              <a:t>La 2 h postprandial </a:t>
            </a:r>
            <a:r>
              <a:rPr lang="en-US" sz="2600" b="1" dirty="0">
                <a:solidFill>
                  <a:srgbClr val="92D050"/>
                </a:solidFill>
                <a:latin typeface="Bookman Old Style" panose="02050604050505020204" pitchFamily="18" charset="0"/>
              </a:rPr>
              <a:t>&lt;120 </a:t>
            </a:r>
            <a:r>
              <a:rPr lang="en-US" sz="2600" b="1" dirty="0">
                <a:latin typeface="Bookman Old Style" panose="02050604050505020204" pitchFamily="18" charset="0"/>
              </a:rPr>
              <a:t>mg/</a:t>
            </a:r>
            <a:r>
              <a:rPr lang="en-US" sz="2600" b="1" dirty="0" err="1">
                <a:latin typeface="Bookman Old Style" panose="02050604050505020204" pitchFamily="18" charset="0"/>
              </a:rPr>
              <a:t>dL</a:t>
            </a:r>
            <a:endParaRPr lang="en-US" sz="2600" b="1" dirty="0">
              <a:latin typeface="Bookman Old Style" panose="02050604050505020204" pitchFamily="18" charset="0"/>
            </a:endParaRPr>
          </a:p>
        </p:txBody>
      </p:sp>
      <p:sp>
        <p:nvSpPr>
          <p:cNvPr id="4" name="Rectangle 3"/>
          <p:cNvSpPr/>
          <p:nvPr/>
        </p:nvSpPr>
        <p:spPr>
          <a:xfrm>
            <a:off x="185711" y="6229082"/>
            <a:ext cx="11809927" cy="461665"/>
          </a:xfrm>
          <a:prstGeom prst="rect">
            <a:avLst/>
          </a:prstGeom>
        </p:spPr>
        <p:txBody>
          <a:bodyPr wrap="square">
            <a:spAutoFit/>
          </a:bodyPr>
          <a:lstStyle/>
          <a:p>
            <a:r>
              <a:rPr lang="en-US" sz="1200" b="0" i="0" u="none" strike="noStrike" baseline="0" dirty="0">
                <a:latin typeface="Arial" panose="020B0604020202020204" pitchFamily="34" charset="0"/>
                <a:cs typeface="Arial" panose="020B0604020202020204" pitchFamily="34" charset="0"/>
              </a:rPr>
              <a:t>Metzger BE, Buchanan TA, </a:t>
            </a:r>
            <a:r>
              <a:rPr lang="en-US" sz="1200" b="0" i="0" u="none" strike="noStrike" baseline="0" dirty="0" err="1">
                <a:latin typeface="Arial" panose="020B0604020202020204" pitchFamily="34" charset="0"/>
                <a:cs typeface="Arial" panose="020B0604020202020204" pitchFamily="34" charset="0"/>
              </a:rPr>
              <a:t>Coustan</a:t>
            </a:r>
            <a:r>
              <a:rPr lang="en-US" sz="1200" b="0" i="0" u="none" strike="noStrike" baseline="0" dirty="0">
                <a:latin typeface="Arial" panose="020B0604020202020204" pitchFamily="34" charset="0"/>
                <a:cs typeface="Arial" panose="020B0604020202020204" pitchFamily="34" charset="0"/>
              </a:rPr>
              <a:t> DR, et al.</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Summary and recommendations of the Fifth International</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Workshop-Conference</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on</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Gestational</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Diabetes</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Mellitus. Diabetes Care 2007;</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30</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(Suppl. 2):</a:t>
            </a:r>
            <a:r>
              <a:rPr lang="ro-RO" sz="1200" b="0" i="0" u="none" strike="noStrike" baseline="0"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S251</a:t>
            </a:r>
            <a:r>
              <a:rPr lang="ro-RO" sz="1200" dirty="0">
                <a:latin typeface="Arial" panose="020B0604020202020204" pitchFamily="34" charset="0"/>
                <a:cs typeface="Arial" panose="020B0604020202020204" pitchFamily="34" charset="0"/>
              </a:rPr>
              <a:t>-</a:t>
            </a:r>
            <a:r>
              <a:rPr lang="en-US" sz="1200" b="0" i="0" u="none" strike="noStrike" baseline="0" dirty="0">
                <a:latin typeface="Arial" panose="020B0604020202020204" pitchFamily="34" charset="0"/>
                <a:cs typeface="Arial" panose="020B0604020202020204" pitchFamily="34" charset="0"/>
              </a:rPr>
              <a:t>S260</a:t>
            </a:r>
            <a:r>
              <a:rPr lang="ro-RO" sz="1200" b="0" i="0" u="none" strike="noStrike" baseline="0" dirty="0">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660124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Ținte dz tip 1 sau tip 2 preexistent</a:t>
            </a:r>
            <a:endParaRPr lang="en-US" dirty="0"/>
          </a:p>
        </p:txBody>
      </p:sp>
      <p:sp>
        <p:nvSpPr>
          <p:cNvPr id="4" name="TextBox 3"/>
          <p:cNvSpPr txBox="1">
            <a:spLocks noChangeArrowheads="1"/>
          </p:cNvSpPr>
          <p:nvPr/>
        </p:nvSpPr>
        <p:spPr bwMode="auto">
          <a:xfrm>
            <a:off x="120044" y="6426139"/>
            <a:ext cx="11706160" cy="369332"/>
          </a:xfrm>
          <a:prstGeom prst="rect">
            <a:avLst/>
          </a:prstGeom>
          <a:noFill/>
          <a:ln>
            <a:noFill/>
          </a:ln>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200" dirty="0"/>
              <a:t>American Diabetes Association Standards of Medical Care in Diabetes. Approaches to glycemic treatment. Diabetes Care 201</a:t>
            </a:r>
            <a:r>
              <a:rPr lang="ro-RO" sz="1200" dirty="0"/>
              <a:t>9</a:t>
            </a:r>
            <a:r>
              <a:rPr lang="en-GB" dirty="0"/>
              <a:t> </a:t>
            </a:r>
            <a:r>
              <a:rPr lang="en-GB" sz="1200" dirty="0"/>
              <a:t>Jan; 42(Supplement 1): S165-S172.</a:t>
            </a:r>
            <a:endParaRPr lang="ro-RO" sz="1200" dirty="0"/>
          </a:p>
        </p:txBody>
      </p:sp>
      <p:sp>
        <p:nvSpPr>
          <p:cNvPr id="7" name="Content Placeholder 2">
            <a:extLst>
              <a:ext uri="{FF2B5EF4-FFF2-40B4-BE49-F238E27FC236}">
                <a16:creationId xmlns:a16="http://schemas.microsoft.com/office/drawing/2014/main" xmlns="" id="{C66156EC-918E-6348-978D-64F7229A23EB}"/>
              </a:ext>
            </a:extLst>
          </p:cNvPr>
          <p:cNvSpPr>
            <a:spLocks noGrp="1"/>
          </p:cNvSpPr>
          <p:nvPr>
            <p:ph idx="1"/>
          </p:nvPr>
        </p:nvSpPr>
        <p:spPr>
          <a:xfrm>
            <a:off x="913795" y="2096064"/>
            <a:ext cx="10353762" cy="3695136"/>
          </a:xfrm>
        </p:spPr>
        <p:txBody>
          <a:bodyPr/>
          <a:lstStyle/>
          <a:p>
            <a:pPr marL="0" indent="0">
              <a:buNone/>
            </a:pPr>
            <a:r>
              <a:rPr lang="ro-RO" sz="2400" b="1" u="sng" dirty="0">
                <a:latin typeface="Bookman Old Style" panose="02050604050505020204" pitchFamily="18" charset="0"/>
              </a:rPr>
              <a:t>Glicemia:</a:t>
            </a:r>
          </a:p>
          <a:p>
            <a:r>
              <a:rPr lang="en-US" sz="2600" b="1" dirty="0">
                <a:latin typeface="Bookman Old Style" panose="02050604050505020204" pitchFamily="18" charset="0"/>
              </a:rPr>
              <a:t>Fasting </a:t>
            </a:r>
            <a:r>
              <a:rPr lang="en-US" sz="2600" b="1" dirty="0">
                <a:solidFill>
                  <a:srgbClr val="FFC000"/>
                </a:solidFill>
                <a:latin typeface="Bookman Old Style" panose="02050604050505020204" pitchFamily="18" charset="0"/>
              </a:rPr>
              <a:t>&lt;95 </a:t>
            </a:r>
            <a:r>
              <a:rPr lang="en-US" sz="2600" b="1" dirty="0">
                <a:latin typeface="Bookman Old Style" panose="02050604050505020204" pitchFamily="18" charset="0"/>
              </a:rPr>
              <a:t>mg/dl</a:t>
            </a:r>
          </a:p>
          <a:p>
            <a:r>
              <a:rPr lang="en-US" sz="2600" b="1" dirty="0">
                <a:latin typeface="Bookman Old Style" panose="02050604050505020204" pitchFamily="18" charset="0"/>
              </a:rPr>
              <a:t>La 1 h postprandial </a:t>
            </a:r>
            <a:r>
              <a:rPr lang="en-US" sz="2600" b="1" dirty="0">
                <a:solidFill>
                  <a:srgbClr val="FFC000"/>
                </a:solidFill>
                <a:latin typeface="Bookman Old Style" panose="02050604050505020204" pitchFamily="18" charset="0"/>
              </a:rPr>
              <a:t>&lt;140 </a:t>
            </a:r>
            <a:r>
              <a:rPr lang="en-US" sz="2600" b="1" dirty="0">
                <a:latin typeface="Bookman Old Style" panose="02050604050505020204" pitchFamily="18" charset="0"/>
              </a:rPr>
              <a:t>mg/</a:t>
            </a:r>
            <a:r>
              <a:rPr lang="en-US" sz="2600" b="1" dirty="0" err="1">
                <a:latin typeface="Bookman Old Style" panose="02050604050505020204" pitchFamily="18" charset="0"/>
              </a:rPr>
              <a:t>dL</a:t>
            </a:r>
            <a:endParaRPr lang="en-US" sz="2600" b="1" dirty="0">
              <a:latin typeface="Bookman Old Style" panose="02050604050505020204" pitchFamily="18" charset="0"/>
            </a:endParaRPr>
          </a:p>
          <a:p>
            <a:r>
              <a:rPr lang="en-US" sz="2600" b="1" dirty="0">
                <a:latin typeface="Bookman Old Style" panose="02050604050505020204" pitchFamily="18" charset="0"/>
              </a:rPr>
              <a:t>La 2 h postprandial </a:t>
            </a:r>
            <a:r>
              <a:rPr lang="en-US" sz="2600" b="1" dirty="0">
                <a:solidFill>
                  <a:srgbClr val="FFC000"/>
                </a:solidFill>
                <a:latin typeface="Bookman Old Style" panose="02050604050505020204" pitchFamily="18" charset="0"/>
              </a:rPr>
              <a:t>&lt;120 </a:t>
            </a:r>
            <a:r>
              <a:rPr lang="en-US" sz="2600" b="1" dirty="0">
                <a:latin typeface="Bookman Old Style" panose="02050604050505020204" pitchFamily="18" charset="0"/>
              </a:rPr>
              <a:t>mg/</a:t>
            </a:r>
            <a:r>
              <a:rPr lang="en-US" sz="2600" b="1" dirty="0" err="1">
                <a:latin typeface="Bookman Old Style" panose="02050604050505020204" pitchFamily="18" charset="0"/>
              </a:rPr>
              <a:t>dL</a:t>
            </a:r>
            <a:endParaRPr lang="en-US" sz="2600" b="1" dirty="0">
              <a:latin typeface="Bookman Old Style" panose="02050604050505020204" pitchFamily="18" charset="0"/>
            </a:endParaRPr>
          </a:p>
        </p:txBody>
      </p:sp>
    </p:spTree>
    <p:extLst>
      <p:ext uri="{BB962C8B-B14F-4D97-AF65-F5344CB8AC3E}">
        <p14:creationId xmlns:p14="http://schemas.microsoft.com/office/powerpoint/2010/main" val="17363281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Ținta HbA1c</a:t>
            </a:r>
            <a:endParaRPr lang="en-US" dirty="0"/>
          </a:p>
        </p:txBody>
      </p:sp>
      <p:sp>
        <p:nvSpPr>
          <p:cNvPr id="3" name="Content Placeholder 2"/>
          <p:cNvSpPr>
            <a:spLocks noGrp="1"/>
          </p:cNvSpPr>
          <p:nvPr>
            <p:ph idx="1"/>
          </p:nvPr>
        </p:nvSpPr>
        <p:spPr/>
        <p:txBody>
          <a:bodyPr>
            <a:normAutofit/>
          </a:bodyPr>
          <a:lstStyle/>
          <a:p>
            <a:r>
              <a:rPr lang="en-US" sz="2800" dirty="0">
                <a:solidFill>
                  <a:srgbClr val="FFFF00"/>
                </a:solidFill>
                <a:latin typeface="Bookman Old Style" panose="02050604050505020204" pitchFamily="18" charset="0"/>
              </a:rPr>
              <a:t>6</a:t>
            </a:r>
            <a:r>
              <a:rPr lang="ro-RO" sz="2800" dirty="0">
                <a:solidFill>
                  <a:srgbClr val="FFFF00"/>
                </a:solidFill>
                <a:latin typeface="Bookman Old Style" panose="02050604050505020204" pitchFamily="18" charset="0"/>
              </a:rPr>
              <a:t>-</a:t>
            </a:r>
            <a:r>
              <a:rPr lang="en-US" sz="2800" dirty="0">
                <a:solidFill>
                  <a:srgbClr val="FFFF00"/>
                </a:solidFill>
                <a:latin typeface="Bookman Old Style" panose="02050604050505020204" pitchFamily="18" charset="0"/>
              </a:rPr>
              <a:t>6</a:t>
            </a:r>
            <a:r>
              <a:rPr lang="ro-RO" sz="2800" dirty="0">
                <a:solidFill>
                  <a:srgbClr val="FFFF00"/>
                </a:solidFill>
                <a:latin typeface="Bookman Old Style" panose="02050604050505020204" pitchFamily="18" charset="0"/>
              </a:rPr>
              <a:t>,</a:t>
            </a:r>
            <a:r>
              <a:rPr lang="en-US" sz="2800" dirty="0">
                <a:solidFill>
                  <a:srgbClr val="FFFF00"/>
                </a:solidFill>
                <a:latin typeface="Bookman Old Style" panose="02050604050505020204" pitchFamily="18" charset="0"/>
              </a:rPr>
              <a:t>5% </a:t>
            </a:r>
            <a:endParaRPr lang="ro-RO" sz="2800" dirty="0">
              <a:solidFill>
                <a:srgbClr val="FFFF00"/>
              </a:solidFill>
              <a:latin typeface="Bookman Old Style" panose="02050604050505020204" pitchFamily="18" charset="0"/>
            </a:endParaRPr>
          </a:p>
          <a:p>
            <a:r>
              <a:rPr lang="en-US" sz="2800" dirty="0">
                <a:latin typeface="Bookman Old Style" panose="02050604050505020204" pitchFamily="18" charset="0"/>
              </a:rPr>
              <a:t>&lt;6, </a:t>
            </a:r>
            <a:r>
              <a:rPr lang="en-US" sz="2800" dirty="0" err="1">
                <a:latin typeface="Bookman Old Style" panose="02050604050505020204" pitchFamily="18" charset="0"/>
              </a:rPr>
              <a:t>dac</a:t>
            </a:r>
            <a:r>
              <a:rPr lang="ro-RO" sz="2800" dirty="0">
                <a:latin typeface="Bookman Old Style" panose="02050604050505020204" pitchFamily="18" charset="0"/>
              </a:rPr>
              <a:t>ă</a:t>
            </a:r>
            <a:r>
              <a:rPr lang="en-US" sz="2800" dirty="0">
                <a:latin typeface="Bookman Old Style" panose="02050604050505020204" pitchFamily="18" charset="0"/>
              </a:rPr>
              <a:t> se </a:t>
            </a:r>
            <a:r>
              <a:rPr lang="en-US" sz="2800" dirty="0" err="1">
                <a:latin typeface="Bookman Old Style" panose="02050604050505020204" pitchFamily="18" charset="0"/>
              </a:rPr>
              <a:t>poate</a:t>
            </a:r>
            <a:r>
              <a:rPr lang="en-US" sz="2800" dirty="0">
                <a:latin typeface="Bookman Old Style" panose="02050604050505020204" pitchFamily="18" charset="0"/>
              </a:rPr>
              <a:t> o</a:t>
            </a:r>
            <a:r>
              <a:rPr lang="ro-RO" sz="2800" dirty="0">
                <a:latin typeface="Bookman Old Style" panose="02050604050505020204" pitchFamily="18" charset="0"/>
              </a:rPr>
              <a:t>bț</a:t>
            </a:r>
            <a:r>
              <a:rPr lang="en-US" sz="2800" dirty="0" err="1">
                <a:latin typeface="Bookman Old Style" panose="02050604050505020204" pitchFamily="18" charset="0"/>
              </a:rPr>
              <a:t>ine</a:t>
            </a:r>
            <a:r>
              <a:rPr lang="en-US" sz="2800" dirty="0">
                <a:latin typeface="Bookman Old Style" panose="02050604050505020204" pitchFamily="18" charset="0"/>
              </a:rPr>
              <a:t> f</a:t>
            </a:r>
            <a:r>
              <a:rPr lang="ro-RO" sz="2800" dirty="0">
                <a:latin typeface="Bookman Old Style" panose="02050604050505020204" pitchFamily="18" charset="0"/>
              </a:rPr>
              <a:t>ă</a:t>
            </a:r>
            <a:r>
              <a:rPr lang="en-US" sz="2800" dirty="0">
                <a:latin typeface="Bookman Old Style" panose="02050604050505020204" pitchFamily="18" charset="0"/>
              </a:rPr>
              <a:t>r</a:t>
            </a:r>
            <a:r>
              <a:rPr lang="ro-RO" sz="2800" dirty="0">
                <a:latin typeface="Bookman Old Style" panose="02050604050505020204" pitchFamily="18" charset="0"/>
              </a:rPr>
              <a:t>ă hipoglicemiii semnificative</a:t>
            </a:r>
          </a:p>
          <a:p>
            <a:r>
              <a:rPr lang="en-US" sz="2800" dirty="0">
                <a:latin typeface="Bookman Old Style" panose="02050604050505020204" pitchFamily="18" charset="0"/>
              </a:rPr>
              <a:t>&gt;7%</a:t>
            </a:r>
            <a:r>
              <a:rPr lang="ro-RO" sz="2800" dirty="0">
                <a:latin typeface="Bookman Old Style" panose="02050604050505020204" pitchFamily="18" charset="0"/>
              </a:rPr>
              <a:t>, dacă este necesar a se preveni hipoglicemiile</a:t>
            </a:r>
          </a:p>
          <a:p>
            <a:endParaRPr lang="en-US" sz="2800" dirty="0"/>
          </a:p>
        </p:txBody>
      </p:sp>
      <p:sp>
        <p:nvSpPr>
          <p:cNvPr id="4" name="TextBox 3"/>
          <p:cNvSpPr txBox="1">
            <a:spLocks noChangeArrowheads="1"/>
          </p:cNvSpPr>
          <p:nvPr/>
        </p:nvSpPr>
        <p:spPr bwMode="auto">
          <a:xfrm>
            <a:off x="361344" y="6261039"/>
            <a:ext cx="11706160" cy="276999"/>
          </a:xfrm>
          <a:prstGeom prst="rect">
            <a:avLst/>
          </a:prstGeom>
          <a:noFill/>
          <a:ln>
            <a:noFill/>
          </a:ln>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200" dirty="0"/>
              <a:t>American Diabetes Association Standards of Medical Care in Diabetes. Approaches to glycemic treatment. Diabetes Care 201</a:t>
            </a:r>
            <a:r>
              <a:rPr lang="ro-RO" sz="1200" dirty="0"/>
              <a:t>8</a:t>
            </a:r>
            <a:r>
              <a:rPr lang="en-US" sz="1200" dirty="0"/>
              <a:t>; 4</a:t>
            </a:r>
            <a:r>
              <a:rPr lang="ro-RO" sz="1200" dirty="0"/>
              <a:t>1</a:t>
            </a:r>
            <a:r>
              <a:rPr lang="en-US" sz="1200" dirty="0"/>
              <a:t> (Suppl. 1):</a:t>
            </a:r>
            <a:r>
              <a:rPr lang="ro-RO" sz="1200" dirty="0"/>
              <a:t> </a:t>
            </a:r>
            <a:r>
              <a:rPr lang="en-US" sz="1200" dirty="0"/>
              <a:t>S</a:t>
            </a:r>
            <a:r>
              <a:rPr lang="ro-RO" sz="1200" dirty="0"/>
              <a:t>1</a:t>
            </a:r>
            <a:r>
              <a:rPr lang="en-US" sz="1200" dirty="0"/>
              <a:t>-S</a:t>
            </a:r>
            <a:r>
              <a:rPr lang="ro-RO" sz="1200" dirty="0"/>
              <a:t>159.</a:t>
            </a:r>
          </a:p>
        </p:txBody>
      </p:sp>
    </p:spTree>
    <p:extLst>
      <p:ext uri="{BB962C8B-B14F-4D97-AF65-F5344CB8AC3E}">
        <p14:creationId xmlns:p14="http://schemas.microsoft.com/office/powerpoint/2010/main" val="16913686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Prevenția complicațiilor hiperglicemiei</a:t>
            </a:r>
            <a:endParaRPr lang="en-US" dirty="0"/>
          </a:p>
        </p:txBody>
      </p:sp>
      <p:sp>
        <p:nvSpPr>
          <p:cNvPr id="3" name="Content Placeholder 2"/>
          <p:cNvSpPr>
            <a:spLocks noGrp="1"/>
          </p:cNvSpPr>
          <p:nvPr>
            <p:ph idx="1"/>
          </p:nvPr>
        </p:nvSpPr>
        <p:spPr>
          <a:xfrm>
            <a:off x="913795" y="2096064"/>
            <a:ext cx="10353762" cy="4125736"/>
          </a:xfrm>
        </p:spPr>
        <p:txBody>
          <a:bodyPr>
            <a:normAutofit fontScale="92500" lnSpcReduction="10000"/>
          </a:bodyPr>
          <a:lstStyle/>
          <a:p>
            <a:r>
              <a:rPr lang="ro-RO" dirty="0">
                <a:latin typeface="Bookman Old Style" panose="02050604050505020204" pitchFamily="18" charset="0"/>
              </a:rPr>
              <a:t>Hb</a:t>
            </a:r>
            <a:r>
              <a:rPr lang="en-US" dirty="0">
                <a:latin typeface="Bookman Old Style" panose="02050604050505020204" pitchFamily="18" charset="0"/>
              </a:rPr>
              <a:t>A1</a:t>
            </a:r>
            <a:r>
              <a:rPr lang="ro-RO" dirty="0">
                <a:latin typeface="Bookman Old Style" panose="02050604050505020204" pitchFamily="18" charset="0"/>
              </a:rPr>
              <a:t>c</a:t>
            </a:r>
            <a:r>
              <a:rPr lang="en-US" dirty="0">
                <a:latin typeface="Bookman Old Style" panose="02050604050505020204" pitchFamily="18" charset="0"/>
              </a:rPr>
              <a:t> </a:t>
            </a:r>
            <a:r>
              <a:rPr lang="en-US" dirty="0">
                <a:solidFill>
                  <a:srgbClr val="FFC000"/>
                </a:solidFill>
                <a:latin typeface="Bookman Old Style" panose="02050604050505020204" pitchFamily="18" charset="0"/>
              </a:rPr>
              <a:t>&lt;6,5% </a:t>
            </a:r>
            <a:r>
              <a:rPr lang="en-US" dirty="0" err="1">
                <a:latin typeface="Bookman Old Style" panose="02050604050505020204" pitchFamily="18" charset="0"/>
              </a:rPr>
              <a:t>este</a:t>
            </a:r>
            <a:r>
              <a:rPr lang="ro-RO" dirty="0">
                <a:latin typeface="Bookman Old Style" panose="02050604050505020204" pitchFamily="18" charset="0"/>
              </a:rPr>
              <a:t> </a:t>
            </a:r>
            <a:r>
              <a:rPr lang="en-US" dirty="0" err="1">
                <a:latin typeface="Bookman Old Style" panose="02050604050505020204" pitchFamily="18" charset="0"/>
              </a:rPr>
              <a:t>asociat</a:t>
            </a:r>
            <a:r>
              <a:rPr lang="ro-RO" dirty="0">
                <a:latin typeface="Bookman Old Style" panose="02050604050505020204" pitchFamily="18" charset="0"/>
              </a:rPr>
              <a:t>ă</a:t>
            </a:r>
            <a:r>
              <a:rPr lang="en-US" dirty="0">
                <a:latin typeface="Bookman Old Style" panose="02050604050505020204" pitchFamily="18" charset="0"/>
              </a:rPr>
              <a:t> cu </a:t>
            </a:r>
            <a:r>
              <a:rPr lang="en-US" dirty="0" err="1">
                <a:latin typeface="Bookman Old Style" panose="02050604050505020204" pitchFamily="18" charset="0"/>
              </a:rPr>
              <a:t>cel</a:t>
            </a:r>
            <a:r>
              <a:rPr lang="en-US" dirty="0">
                <a:latin typeface="Bookman Old Style" panose="02050604050505020204" pitchFamily="18" charset="0"/>
              </a:rPr>
              <a:t> </a:t>
            </a:r>
            <a:r>
              <a:rPr lang="en-US" dirty="0" err="1">
                <a:latin typeface="Bookman Old Style" panose="02050604050505020204" pitchFamily="18" charset="0"/>
              </a:rPr>
              <a:t>mai</a:t>
            </a:r>
            <a:r>
              <a:rPr lang="en-US" dirty="0">
                <a:latin typeface="Bookman Old Style" panose="02050604050505020204" pitchFamily="18" charset="0"/>
              </a:rPr>
              <a:t> </a:t>
            </a:r>
            <a:r>
              <a:rPr lang="en-US" dirty="0" err="1">
                <a:latin typeface="Bookman Old Style" panose="02050604050505020204" pitchFamily="18" charset="0"/>
              </a:rPr>
              <a:t>mai</a:t>
            </a:r>
            <a:r>
              <a:rPr lang="en-US" dirty="0">
                <a:latin typeface="Bookman Old Style" panose="02050604050505020204" pitchFamily="18" charset="0"/>
              </a:rPr>
              <a:t> mic </a:t>
            </a:r>
            <a:r>
              <a:rPr lang="en-US" dirty="0" err="1">
                <a:latin typeface="Bookman Old Style" panose="02050604050505020204" pitchFamily="18" charset="0"/>
              </a:rPr>
              <a:t>risc</a:t>
            </a:r>
            <a:r>
              <a:rPr lang="en-US" dirty="0">
                <a:latin typeface="Bookman Old Style" panose="02050604050505020204" pitchFamily="18" charset="0"/>
              </a:rPr>
              <a:t> de </a:t>
            </a:r>
            <a:r>
              <a:rPr lang="en-US" dirty="0" err="1">
                <a:latin typeface="Bookman Old Style" panose="02050604050505020204" pitchFamily="18" charset="0"/>
              </a:rPr>
              <a:t>anomalii</a:t>
            </a:r>
            <a:r>
              <a:rPr lang="en-US" dirty="0">
                <a:latin typeface="Bookman Old Style" panose="02050604050505020204" pitchFamily="18" charset="0"/>
              </a:rPr>
              <a:t> </a:t>
            </a:r>
            <a:r>
              <a:rPr lang="en-US" dirty="0" err="1">
                <a:latin typeface="Bookman Old Style" panose="02050604050505020204" pitchFamily="18" charset="0"/>
              </a:rPr>
              <a:t>congenitale</a:t>
            </a:r>
            <a:endParaRPr lang="ro-RO" dirty="0">
              <a:latin typeface="Bookman Old Style" panose="02050604050505020204" pitchFamily="18" charset="0"/>
            </a:endParaRPr>
          </a:p>
          <a:p>
            <a:endParaRPr lang="ro-RO" dirty="0">
              <a:latin typeface="Bookman Old Style" panose="02050604050505020204" pitchFamily="18" charset="0"/>
            </a:endParaRPr>
          </a:p>
          <a:p>
            <a:pPr>
              <a:buFont typeface="Wingdings" pitchFamily="2" charset="2"/>
              <a:buChar char="ü"/>
            </a:pPr>
            <a:r>
              <a:rPr lang="ro-RO" dirty="0">
                <a:latin typeface="Bookman Old Style" panose="02050604050505020204" pitchFamily="18" charset="0"/>
              </a:rPr>
              <a:t>în perioada precoce a sarcinii:</a:t>
            </a:r>
          </a:p>
          <a:p>
            <a:pPr lvl="1"/>
            <a:r>
              <a:rPr lang="ro-RO" dirty="0">
                <a:latin typeface="Bookman Old Style" panose="02050604050505020204" pitchFamily="18" charset="0"/>
              </a:rPr>
              <a:t>HbA1c: </a:t>
            </a:r>
            <a:r>
              <a:rPr lang="ro-RO" dirty="0">
                <a:solidFill>
                  <a:srgbClr val="FFC000"/>
                </a:solidFill>
                <a:latin typeface="Bookman Old Style" panose="02050604050505020204" pitchFamily="18" charset="0"/>
              </a:rPr>
              <a:t>6-6,5%</a:t>
            </a:r>
            <a:r>
              <a:rPr lang="ro-RO" dirty="0">
                <a:latin typeface="Bookman Old Style" panose="02050604050505020204" pitchFamily="18" charset="0"/>
              </a:rPr>
              <a:t>  – cel mai mic risc de complicații fetale</a:t>
            </a:r>
          </a:p>
          <a:p>
            <a:pPr>
              <a:buFont typeface="Wingdings" pitchFamily="2" charset="2"/>
              <a:buChar char="ü"/>
            </a:pPr>
            <a:r>
              <a:rPr lang="ro-RO" dirty="0">
                <a:latin typeface="Bookman Old Style" panose="02050604050505020204" pitchFamily="18" charset="0"/>
              </a:rPr>
              <a:t>în trimestrul 2 și 3 de sarcină:</a:t>
            </a:r>
          </a:p>
          <a:p>
            <a:pPr lvl="1"/>
            <a:r>
              <a:rPr lang="ro-RO" dirty="0">
                <a:latin typeface="Bookman Old Style" panose="02050604050505020204" pitchFamily="18" charset="0"/>
              </a:rPr>
              <a:t>HbA1c </a:t>
            </a:r>
            <a:r>
              <a:rPr lang="en-US" dirty="0">
                <a:latin typeface="Bookman Old Style" panose="02050604050505020204" pitchFamily="18" charset="0"/>
              </a:rPr>
              <a:t>&lt;6%</a:t>
            </a:r>
            <a:r>
              <a:rPr lang="ro-RO" dirty="0">
                <a:latin typeface="Bookman Old Style" panose="02050604050505020204" pitchFamily="18" charset="0"/>
              </a:rPr>
              <a:t> </a:t>
            </a:r>
            <a:r>
              <a:rPr lang="en-US" dirty="0">
                <a:latin typeface="Bookman Old Style" panose="02050604050505020204" pitchFamily="18" charset="0"/>
              </a:rPr>
              <a:t>– </a:t>
            </a:r>
            <a:r>
              <a:rPr lang="en-US" dirty="0" err="1">
                <a:latin typeface="Bookman Old Style" panose="02050604050505020204" pitchFamily="18" charset="0"/>
              </a:rPr>
              <a:t>cel</a:t>
            </a:r>
            <a:r>
              <a:rPr lang="en-US" dirty="0">
                <a:latin typeface="Bookman Old Style" panose="02050604050505020204" pitchFamily="18" charset="0"/>
              </a:rPr>
              <a:t> mic </a:t>
            </a:r>
            <a:r>
              <a:rPr lang="en-US" dirty="0" err="1">
                <a:latin typeface="Bookman Old Style" panose="02050604050505020204" pitchFamily="18" charset="0"/>
              </a:rPr>
              <a:t>mic</a:t>
            </a:r>
            <a:r>
              <a:rPr lang="en-US" dirty="0">
                <a:latin typeface="Bookman Old Style" panose="02050604050505020204" pitchFamily="18" charset="0"/>
              </a:rPr>
              <a:t> </a:t>
            </a:r>
            <a:r>
              <a:rPr lang="en-US" dirty="0" err="1">
                <a:latin typeface="Bookman Old Style" panose="02050604050505020204" pitchFamily="18" charset="0"/>
              </a:rPr>
              <a:t>risc</a:t>
            </a:r>
            <a:r>
              <a:rPr lang="en-US" dirty="0">
                <a:latin typeface="Bookman Old Style" panose="02050604050505020204" pitchFamily="18" charset="0"/>
              </a:rPr>
              <a:t> de</a:t>
            </a:r>
            <a:r>
              <a:rPr lang="ro-RO" dirty="0">
                <a:latin typeface="Bookman Old Style" panose="02050604050505020204" pitchFamily="18" charset="0"/>
              </a:rPr>
              <a:t> </a:t>
            </a:r>
            <a:r>
              <a:rPr lang="en-US" dirty="0" err="1">
                <a:latin typeface="Bookman Old Style" panose="02050604050505020204" pitchFamily="18" charset="0"/>
              </a:rPr>
              <a:t>fe</a:t>
            </a:r>
            <a:r>
              <a:rPr lang="ro-RO" dirty="0">
                <a:latin typeface="Bookman Old Style" panose="02050604050505020204" pitchFamily="18" charset="0"/>
              </a:rPr>
              <a:t>ți</a:t>
            </a:r>
            <a:r>
              <a:rPr lang="en-US" dirty="0">
                <a:latin typeface="Bookman Old Style" panose="02050604050505020204" pitchFamily="18" charset="0"/>
              </a:rPr>
              <a:t> cu </a:t>
            </a:r>
            <a:r>
              <a:rPr lang="en-US" dirty="0" err="1">
                <a:latin typeface="Bookman Old Style" panose="02050604050505020204" pitchFamily="18" charset="0"/>
              </a:rPr>
              <a:t>greutate</a:t>
            </a:r>
            <a:r>
              <a:rPr lang="en-US" dirty="0">
                <a:latin typeface="Bookman Old Style" panose="02050604050505020204" pitchFamily="18" charset="0"/>
              </a:rPr>
              <a:t> mare </a:t>
            </a:r>
            <a:r>
              <a:rPr lang="en-US" dirty="0" err="1">
                <a:latin typeface="Bookman Old Style" panose="02050604050505020204" pitchFamily="18" charset="0"/>
              </a:rPr>
              <a:t>pentru</a:t>
            </a:r>
            <a:r>
              <a:rPr lang="en-US" dirty="0">
                <a:latin typeface="Bookman Old Style" panose="02050604050505020204" pitchFamily="18" charset="0"/>
              </a:rPr>
              <a:t> v</a:t>
            </a:r>
            <a:r>
              <a:rPr lang="ro-RO" dirty="0">
                <a:latin typeface="Bookman Old Style" panose="02050604050505020204" pitchFamily="18" charset="0"/>
              </a:rPr>
              <a:t>â</a:t>
            </a:r>
            <a:r>
              <a:rPr lang="en-US" dirty="0" err="1">
                <a:latin typeface="Bookman Old Style" panose="02050604050505020204" pitchFamily="18" charset="0"/>
              </a:rPr>
              <a:t>rsta</a:t>
            </a:r>
            <a:r>
              <a:rPr lang="en-US" dirty="0">
                <a:latin typeface="Bookman Old Style" panose="02050604050505020204" pitchFamily="18" charset="0"/>
              </a:rPr>
              <a:t> </a:t>
            </a:r>
            <a:r>
              <a:rPr lang="en-US" dirty="0" err="1">
                <a:latin typeface="Bookman Old Style" panose="02050604050505020204" pitchFamily="18" charset="0"/>
              </a:rPr>
              <a:t>gesta</a:t>
            </a:r>
            <a:r>
              <a:rPr lang="ro-RO" dirty="0">
                <a:latin typeface="Bookman Old Style" panose="02050604050505020204" pitchFamily="18" charset="0"/>
              </a:rPr>
              <a:t>ț</a:t>
            </a:r>
            <a:r>
              <a:rPr lang="en-US" dirty="0" err="1">
                <a:latin typeface="Bookman Old Style" panose="02050604050505020204" pitchFamily="18" charset="0"/>
              </a:rPr>
              <a:t>ional</a:t>
            </a:r>
            <a:r>
              <a:rPr lang="ro-RO" dirty="0">
                <a:latin typeface="Bookman Old Style" panose="02050604050505020204" pitchFamily="18" charset="0"/>
              </a:rPr>
              <a:t>ă</a:t>
            </a:r>
          </a:p>
          <a:p>
            <a:pPr lvl="1"/>
            <a:r>
              <a:rPr lang="en-US" dirty="0">
                <a:latin typeface="Bookman Old Style" panose="02050604050505020204" pitchFamily="18" charset="0"/>
              </a:rPr>
              <a:t>HbA1c &gt;6,5% –</a:t>
            </a:r>
            <a:r>
              <a:rPr lang="ro-RO" dirty="0">
                <a:latin typeface="Bookman Old Style" panose="02050604050505020204" pitchFamily="18" charset="0"/>
              </a:rPr>
              <a:t> c</a:t>
            </a:r>
            <a:r>
              <a:rPr lang="en-US" dirty="0">
                <a:latin typeface="Bookman Old Style" panose="02050604050505020204" pitchFamily="18" charset="0"/>
              </a:rPr>
              <a:t>re</a:t>
            </a:r>
            <a:r>
              <a:rPr lang="ro-RO" dirty="0">
                <a:latin typeface="Bookman Old Style" panose="02050604050505020204" pitchFamily="18" charset="0"/>
              </a:rPr>
              <a:t>ș</a:t>
            </a:r>
            <a:r>
              <a:rPr lang="en-US" dirty="0" err="1">
                <a:latin typeface="Bookman Old Style" panose="02050604050505020204" pitchFamily="18" charset="0"/>
              </a:rPr>
              <a:t>te</a:t>
            </a:r>
            <a:r>
              <a:rPr lang="en-US" dirty="0">
                <a:latin typeface="Bookman Old Style" panose="02050604050505020204" pitchFamily="18" charset="0"/>
              </a:rPr>
              <a:t> </a:t>
            </a:r>
            <a:r>
              <a:rPr lang="en-US" dirty="0" err="1">
                <a:latin typeface="Bookman Old Style" panose="02050604050505020204" pitchFamily="18" charset="0"/>
              </a:rPr>
              <a:t>riscul</a:t>
            </a:r>
            <a:r>
              <a:rPr lang="en-US" dirty="0">
                <a:latin typeface="Bookman Old Style" panose="02050604050505020204" pitchFamily="18" charset="0"/>
              </a:rPr>
              <a:t> </a:t>
            </a:r>
            <a:r>
              <a:rPr lang="en-US" dirty="0" err="1">
                <a:latin typeface="Bookman Old Style" panose="02050604050505020204" pitchFamily="18" charset="0"/>
              </a:rPr>
              <a:t>pentru</a:t>
            </a:r>
            <a:r>
              <a:rPr lang="en-US" dirty="0">
                <a:latin typeface="Bookman Old Style" panose="02050604050505020204" pitchFamily="18" charset="0"/>
              </a:rPr>
              <a:t> </a:t>
            </a:r>
            <a:r>
              <a:rPr lang="ro-RO" dirty="0">
                <a:latin typeface="Bookman Old Style" panose="02050604050505020204" pitchFamily="18" charset="0"/>
              </a:rPr>
              <a:t>c</a:t>
            </a:r>
            <a:r>
              <a:rPr lang="en-US" dirty="0" err="1">
                <a:latin typeface="Bookman Old Style" panose="02050604050505020204" pitchFamily="18" charset="0"/>
              </a:rPr>
              <a:t>elelalte</a:t>
            </a:r>
            <a:r>
              <a:rPr lang="en-US" dirty="0">
                <a:latin typeface="Bookman Old Style" panose="02050604050505020204" pitchFamily="18" charset="0"/>
              </a:rPr>
              <a:t> </a:t>
            </a:r>
            <a:r>
              <a:rPr lang="en-US" dirty="0" err="1">
                <a:latin typeface="Bookman Old Style" panose="02050604050505020204" pitchFamily="18" charset="0"/>
              </a:rPr>
              <a:t>complica</a:t>
            </a:r>
            <a:r>
              <a:rPr lang="ro-RO" dirty="0">
                <a:latin typeface="Bookman Old Style" panose="02050604050505020204" pitchFamily="18" charset="0"/>
              </a:rPr>
              <a:t>ț</a:t>
            </a:r>
            <a:r>
              <a:rPr lang="en-US" dirty="0">
                <a:latin typeface="Bookman Old Style" panose="02050604050505020204" pitchFamily="18" charset="0"/>
              </a:rPr>
              <a:t>ii</a:t>
            </a:r>
          </a:p>
          <a:p>
            <a:pPr marL="0" indent="0">
              <a:buNone/>
            </a:pPr>
            <a:r>
              <a:rPr lang="ro-RO" sz="2100" dirty="0">
                <a:solidFill>
                  <a:schemeClr val="tx2"/>
                </a:solidFill>
                <a:latin typeface="Bookman Old Style" panose="02050604050505020204" pitchFamily="18" charset="0"/>
              </a:rPr>
              <a:t>Femeile cu evoluție nefavorabilă a sarcinii au avut:</a:t>
            </a:r>
          </a:p>
          <a:p>
            <a:pPr lvl="1"/>
            <a:r>
              <a:rPr lang="ro-RO" sz="2100" dirty="0">
                <a:solidFill>
                  <a:schemeClr val="tx2"/>
                </a:solidFill>
                <a:latin typeface="Bookman Old Style" panose="02050604050505020204" pitchFamily="18" charset="0"/>
              </a:rPr>
              <a:t>IMC mai mare anterior sarcinii</a:t>
            </a:r>
          </a:p>
          <a:p>
            <a:pPr lvl="1"/>
            <a:r>
              <a:rPr lang="ro-RO" sz="2100" dirty="0">
                <a:solidFill>
                  <a:schemeClr val="tx2"/>
                </a:solidFill>
                <a:latin typeface="Bookman Old Style" panose="02050604050505020204" pitchFamily="18" charset="0"/>
              </a:rPr>
              <a:t>HbA1c mai mare la diagnostic</a:t>
            </a:r>
          </a:p>
          <a:p>
            <a:endParaRPr lang="en-US" dirty="0">
              <a:latin typeface="Bookman Old Style" panose="02050604050505020204" pitchFamily="18" charset="0"/>
            </a:endParaRPr>
          </a:p>
        </p:txBody>
      </p:sp>
      <p:sp>
        <p:nvSpPr>
          <p:cNvPr id="4" name="Rectangle 3"/>
          <p:cNvSpPr/>
          <p:nvPr/>
        </p:nvSpPr>
        <p:spPr>
          <a:xfrm>
            <a:off x="177125" y="6221800"/>
            <a:ext cx="11827099" cy="461665"/>
          </a:xfrm>
          <a:prstGeom prst="rect">
            <a:avLst/>
          </a:prstGeom>
        </p:spPr>
        <p:txBody>
          <a:bodyPr wrap="square">
            <a:spAutoFit/>
          </a:bodyPr>
          <a:lstStyle/>
          <a:p>
            <a:r>
              <a:rPr lang="da-DK" sz="1200" b="0" i="0" u="none" strike="noStrike" baseline="0" dirty="0">
                <a:latin typeface="Arial" panose="020B0604020202020204" pitchFamily="34" charset="0"/>
                <a:cs typeface="Arial" panose="020B0604020202020204" pitchFamily="34" charset="0"/>
              </a:rPr>
              <a:t>Jensen DM, Korsholm L, Ovesen P, et al. Periconceptional</a:t>
            </a:r>
            <a:r>
              <a:rPr lang="da-DK" sz="1200" b="0" i="0" u="none" strike="noStrike" dirty="0">
                <a:latin typeface="Arial" panose="020B0604020202020204" pitchFamily="34" charset="0"/>
                <a:cs typeface="Arial" panose="020B0604020202020204" pitchFamily="34" charset="0"/>
              </a:rPr>
              <a:t> </a:t>
            </a:r>
            <a:r>
              <a:rPr lang="en-US" sz="1200" b="0" i="0" u="none" strike="noStrike" baseline="0" dirty="0">
                <a:latin typeface="Arial" panose="020B0604020202020204" pitchFamily="34" charset="0"/>
                <a:cs typeface="Arial" panose="020B0604020202020204" pitchFamily="34" charset="0"/>
              </a:rPr>
              <a:t>A1C and risk of serious adverse pregnancy</a:t>
            </a:r>
            <a:r>
              <a:rPr lang="en-US" sz="1200" b="0" i="0" u="none" strike="noStrike" dirty="0">
                <a:latin typeface="Arial" panose="020B0604020202020204" pitchFamily="34" charset="0"/>
                <a:cs typeface="Arial" panose="020B0604020202020204" pitchFamily="34" charset="0"/>
              </a:rPr>
              <a:t> ou</a:t>
            </a:r>
            <a:r>
              <a:rPr lang="en-US" sz="1200" b="0" i="0" u="none" strike="noStrike" baseline="0" dirty="0">
                <a:latin typeface="Arial" panose="020B0604020202020204" pitchFamily="34" charset="0"/>
                <a:cs typeface="Arial" panose="020B0604020202020204" pitchFamily="34" charset="0"/>
              </a:rPr>
              <a:t>tcome in 933 women with type 1 diabetes. Diabetes Care 2009; 32: 1046-1048</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779841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Tratamentul dz gestațional</a:t>
            </a:r>
            <a:endParaRPr lang="en-US" dirty="0"/>
          </a:p>
        </p:txBody>
      </p:sp>
      <p:sp>
        <p:nvSpPr>
          <p:cNvPr id="3" name="Content Placeholder 2"/>
          <p:cNvSpPr>
            <a:spLocks noGrp="1"/>
          </p:cNvSpPr>
          <p:nvPr>
            <p:ph idx="1"/>
          </p:nvPr>
        </p:nvSpPr>
        <p:spPr>
          <a:xfrm>
            <a:off x="913795" y="1863969"/>
            <a:ext cx="10353762" cy="3927231"/>
          </a:xfrm>
        </p:spPr>
        <p:txBody>
          <a:bodyPr/>
          <a:lstStyle/>
          <a:p>
            <a:r>
              <a:rPr lang="ro-RO" sz="2400" b="1" dirty="0">
                <a:latin typeface="Bookman Old Style" panose="02050604050505020204" pitchFamily="18" charset="0"/>
              </a:rPr>
              <a:t>Modificări de stil de viață:</a:t>
            </a:r>
          </a:p>
          <a:p>
            <a:pPr lvl="1"/>
            <a:r>
              <a:rPr lang="ro-RO" dirty="0">
                <a:latin typeface="Bookman Old Style" panose="02050604050505020204" pitchFamily="18" charset="0"/>
              </a:rPr>
              <a:t>Suficiente pentru atingerea țintelor terapeutice la </a:t>
            </a:r>
            <a:r>
              <a:rPr lang="en-US" dirty="0">
                <a:latin typeface="Bookman Old Style" panose="02050604050505020204" pitchFamily="18" charset="0"/>
              </a:rPr>
              <a:t>70</a:t>
            </a:r>
            <a:r>
              <a:rPr lang="ro-RO" dirty="0">
                <a:latin typeface="Bookman Old Style" panose="02050604050505020204" pitchFamily="18" charset="0"/>
              </a:rPr>
              <a:t>-</a:t>
            </a:r>
            <a:r>
              <a:rPr lang="en-US" dirty="0">
                <a:latin typeface="Bookman Old Style" panose="02050604050505020204" pitchFamily="18" charset="0"/>
              </a:rPr>
              <a:t>85% </a:t>
            </a:r>
            <a:r>
              <a:rPr lang="ro-RO" dirty="0">
                <a:latin typeface="Bookman Old Style" panose="02050604050505020204" pitchFamily="18" charset="0"/>
              </a:rPr>
              <a:t>dintre femeile cu DZ gestațional</a:t>
            </a:r>
          </a:p>
          <a:p>
            <a:pPr lvl="1" eaLnBrk="0" hangingPunct="0">
              <a:defRPr/>
            </a:pPr>
            <a:r>
              <a:rPr lang="ro-RO" altLang="en-US" sz="3000" b="1" dirty="0">
                <a:solidFill>
                  <a:schemeClr val="accent2"/>
                </a:solidFill>
                <a:latin typeface="Times New Roman" pitchFamily="18" charset="0"/>
              </a:rPr>
              <a:t>dietă</a:t>
            </a:r>
          </a:p>
          <a:p>
            <a:pPr lvl="1" eaLnBrk="0" hangingPunct="0">
              <a:defRPr/>
            </a:pPr>
            <a:r>
              <a:rPr lang="ro-RO" altLang="en-US" sz="3000" b="1" dirty="0">
                <a:solidFill>
                  <a:schemeClr val="accent2"/>
                </a:solidFill>
                <a:latin typeface="Times New Roman" pitchFamily="18" charset="0"/>
              </a:rPr>
              <a:t>exerciţiu fizic</a:t>
            </a:r>
          </a:p>
          <a:p>
            <a:pPr lvl="1" eaLnBrk="0" hangingPunct="0">
              <a:defRPr/>
            </a:pPr>
            <a:r>
              <a:rPr lang="ro-RO" altLang="en-US" sz="3000" b="1" dirty="0">
                <a:solidFill>
                  <a:schemeClr val="accent2"/>
                </a:solidFill>
                <a:latin typeface="Times New Roman" pitchFamily="18" charset="0"/>
              </a:rPr>
              <a:t>excluderea fumatului şi alcoolului</a:t>
            </a:r>
          </a:p>
        </p:txBody>
      </p:sp>
      <p:sp>
        <p:nvSpPr>
          <p:cNvPr id="4" name="TextBox 3"/>
          <p:cNvSpPr txBox="1">
            <a:spLocks noChangeArrowheads="1"/>
          </p:cNvSpPr>
          <p:nvPr/>
        </p:nvSpPr>
        <p:spPr bwMode="auto">
          <a:xfrm>
            <a:off x="361344" y="6261039"/>
            <a:ext cx="11706160" cy="276999"/>
          </a:xfrm>
          <a:prstGeom prst="rect">
            <a:avLst/>
          </a:prstGeom>
          <a:noFill/>
          <a:ln>
            <a:noFill/>
          </a:ln>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200" dirty="0"/>
              <a:t>American Diabetes Association Standards of Medical Care in Diabetes. Approaches to glycemic treatment. Diabetes Care 201</a:t>
            </a:r>
            <a:r>
              <a:rPr lang="ro-RO" sz="1200" dirty="0"/>
              <a:t>8</a:t>
            </a:r>
            <a:r>
              <a:rPr lang="en-US" sz="1200" dirty="0"/>
              <a:t>; 4</a:t>
            </a:r>
            <a:r>
              <a:rPr lang="ro-RO" sz="1200" dirty="0"/>
              <a:t>1</a:t>
            </a:r>
            <a:r>
              <a:rPr lang="en-US" sz="1200" dirty="0"/>
              <a:t> (Suppl. 1):</a:t>
            </a:r>
            <a:r>
              <a:rPr lang="ro-RO" sz="1200" dirty="0"/>
              <a:t> </a:t>
            </a:r>
            <a:r>
              <a:rPr lang="en-US" sz="1200" dirty="0"/>
              <a:t>S</a:t>
            </a:r>
            <a:r>
              <a:rPr lang="ro-RO" sz="1200" dirty="0"/>
              <a:t>1</a:t>
            </a:r>
            <a:r>
              <a:rPr lang="en-US" sz="1200" dirty="0"/>
              <a:t>-S</a:t>
            </a:r>
            <a:r>
              <a:rPr lang="ro-RO" sz="1200" dirty="0"/>
              <a:t>159.</a:t>
            </a:r>
          </a:p>
        </p:txBody>
      </p:sp>
    </p:spTree>
    <p:extLst>
      <p:ext uri="{BB962C8B-B14F-4D97-AF65-F5344CB8AC3E}">
        <p14:creationId xmlns:p14="http://schemas.microsoft.com/office/powerpoint/2010/main" val="286986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o-RO" dirty="0">
                <a:effectLst/>
              </a:rPr>
              <a:t>Categorii de risc pentru medicația în sarcină</a:t>
            </a:r>
            <a:endParaRPr lang="en-US" dirty="0">
              <a:effectLst/>
            </a:endParaRPr>
          </a:p>
        </p:txBody>
      </p:sp>
      <p:sp>
        <p:nvSpPr>
          <p:cNvPr id="3" name="Content Placeholder 2"/>
          <p:cNvSpPr>
            <a:spLocks noGrp="1"/>
          </p:cNvSpPr>
          <p:nvPr>
            <p:ph sz="half" idx="1"/>
          </p:nvPr>
        </p:nvSpPr>
        <p:spPr>
          <a:xfrm>
            <a:off x="913795" y="1841501"/>
            <a:ext cx="5106004" cy="3949700"/>
          </a:xfrm>
        </p:spPr>
        <p:txBody>
          <a:bodyPr>
            <a:normAutofit/>
          </a:bodyPr>
          <a:lstStyle/>
          <a:p>
            <a:r>
              <a:rPr lang="en-US" sz="1800" dirty="0" err="1">
                <a:solidFill>
                  <a:srgbClr val="FFC000"/>
                </a:solidFill>
                <a:effectLst/>
                <a:latin typeface="Bookman Old Style" panose="02050604050505020204" pitchFamily="18" charset="0"/>
              </a:rPr>
              <a:t>Categor</a:t>
            </a:r>
            <a:r>
              <a:rPr lang="ro-RO" sz="1800" dirty="0">
                <a:solidFill>
                  <a:srgbClr val="FFC000"/>
                </a:solidFill>
                <a:effectLst/>
                <a:latin typeface="Bookman Old Style" panose="02050604050505020204" pitchFamily="18" charset="0"/>
              </a:rPr>
              <a:t>ia</a:t>
            </a:r>
            <a:r>
              <a:rPr lang="en-US" sz="1800" dirty="0">
                <a:solidFill>
                  <a:srgbClr val="FFC000"/>
                </a:solidFill>
                <a:effectLst/>
                <a:latin typeface="Bookman Old Style" panose="02050604050505020204" pitchFamily="18" charset="0"/>
              </a:rPr>
              <a:t> A</a:t>
            </a:r>
          </a:p>
          <a:p>
            <a:pPr lvl="1"/>
            <a:r>
              <a:rPr lang="ro-RO" dirty="0">
                <a:effectLst/>
                <a:latin typeface="Bookman Old Style" panose="02050604050505020204" pitchFamily="18" charset="0"/>
              </a:rPr>
              <a:t>Studii valide la om au demonstrat că </a:t>
            </a:r>
            <a:r>
              <a:rPr lang="ro-RO" b="1" dirty="0">
                <a:effectLst/>
                <a:latin typeface="Bookman Old Style" panose="02050604050505020204" pitchFamily="18" charset="0"/>
              </a:rPr>
              <a:t>nu</a:t>
            </a:r>
            <a:r>
              <a:rPr lang="ro-RO" dirty="0">
                <a:effectLst/>
                <a:latin typeface="Bookman Old Style" panose="02050604050505020204" pitchFamily="18" charset="0"/>
              </a:rPr>
              <a:t> există risc pentru făt </a:t>
            </a:r>
          </a:p>
          <a:p>
            <a:endParaRPr lang="ro-RO" sz="1800" dirty="0">
              <a:effectLst/>
              <a:latin typeface="Bookman Old Style" panose="02050604050505020204" pitchFamily="18" charset="0"/>
            </a:endParaRPr>
          </a:p>
          <a:p>
            <a:r>
              <a:rPr lang="en-US" sz="1800" dirty="0" err="1">
                <a:solidFill>
                  <a:srgbClr val="FFC000"/>
                </a:solidFill>
                <a:effectLst/>
                <a:latin typeface="Bookman Old Style" panose="02050604050505020204" pitchFamily="18" charset="0"/>
              </a:rPr>
              <a:t>Categor</a:t>
            </a:r>
            <a:r>
              <a:rPr lang="ro-RO" sz="1800" dirty="0">
                <a:solidFill>
                  <a:srgbClr val="FFC000"/>
                </a:solidFill>
                <a:effectLst/>
                <a:latin typeface="Bookman Old Style" panose="02050604050505020204" pitchFamily="18" charset="0"/>
              </a:rPr>
              <a:t>ia</a:t>
            </a:r>
            <a:r>
              <a:rPr lang="en-US" sz="1800" dirty="0">
                <a:solidFill>
                  <a:srgbClr val="FFC000"/>
                </a:solidFill>
                <a:effectLst/>
                <a:latin typeface="Bookman Old Style" panose="02050604050505020204" pitchFamily="18" charset="0"/>
              </a:rPr>
              <a:t> B</a:t>
            </a:r>
          </a:p>
          <a:p>
            <a:pPr lvl="1"/>
            <a:r>
              <a:rPr lang="ro-RO" dirty="0">
                <a:effectLst/>
                <a:latin typeface="Bookman Old Style" panose="02050604050505020204" pitchFamily="18" charset="0"/>
              </a:rPr>
              <a:t>Studii pe animale au arătat că </a:t>
            </a:r>
            <a:r>
              <a:rPr lang="ro-RO" b="1" dirty="0">
                <a:effectLst/>
                <a:latin typeface="Bookman Old Style" panose="02050604050505020204" pitchFamily="18" charset="0"/>
              </a:rPr>
              <a:t>nu</a:t>
            </a:r>
            <a:r>
              <a:rPr lang="ro-RO" dirty="0">
                <a:effectLst/>
                <a:latin typeface="Bookman Old Style" panose="02050604050505020204" pitchFamily="18" charset="0"/>
              </a:rPr>
              <a:t> există risc pentru făt</a:t>
            </a:r>
          </a:p>
          <a:p>
            <a:pPr lvl="1"/>
            <a:r>
              <a:rPr lang="ro-RO" dirty="0">
                <a:effectLst/>
                <a:latin typeface="Bookman Old Style" panose="02050604050505020204" pitchFamily="18" charset="0"/>
              </a:rPr>
              <a:t>Nu există studii valide la om</a:t>
            </a:r>
          </a:p>
          <a:p>
            <a:pPr marL="0" indent="0">
              <a:buNone/>
            </a:pPr>
            <a:endParaRPr lang="ro-RO" sz="700" dirty="0">
              <a:effectLst/>
              <a:latin typeface="Bookman Old Style" panose="02050604050505020204" pitchFamily="18" charset="0"/>
            </a:endParaRPr>
          </a:p>
        </p:txBody>
      </p:sp>
      <p:sp>
        <p:nvSpPr>
          <p:cNvPr id="5" name="Content Placeholder 4"/>
          <p:cNvSpPr>
            <a:spLocks noGrp="1"/>
          </p:cNvSpPr>
          <p:nvPr>
            <p:ph sz="half" idx="2"/>
          </p:nvPr>
        </p:nvSpPr>
        <p:spPr>
          <a:xfrm>
            <a:off x="6173403" y="1739900"/>
            <a:ext cx="5094154" cy="4927599"/>
          </a:xfrm>
        </p:spPr>
        <p:txBody>
          <a:bodyPr>
            <a:noAutofit/>
          </a:bodyPr>
          <a:lstStyle/>
          <a:p>
            <a:r>
              <a:rPr lang="en-US" sz="1500" dirty="0" err="1">
                <a:solidFill>
                  <a:srgbClr val="FFC000"/>
                </a:solidFill>
                <a:effectLst/>
                <a:latin typeface="Bookman Old Style" panose="02050604050505020204" pitchFamily="18" charset="0"/>
              </a:rPr>
              <a:t>Categor</a:t>
            </a:r>
            <a:r>
              <a:rPr lang="ro-RO" sz="1500" dirty="0">
                <a:solidFill>
                  <a:srgbClr val="FFC000"/>
                </a:solidFill>
                <a:effectLst/>
                <a:latin typeface="Bookman Old Style" panose="02050604050505020204" pitchFamily="18" charset="0"/>
              </a:rPr>
              <a:t>ia</a:t>
            </a:r>
            <a:r>
              <a:rPr lang="en-US" sz="1500" dirty="0">
                <a:solidFill>
                  <a:srgbClr val="FFC000"/>
                </a:solidFill>
                <a:effectLst/>
                <a:latin typeface="Bookman Old Style" panose="02050604050505020204" pitchFamily="18" charset="0"/>
              </a:rPr>
              <a:t> C</a:t>
            </a:r>
          </a:p>
          <a:p>
            <a:pPr lvl="1"/>
            <a:r>
              <a:rPr lang="ro-RO" sz="1500" dirty="0">
                <a:effectLst/>
                <a:latin typeface="Bookman Old Style" panose="02050604050505020204" pitchFamily="18" charset="0"/>
              </a:rPr>
              <a:t>Studii pe animale arată că </a:t>
            </a:r>
            <a:r>
              <a:rPr lang="ro-RO" sz="1500" b="1" dirty="0">
                <a:effectLst/>
                <a:latin typeface="Bookman Old Style" panose="02050604050505020204" pitchFamily="18" charset="0"/>
              </a:rPr>
              <a:t>există</a:t>
            </a:r>
            <a:r>
              <a:rPr lang="ro-RO" sz="1500" dirty="0">
                <a:effectLst/>
                <a:latin typeface="Bookman Old Style" panose="02050604050505020204" pitchFamily="18" charset="0"/>
              </a:rPr>
              <a:t> efecte adverse pentru făt</a:t>
            </a:r>
          </a:p>
          <a:p>
            <a:pPr lvl="1"/>
            <a:r>
              <a:rPr lang="ro-RO" sz="1500" dirty="0">
                <a:effectLst/>
                <a:latin typeface="Bookman Old Style" panose="02050604050505020204" pitchFamily="18" charset="0"/>
              </a:rPr>
              <a:t>Nu există studii valide la om</a:t>
            </a:r>
          </a:p>
          <a:p>
            <a:pPr lvl="1"/>
            <a:r>
              <a:rPr lang="ro-RO" sz="1500" dirty="0">
                <a:effectLst/>
                <a:latin typeface="Bookman Old Style" panose="02050604050505020204" pitchFamily="18" charset="0"/>
              </a:rPr>
              <a:t>Beneficiul potențial poate justifica utilizarea la femeile gravide, în ciuda riscului posibil</a:t>
            </a:r>
          </a:p>
          <a:p>
            <a:r>
              <a:rPr lang="en-US" sz="1500" dirty="0" err="1">
                <a:solidFill>
                  <a:srgbClr val="FFC000"/>
                </a:solidFill>
                <a:effectLst/>
                <a:latin typeface="Bookman Old Style" panose="02050604050505020204" pitchFamily="18" charset="0"/>
              </a:rPr>
              <a:t>Categor</a:t>
            </a:r>
            <a:r>
              <a:rPr lang="ro-RO" sz="1500" dirty="0">
                <a:solidFill>
                  <a:srgbClr val="FFC000"/>
                </a:solidFill>
                <a:effectLst/>
                <a:latin typeface="Bookman Old Style" panose="02050604050505020204" pitchFamily="18" charset="0"/>
              </a:rPr>
              <a:t>ia</a:t>
            </a:r>
            <a:r>
              <a:rPr lang="en-US" sz="1500" dirty="0">
                <a:solidFill>
                  <a:srgbClr val="FFC000"/>
                </a:solidFill>
                <a:effectLst/>
                <a:latin typeface="Bookman Old Style" panose="02050604050505020204" pitchFamily="18" charset="0"/>
              </a:rPr>
              <a:t> D</a:t>
            </a:r>
          </a:p>
          <a:p>
            <a:pPr lvl="1"/>
            <a:r>
              <a:rPr lang="ro-RO" sz="1500" dirty="0">
                <a:effectLst/>
                <a:latin typeface="Bookman Old Style" panose="02050604050505020204" pitchFamily="18" charset="0"/>
              </a:rPr>
              <a:t>Există </a:t>
            </a:r>
            <a:r>
              <a:rPr lang="ro-RO" sz="1500" b="1" dirty="0">
                <a:effectLst/>
                <a:latin typeface="Bookman Old Style" panose="02050604050505020204" pitchFamily="18" charset="0"/>
              </a:rPr>
              <a:t>studii la om </a:t>
            </a:r>
            <a:r>
              <a:rPr lang="ro-RO" sz="1500" dirty="0">
                <a:effectLst/>
                <a:latin typeface="Bookman Old Style" panose="02050604050505020204" pitchFamily="18" charset="0"/>
              </a:rPr>
              <a:t>care atestă riscul pentru făt</a:t>
            </a:r>
          </a:p>
          <a:p>
            <a:pPr lvl="1"/>
            <a:r>
              <a:rPr lang="ro-RO" sz="1500" dirty="0">
                <a:effectLst/>
                <a:latin typeface="Bookman Old Style" panose="02050604050505020204" pitchFamily="18" charset="0"/>
              </a:rPr>
              <a:t>Beneficiile potențiale pot justifica utlizarea în ciuda posibilului risc</a:t>
            </a:r>
          </a:p>
          <a:p>
            <a:r>
              <a:rPr lang="en-US" sz="1500" dirty="0" err="1">
                <a:solidFill>
                  <a:srgbClr val="FFC000"/>
                </a:solidFill>
                <a:effectLst/>
                <a:latin typeface="Bookman Old Style" panose="02050604050505020204" pitchFamily="18" charset="0"/>
              </a:rPr>
              <a:t>Categor</a:t>
            </a:r>
            <a:r>
              <a:rPr lang="ro-RO" sz="1500" dirty="0">
                <a:solidFill>
                  <a:srgbClr val="FFC000"/>
                </a:solidFill>
                <a:effectLst/>
                <a:latin typeface="Bookman Old Style" panose="02050604050505020204" pitchFamily="18" charset="0"/>
              </a:rPr>
              <a:t>ia</a:t>
            </a:r>
            <a:r>
              <a:rPr lang="en-US" sz="1500" dirty="0">
                <a:solidFill>
                  <a:srgbClr val="FFC000"/>
                </a:solidFill>
                <a:effectLst/>
                <a:latin typeface="Bookman Old Style" panose="02050604050505020204" pitchFamily="18" charset="0"/>
              </a:rPr>
              <a:t> X</a:t>
            </a:r>
          </a:p>
          <a:p>
            <a:pPr lvl="1"/>
            <a:r>
              <a:rPr lang="en-US" sz="1500" dirty="0" err="1">
                <a:effectLst/>
                <a:latin typeface="Bookman Old Style" panose="02050604050505020204" pitchFamily="18" charset="0"/>
              </a:rPr>
              <a:t>Studi</a:t>
            </a:r>
            <a:r>
              <a:rPr lang="ro-RO" sz="1500" dirty="0">
                <a:effectLst/>
                <a:latin typeface="Bookman Old Style" panose="02050604050505020204" pitchFamily="18" charset="0"/>
              </a:rPr>
              <a:t>i pe animale și om au demonstrat anomalii fetale</a:t>
            </a:r>
          </a:p>
          <a:p>
            <a:pPr lvl="1"/>
            <a:r>
              <a:rPr lang="ro-RO" sz="1500" b="1" dirty="0">
                <a:effectLst/>
                <a:latin typeface="Bookman Old Style" panose="02050604050505020204" pitchFamily="18" charset="0"/>
              </a:rPr>
              <a:t>Riscul depășește beneficiul</a:t>
            </a:r>
          </a:p>
        </p:txBody>
      </p:sp>
    </p:spTree>
    <p:extLst>
      <p:ext uri="{BB962C8B-B14F-4D97-AF65-F5344CB8AC3E}">
        <p14:creationId xmlns:p14="http://schemas.microsoft.com/office/powerpoint/2010/main" val="1154116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dissolve">
                                      <p:cBhvr>
                                        <p:cTn id="7" dur="500"/>
                                        <p:tgtEl>
                                          <p:spTgt spid="3">
                                            <p:txEl>
                                              <p:pRg st="3" end="3"/>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dissolve">
                                      <p:cBhvr>
                                        <p:cTn id="10" dur="500"/>
                                        <p:tgtEl>
                                          <p:spTgt spid="3">
                                            <p:txEl>
                                              <p:pRg st="4" end="4"/>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dissolve">
                                      <p:cBhvr>
                                        <p:cTn id="13" dur="500"/>
                                        <p:tgtEl>
                                          <p:spTgt spid="3">
                                            <p:txEl>
                                              <p:pRg st="5" end="5"/>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dissolve">
                                      <p:cBhvr>
                                        <p:cTn id="18" dur="500"/>
                                        <p:tgtEl>
                                          <p:spTgt spid="5">
                                            <p:txEl>
                                              <p:pRg st="0" end="0"/>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dissolve">
                                      <p:cBhvr>
                                        <p:cTn id="21" dur="500"/>
                                        <p:tgtEl>
                                          <p:spTgt spid="5">
                                            <p:txEl>
                                              <p:pRg st="1" end="1"/>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dissolve">
                                      <p:cBhvr>
                                        <p:cTn id="24" dur="500"/>
                                        <p:tgtEl>
                                          <p:spTgt spid="5">
                                            <p:txEl>
                                              <p:pRg st="2" end="2"/>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dissolve">
                                      <p:cBhvr>
                                        <p:cTn id="27" dur="500"/>
                                        <p:tgtEl>
                                          <p:spTgt spid="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dissolve">
                                      <p:cBhvr>
                                        <p:cTn id="32" dur="500"/>
                                        <p:tgtEl>
                                          <p:spTgt spid="5">
                                            <p:txEl>
                                              <p:pRg st="4" end="4"/>
                                            </p:txEl>
                                          </p:spTgt>
                                        </p:tgtEl>
                                      </p:cBhvr>
                                    </p:animEffect>
                                  </p:childTnLst>
                                </p:cTn>
                              </p:par>
                              <p:par>
                                <p:cTn id="33" presetID="9" presetClass="entr" presetSubtype="0" fill="hold" nodeType="with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animEffect transition="in" filter="dissolve">
                                      <p:cBhvr>
                                        <p:cTn id="35" dur="500"/>
                                        <p:tgtEl>
                                          <p:spTgt spid="5">
                                            <p:txEl>
                                              <p:pRg st="5" end="5"/>
                                            </p:txEl>
                                          </p:spTgt>
                                        </p:tgtEl>
                                      </p:cBhvr>
                                    </p:animEffect>
                                  </p:childTnLst>
                                </p:cTn>
                              </p:par>
                              <p:par>
                                <p:cTn id="36" presetID="9" presetClass="entr" presetSubtype="0" fill="hold" nodeType="withEffect">
                                  <p:stCondLst>
                                    <p:cond delay="0"/>
                                  </p:stCondLst>
                                  <p:childTnLst>
                                    <p:set>
                                      <p:cBhvr>
                                        <p:cTn id="37" dur="1" fill="hold">
                                          <p:stCondLst>
                                            <p:cond delay="0"/>
                                          </p:stCondLst>
                                        </p:cTn>
                                        <p:tgtEl>
                                          <p:spTgt spid="5">
                                            <p:txEl>
                                              <p:pRg st="6" end="6"/>
                                            </p:txEl>
                                          </p:spTgt>
                                        </p:tgtEl>
                                        <p:attrNameLst>
                                          <p:attrName>style.visibility</p:attrName>
                                        </p:attrNameLst>
                                      </p:cBhvr>
                                      <p:to>
                                        <p:strVal val="visible"/>
                                      </p:to>
                                    </p:set>
                                    <p:animEffect transition="in" filter="dissolve">
                                      <p:cBhvr>
                                        <p:cTn id="38" dur="500"/>
                                        <p:tgtEl>
                                          <p:spTgt spid="5">
                                            <p:txEl>
                                              <p:pRg st="6" end="6"/>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5">
                                            <p:txEl>
                                              <p:pRg st="7" end="7"/>
                                            </p:txEl>
                                          </p:spTgt>
                                        </p:tgtEl>
                                        <p:attrNameLst>
                                          <p:attrName>style.visibility</p:attrName>
                                        </p:attrNameLst>
                                      </p:cBhvr>
                                      <p:to>
                                        <p:strVal val="visible"/>
                                      </p:to>
                                    </p:set>
                                    <p:animEffect transition="in" filter="dissolve">
                                      <p:cBhvr>
                                        <p:cTn id="43" dur="500"/>
                                        <p:tgtEl>
                                          <p:spTgt spid="5">
                                            <p:txEl>
                                              <p:pRg st="7" end="7"/>
                                            </p:txEl>
                                          </p:spTgt>
                                        </p:tgtEl>
                                      </p:cBhvr>
                                    </p:animEffect>
                                  </p:childTnLst>
                                </p:cTn>
                              </p:par>
                              <p:par>
                                <p:cTn id="44" presetID="9" presetClass="entr" presetSubtype="0" fill="hold" nodeType="withEffect">
                                  <p:stCondLst>
                                    <p:cond delay="0"/>
                                  </p:stCondLst>
                                  <p:childTnLst>
                                    <p:set>
                                      <p:cBhvr>
                                        <p:cTn id="45" dur="1" fill="hold">
                                          <p:stCondLst>
                                            <p:cond delay="0"/>
                                          </p:stCondLst>
                                        </p:cTn>
                                        <p:tgtEl>
                                          <p:spTgt spid="5">
                                            <p:txEl>
                                              <p:pRg st="8" end="8"/>
                                            </p:txEl>
                                          </p:spTgt>
                                        </p:tgtEl>
                                        <p:attrNameLst>
                                          <p:attrName>style.visibility</p:attrName>
                                        </p:attrNameLst>
                                      </p:cBhvr>
                                      <p:to>
                                        <p:strVal val="visible"/>
                                      </p:to>
                                    </p:set>
                                    <p:animEffect transition="in" filter="dissolve">
                                      <p:cBhvr>
                                        <p:cTn id="46" dur="500"/>
                                        <p:tgtEl>
                                          <p:spTgt spid="5">
                                            <p:txEl>
                                              <p:pRg st="8" end="8"/>
                                            </p:txEl>
                                          </p:spTgt>
                                        </p:tgtEl>
                                      </p:cBhvr>
                                    </p:animEffect>
                                  </p:childTnLst>
                                </p:cTn>
                              </p:par>
                              <p:par>
                                <p:cTn id="47" presetID="9" presetClass="entr" presetSubtype="0" fill="hold" nodeType="withEffect">
                                  <p:stCondLst>
                                    <p:cond delay="0"/>
                                  </p:stCondLst>
                                  <p:childTnLst>
                                    <p:set>
                                      <p:cBhvr>
                                        <p:cTn id="48" dur="1" fill="hold">
                                          <p:stCondLst>
                                            <p:cond delay="0"/>
                                          </p:stCondLst>
                                        </p:cTn>
                                        <p:tgtEl>
                                          <p:spTgt spid="5">
                                            <p:txEl>
                                              <p:pRg st="9" end="9"/>
                                            </p:txEl>
                                          </p:spTgt>
                                        </p:tgtEl>
                                        <p:attrNameLst>
                                          <p:attrName>style.visibility</p:attrName>
                                        </p:attrNameLst>
                                      </p:cBhvr>
                                      <p:to>
                                        <p:strVal val="visible"/>
                                      </p:to>
                                    </p:set>
                                    <p:animEffect transition="in" filter="dissolve">
                                      <p:cBhvr>
                                        <p:cTn id="49"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Medicație noninsulinică</a:t>
            </a:r>
            <a:endParaRPr lang="en-US" dirty="0"/>
          </a:p>
        </p:txBody>
      </p:sp>
      <p:sp>
        <p:nvSpPr>
          <p:cNvPr id="3" name="Content Placeholder 2"/>
          <p:cNvSpPr>
            <a:spLocks noGrp="1"/>
          </p:cNvSpPr>
          <p:nvPr>
            <p:ph sz="half" idx="1"/>
          </p:nvPr>
        </p:nvSpPr>
        <p:spPr/>
        <p:txBody>
          <a:bodyPr>
            <a:normAutofit/>
          </a:bodyPr>
          <a:lstStyle/>
          <a:p>
            <a:r>
              <a:rPr lang="en-US" dirty="0">
                <a:solidFill>
                  <a:srgbClr val="FFC000"/>
                </a:solidFill>
                <a:effectLst/>
                <a:latin typeface="Bookman Old Style" panose="02050604050505020204" pitchFamily="18" charset="0"/>
              </a:rPr>
              <a:t>Metformin</a:t>
            </a:r>
            <a:r>
              <a:rPr lang="ro-RO" dirty="0">
                <a:solidFill>
                  <a:srgbClr val="FFC000"/>
                </a:solidFill>
                <a:effectLst/>
                <a:latin typeface="Bookman Old Style" panose="02050604050505020204" pitchFamily="18" charset="0"/>
              </a:rPr>
              <a:t> </a:t>
            </a:r>
            <a:endParaRPr lang="en-US" dirty="0">
              <a:solidFill>
                <a:srgbClr val="FFC000"/>
              </a:solidFill>
              <a:effectLst/>
              <a:latin typeface="Bookman Old Style" panose="02050604050505020204" pitchFamily="18" charset="0"/>
            </a:endParaRPr>
          </a:p>
          <a:p>
            <a:pPr lvl="1"/>
            <a:r>
              <a:rPr lang="ro-RO" dirty="0">
                <a:effectLst/>
                <a:latin typeface="Bookman Old Style" panose="02050604050505020204" pitchFamily="18" charset="0"/>
              </a:rPr>
              <a:t>Poate crește r</a:t>
            </a:r>
            <a:r>
              <a:rPr lang="en-US" dirty="0">
                <a:effectLst/>
                <a:latin typeface="Bookman Old Style" panose="02050604050505020204" pitchFamily="18" charset="0"/>
              </a:rPr>
              <a:t>is</a:t>
            </a:r>
            <a:r>
              <a:rPr lang="ro-RO" dirty="0">
                <a:effectLst/>
                <a:latin typeface="Bookman Old Style" panose="02050604050505020204" pitchFamily="18" charset="0"/>
              </a:rPr>
              <a:t>cul de naștere</a:t>
            </a:r>
            <a:r>
              <a:rPr lang="en-US" dirty="0">
                <a:effectLst/>
                <a:latin typeface="Bookman Old Style" panose="02050604050505020204" pitchFamily="18" charset="0"/>
              </a:rPr>
              <a:t> </a:t>
            </a:r>
            <a:r>
              <a:rPr lang="en-US" dirty="0" err="1">
                <a:effectLst/>
                <a:latin typeface="Bookman Old Style" panose="02050604050505020204" pitchFamily="18" charset="0"/>
              </a:rPr>
              <a:t>prematur</a:t>
            </a:r>
            <a:r>
              <a:rPr lang="ro-RO" dirty="0">
                <a:effectLst/>
                <a:latin typeface="Bookman Old Style" panose="02050604050505020204" pitchFamily="18" charset="0"/>
              </a:rPr>
              <a:t>ă</a:t>
            </a:r>
          </a:p>
          <a:p>
            <a:pPr lvl="1"/>
            <a:r>
              <a:rPr lang="ro-RO" dirty="0">
                <a:effectLst/>
                <a:latin typeface="Bookman Old Style" panose="02050604050505020204" pitchFamily="18" charset="0"/>
              </a:rPr>
              <a:t>Categorie B</a:t>
            </a:r>
            <a:endParaRPr lang="en-US" dirty="0">
              <a:effectLst/>
              <a:latin typeface="Bookman Old Style" panose="02050604050505020204" pitchFamily="18" charset="0"/>
            </a:endParaRPr>
          </a:p>
          <a:p>
            <a:endParaRPr lang="en-US" u="sng" dirty="0">
              <a:effectLst/>
              <a:latin typeface="Bookman Old Style" panose="02050604050505020204" pitchFamily="18" charset="0"/>
            </a:endParaRPr>
          </a:p>
        </p:txBody>
      </p:sp>
      <p:sp>
        <p:nvSpPr>
          <p:cNvPr id="4" name="Content Placeholder 3"/>
          <p:cNvSpPr>
            <a:spLocks noGrp="1"/>
          </p:cNvSpPr>
          <p:nvPr>
            <p:ph sz="half" idx="2"/>
          </p:nvPr>
        </p:nvSpPr>
        <p:spPr/>
        <p:txBody>
          <a:bodyPr>
            <a:normAutofit/>
          </a:bodyPr>
          <a:lstStyle/>
          <a:p>
            <a:r>
              <a:rPr lang="en-US" dirty="0" err="1">
                <a:solidFill>
                  <a:srgbClr val="FFC000"/>
                </a:solidFill>
                <a:effectLst/>
                <a:latin typeface="Bookman Old Style" panose="02050604050505020204" pitchFamily="18" charset="0"/>
              </a:rPr>
              <a:t>Gl</a:t>
            </a:r>
            <a:r>
              <a:rPr lang="ro-RO" dirty="0">
                <a:solidFill>
                  <a:srgbClr val="FFC000"/>
                </a:solidFill>
                <a:effectLst/>
                <a:latin typeface="Bookman Old Style" panose="02050604050505020204" pitchFamily="18" charset="0"/>
              </a:rPr>
              <a:t>ibenclamid</a:t>
            </a:r>
          </a:p>
          <a:p>
            <a:pPr lvl="1"/>
            <a:r>
              <a:rPr lang="ro-RO" dirty="0">
                <a:effectLst/>
                <a:latin typeface="Bookman Old Style" panose="02050604050505020204" pitchFamily="18" charset="0"/>
              </a:rPr>
              <a:t>Rată mai mare de hipoglicemie neonatală și de macrosomie</a:t>
            </a:r>
          </a:p>
          <a:p>
            <a:pPr lvl="1"/>
            <a:r>
              <a:rPr lang="ro-RO" dirty="0">
                <a:effectLst/>
                <a:latin typeface="Bookman Old Style" panose="02050604050505020204" pitchFamily="18" charset="0"/>
              </a:rPr>
              <a:t>Categorie C</a:t>
            </a:r>
          </a:p>
          <a:p>
            <a:endParaRPr lang="en-US" dirty="0">
              <a:effectLst/>
              <a:latin typeface="Bookman Old Style" panose="02050604050505020204" pitchFamily="18" charset="0"/>
            </a:endParaRPr>
          </a:p>
        </p:txBody>
      </p:sp>
      <p:sp>
        <p:nvSpPr>
          <p:cNvPr id="5" name="Rectangle 4"/>
          <p:cNvSpPr/>
          <p:nvPr/>
        </p:nvSpPr>
        <p:spPr>
          <a:xfrm>
            <a:off x="294152" y="6304206"/>
            <a:ext cx="10831737" cy="461665"/>
          </a:xfrm>
          <a:prstGeom prst="rect">
            <a:avLst/>
          </a:prstGeom>
        </p:spPr>
        <p:txBody>
          <a:bodyPr wrap="square">
            <a:spAutoFit/>
          </a:bodyPr>
          <a:lstStyle/>
          <a:p>
            <a:r>
              <a:rPr lang="en-US" sz="1200" dirty="0" err="1">
                <a:latin typeface="Arial" panose="020B0604020202020204" pitchFamily="34" charset="0"/>
                <a:cs typeface="Arial" panose="020B0604020202020204" pitchFamily="34" charset="0"/>
              </a:rPr>
              <a:t>Balsells</a:t>
            </a:r>
            <a:r>
              <a:rPr lang="en-US" sz="1200" dirty="0">
                <a:latin typeface="Arial" panose="020B0604020202020204" pitchFamily="34" charset="0"/>
                <a:cs typeface="Arial" panose="020B0604020202020204" pitchFamily="34" charset="0"/>
              </a:rPr>
              <a:t> M, Garcıa-Patterson A, Sola I, </a:t>
            </a:r>
            <a:r>
              <a:rPr lang="ro-RO" sz="1200" dirty="0">
                <a:latin typeface="Arial" panose="020B0604020202020204" pitchFamily="34" charset="0"/>
                <a:cs typeface="Arial" panose="020B0604020202020204" pitchFamily="34" charset="0"/>
              </a:rPr>
              <a:t>et al.</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Glibenclamide</a:t>
            </a:r>
            <a:r>
              <a:rPr lang="en-US" sz="1200" dirty="0">
                <a:latin typeface="Arial" panose="020B0604020202020204" pitchFamily="34" charset="0"/>
                <a:cs typeface="Arial" panose="020B0604020202020204" pitchFamily="34" charset="0"/>
              </a:rPr>
              <a:t>, metformin,</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and insulin for the treatment of gestational diabetes:</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a systematic</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review and meta-analysis.</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BMJ 2015;</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350:</a:t>
            </a:r>
            <a:r>
              <a:rPr lang="ro-RO"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h102</a:t>
            </a:r>
            <a:r>
              <a:rPr lang="ro-RO" sz="1200" dirty="0">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52082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Insulinele în sarcină</a:t>
            </a:r>
            <a:endParaRPr lang="en-US" dirty="0"/>
          </a:p>
        </p:txBody>
      </p:sp>
      <p:sp>
        <p:nvSpPr>
          <p:cNvPr id="3" name="Content Placeholder 2"/>
          <p:cNvSpPr>
            <a:spLocks noGrp="1"/>
          </p:cNvSpPr>
          <p:nvPr>
            <p:ph sz="half" idx="1"/>
          </p:nvPr>
        </p:nvSpPr>
        <p:spPr/>
        <p:txBody>
          <a:bodyPr/>
          <a:lstStyle/>
          <a:p>
            <a:r>
              <a:rPr lang="ro-RO" b="1" dirty="0">
                <a:latin typeface="Bookman Old Style" panose="02050604050505020204" pitchFamily="18" charset="0"/>
              </a:rPr>
              <a:t>Categorie B</a:t>
            </a:r>
          </a:p>
          <a:p>
            <a:pPr lvl="1"/>
            <a:r>
              <a:rPr lang="ro-RO" b="1" dirty="0">
                <a:solidFill>
                  <a:srgbClr val="FFFF00"/>
                </a:solidFill>
                <a:latin typeface="Bookman Old Style" panose="02050604050505020204" pitchFamily="18" charset="0"/>
              </a:rPr>
              <a:t>Regular</a:t>
            </a:r>
          </a:p>
          <a:p>
            <a:pPr lvl="1"/>
            <a:r>
              <a:rPr lang="ro-RO" b="1" dirty="0">
                <a:solidFill>
                  <a:srgbClr val="FFFF00"/>
                </a:solidFill>
                <a:latin typeface="Bookman Old Style" panose="02050604050505020204" pitchFamily="18" charset="0"/>
              </a:rPr>
              <a:t>Aspart </a:t>
            </a:r>
          </a:p>
          <a:p>
            <a:pPr lvl="1"/>
            <a:r>
              <a:rPr lang="ro-RO" b="1" dirty="0" err="1">
                <a:solidFill>
                  <a:srgbClr val="FFFF00"/>
                </a:solidFill>
                <a:latin typeface="Bookman Old Style" panose="02050604050505020204" pitchFamily="18" charset="0"/>
              </a:rPr>
              <a:t>Lispro</a:t>
            </a:r>
            <a:endParaRPr lang="ro-RO" b="1" dirty="0">
              <a:solidFill>
                <a:srgbClr val="FFFF00"/>
              </a:solidFill>
              <a:latin typeface="Bookman Old Style" panose="02050604050505020204" pitchFamily="18" charset="0"/>
            </a:endParaRPr>
          </a:p>
          <a:p>
            <a:pPr marL="457200" lvl="1" indent="0">
              <a:buNone/>
            </a:pPr>
            <a:endParaRPr lang="ro-RO" b="1" dirty="0">
              <a:solidFill>
                <a:srgbClr val="FFFF00"/>
              </a:solidFill>
              <a:latin typeface="Bookman Old Style" panose="02050604050505020204" pitchFamily="18" charset="0"/>
            </a:endParaRPr>
          </a:p>
          <a:p>
            <a:pPr lvl="1"/>
            <a:r>
              <a:rPr lang="ro-RO" b="1" dirty="0">
                <a:solidFill>
                  <a:srgbClr val="FFFF00"/>
                </a:solidFill>
                <a:latin typeface="Bookman Old Style" panose="02050604050505020204" pitchFamily="18" charset="0"/>
              </a:rPr>
              <a:t>NPH </a:t>
            </a:r>
          </a:p>
          <a:p>
            <a:pPr lvl="1"/>
            <a:r>
              <a:rPr lang="ro-RO" b="1" dirty="0">
                <a:solidFill>
                  <a:srgbClr val="FFFF00"/>
                </a:solidFill>
                <a:latin typeface="Bookman Old Style" panose="02050604050505020204" pitchFamily="18" charset="0"/>
              </a:rPr>
              <a:t>Detemir </a:t>
            </a:r>
            <a:endParaRPr lang="en-US" b="1" dirty="0">
              <a:solidFill>
                <a:srgbClr val="FFFF00"/>
              </a:solidFill>
              <a:latin typeface="Bookman Old Style" panose="02050604050505020204" pitchFamily="18" charset="0"/>
            </a:endParaRPr>
          </a:p>
        </p:txBody>
      </p:sp>
      <p:sp>
        <p:nvSpPr>
          <p:cNvPr id="4" name="Content Placeholder 3"/>
          <p:cNvSpPr>
            <a:spLocks noGrp="1"/>
          </p:cNvSpPr>
          <p:nvPr>
            <p:ph sz="half" idx="2"/>
          </p:nvPr>
        </p:nvSpPr>
        <p:spPr/>
        <p:txBody>
          <a:bodyPr/>
          <a:lstStyle/>
          <a:p>
            <a:r>
              <a:rPr lang="ro-RO" b="1" dirty="0">
                <a:latin typeface="Bookman Old Style" panose="02050604050505020204" pitchFamily="18" charset="0"/>
              </a:rPr>
              <a:t>Categorie C </a:t>
            </a:r>
          </a:p>
          <a:p>
            <a:pPr lvl="1"/>
            <a:r>
              <a:rPr lang="ro-RO" b="1" dirty="0">
                <a:latin typeface="Bookman Old Style" panose="02050604050505020204" pitchFamily="18" charset="0"/>
              </a:rPr>
              <a:t>Glulizin </a:t>
            </a:r>
            <a:endParaRPr lang="en-US" b="1" dirty="0">
              <a:latin typeface="Bookman Old Style" panose="02050604050505020204" pitchFamily="18" charset="0"/>
            </a:endParaRPr>
          </a:p>
          <a:p>
            <a:endParaRPr lang="ro-RO" b="1" dirty="0">
              <a:latin typeface="Bookman Old Style" panose="02050604050505020204" pitchFamily="18" charset="0"/>
            </a:endParaRPr>
          </a:p>
          <a:p>
            <a:r>
              <a:rPr lang="ro-RO" b="1" dirty="0">
                <a:latin typeface="Bookman Old Style" panose="02050604050505020204" pitchFamily="18" charset="0"/>
              </a:rPr>
              <a:t>Nu există date:</a:t>
            </a:r>
          </a:p>
          <a:p>
            <a:pPr lvl="1"/>
            <a:r>
              <a:rPr lang="ro-RO" b="1" dirty="0">
                <a:latin typeface="Bookman Old Style" panose="02050604050505020204" pitchFamily="18" charset="0"/>
              </a:rPr>
              <a:t>Fiasp </a:t>
            </a:r>
          </a:p>
          <a:p>
            <a:pPr lvl="1"/>
            <a:r>
              <a:rPr lang="ro-RO" b="1" dirty="0">
                <a:latin typeface="Bookman Old Style" panose="02050604050505020204" pitchFamily="18" charset="0"/>
              </a:rPr>
              <a:t>Degludec</a:t>
            </a:r>
          </a:p>
          <a:p>
            <a:pPr lvl="1"/>
            <a:r>
              <a:rPr lang="ro-RO" b="1" dirty="0">
                <a:latin typeface="Bookman Old Style" panose="02050604050505020204" pitchFamily="18" charset="0"/>
              </a:rPr>
              <a:t>Glargin  </a:t>
            </a:r>
          </a:p>
          <a:p>
            <a:pPr lvl="1"/>
            <a:endParaRPr lang="ro-RO" b="1" dirty="0">
              <a:latin typeface="Bookman Old Style" panose="02050604050505020204" pitchFamily="18" charset="0"/>
            </a:endParaRPr>
          </a:p>
        </p:txBody>
      </p:sp>
    </p:spTree>
    <p:extLst>
      <p:ext uri="{BB962C8B-B14F-4D97-AF65-F5344CB8AC3E}">
        <p14:creationId xmlns:p14="http://schemas.microsoft.com/office/powerpoint/2010/main" val="9648885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Alte intervenții</a:t>
            </a:r>
            <a:endParaRPr lang="en-US" dirty="0"/>
          </a:p>
        </p:txBody>
      </p:sp>
      <p:sp>
        <p:nvSpPr>
          <p:cNvPr id="3" name="Content Placeholder 2"/>
          <p:cNvSpPr>
            <a:spLocks noGrp="1"/>
          </p:cNvSpPr>
          <p:nvPr>
            <p:ph idx="1"/>
          </p:nvPr>
        </p:nvSpPr>
        <p:spPr/>
        <p:txBody>
          <a:bodyPr>
            <a:normAutofit/>
          </a:bodyPr>
          <a:lstStyle/>
          <a:p>
            <a:r>
              <a:rPr lang="ro-RO" dirty="0">
                <a:solidFill>
                  <a:srgbClr val="FFC000"/>
                </a:solidFill>
                <a:latin typeface="Bookman Old Style" panose="02050604050505020204" pitchFamily="18" charset="0"/>
              </a:rPr>
              <a:t>Profilaxia preeclampsiei</a:t>
            </a:r>
            <a:r>
              <a:rPr lang="ro-RO" dirty="0">
                <a:latin typeface="Bookman Old Style" panose="02050604050505020204" pitchFamily="18" charset="0"/>
              </a:rPr>
              <a:t>, la femeile gravide </a:t>
            </a:r>
            <a:r>
              <a:rPr lang="ro-RO" dirty="0">
                <a:effectLst/>
                <a:latin typeface="Bookman Old Style" panose="02050604050505020204" pitchFamily="18" charset="0"/>
              </a:rPr>
              <a:t>cu</a:t>
            </a:r>
            <a:r>
              <a:rPr lang="ro-RO" dirty="0">
                <a:latin typeface="Bookman Old Style" panose="02050604050505020204" pitchFamily="18" charset="0"/>
              </a:rPr>
              <a:t> DZ tip 1 sau tip 2 prexistent</a:t>
            </a:r>
          </a:p>
          <a:p>
            <a:pPr lvl="1"/>
            <a:r>
              <a:rPr lang="ro-RO" dirty="0">
                <a:latin typeface="Bookman Old Style" panose="02050604050505020204" pitchFamily="18" charset="0"/>
              </a:rPr>
              <a:t>A</a:t>
            </a:r>
            <a:r>
              <a:rPr lang="en-US" dirty="0" err="1">
                <a:latin typeface="Bookman Old Style" panose="02050604050505020204" pitchFamily="18" charset="0"/>
              </a:rPr>
              <a:t>spirin</a:t>
            </a:r>
            <a:r>
              <a:rPr lang="ro-RO" dirty="0">
                <a:latin typeface="Bookman Old Style" panose="02050604050505020204" pitchFamily="18" charset="0"/>
              </a:rPr>
              <a:t>ă</a:t>
            </a:r>
            <a:r>
              <a:rPr lang="en-US" dirty="0">
                <a:latin typeface="Bookman Old Style" panose="02050604050505020204" pitchFamily="18" charset="0"/>
              </a:rPr>
              <a:t> 60</a:t>
            </a:r>
            <a:r>
              <a:rPr lang="ro-RO" dirty="0">
                <a:latin typeface="Bookman Old Style" panose="02050604050505020204" pitchFamily="18" charset="0"/>
              </a:rPr>
              <a:t>-</a:t>
            </a:r>
            <a:r>
              <a:rPr lang="en-US" dirty="0">
                <a:latin typeface="Bookman Old Style" panose="02050604050505020204" pitchFamily="18" charset="0"/>
              </a:rPr>
              <a:t>150 mg/</a:t>
            </a:r>
            <a:r>
              <a:rPr lang="ro-RO" dirty="0">
                <a:latin typeface="Bookman Old Style" panose="02050604050505020204" pitchFamily="18" charset="0"/>
              </a:rPr>
              <a:t>zi</a:t>
            </a:r>
            <a:r>
              <a:rPr lang="en-US" dirty="0">
                <a:latin typeface="Bookman Old Style" panose="02050604050505020204" pitchFamily="18" charset="0"/>
              </a:rPr>
              <a:t> (u</a:t>
            </a:r>
            <a:r>
              <a:rPr lang="ro-RO" dirty="0">
                <a:latin typeface="Bookman Old Style" panose="02050604050505020204" pitchFamily="18" charset="0"/>
              </a:rPr>
              <a:t>z</a:t>
            </a:r>
            <a:r>
              <a:rPr lang="en-US" dirty="0" err="1">
                <a:latin typeface="Bookman Old Style" panose="02050604050505020204" pitchFamily="18" charset="0"/>
              </a:rPr>
              <a:t>ual</a:t>
            </a:r>
            <a:r>
              <a:rPr lang="ro-RO" dirty="0">
                <a:latin typeface="Bookman Old Style" panose="02050604050505020204" pitchFamily="18" charset="0"/>
              </a:rPr>
              <a:t>: </a:t>
            </a:r>
            <a:r>
              <a:rPr lang="en-US" dirty="0">
                <a:latin typeface="Bookman Old Style" panose="02050604050505020204" pitchFamily="18" charset="0"/>
              </a:rPr>
              <a:t>81 mg/</a:t>
            </a:r>
            <a:r>
              <a:rPr lang="ro-RO" dirty="0">
                <a:latin typeface="Bookman Old Style" panose="02050604050505020204" pitchFamily="18" charset="0"/>
              </a:rPr>
              <a:t>zi</a:t>
            </a:r>
            <a:r>
              <a:rPr lang="en-US" dirty="0">
                <a:latin typeface="Bookman Old Style" panose="02050604050505020204" pitchFamily="18" charset="0"/>
              </a:rPr>
              <a:t>)</a:t>
            </a:r>
            <a:r>
              <a:rPr lang="ro-RO" dirty="0">
                <a:latin typeface="Bookman Old Style" panose="02050604050505020204" pitchFamily="18" charset="0"/>
              </a:rPr>
              <a:t>, de la sfârșitul trimestrului 1 până la naștere</a:t>
            </a:r>
          </a:p>
        </p:txBody>
      </p:sp>
      <p:sp>
        <p:nvSpPr>
          <p:cNvPr id="4" name="TextBox 3"/>
          <p:cNvSpPr txBox="1">
            <a:spLocks noChangeArrowheads="1"/>
          </p:cNvSpPr>
          <p:nvPr/>
        </p:nvSpPr>
        <p:spPr bwMode="auto">
          <a:xfrm>
            <a:off x="361344" y="6261039"/>
            <a:ext cx="11706160" cy="276999"/>
          </a:xfrm>
          <a:prstGeom prst="rect">
            <a:avLst/>
          </a:prstGeom>
          <a:noFill/>
          <a:ln>
            <a:noFill/>
          </a:ln>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200" dirty="0"/>
              <a:t>American Diabetes Association Standards of Medical Care in Diabetes. Approaches to glycemic treatment. Diabetes Care 201</a:t>
            </a:r>
            <a:r>
              <a:rPr lang="ro-RO" sz="1200" dirty="0"/>
              <a:t>8</a:t>
            </a:r>
            <a:r>
              <a:rPr lang="en-US" sz="1200" dirty="0"/>
              <a:t>; 4</a:t>
            </a:r>
            <a:r>
              <a:rPr lang="ro-RO" sz="1200" dirty="0"/>
              <a:t>1</a:t>
            </a:r>
            <a:r>
              <a:rPr lang="en-US" sz="1200" dirty="0"/>
              <a:t> (Suppl. 1):</a:t>
            </a:r>
            <a:r>
              <a:rPr lang="ro-RO" sz="1200" dirty="0"/>
              <a:t> </a:t>
            </a:r>
            <a:r>
              <a:rPr lang="en-US" sz="1200" dirty="0"/>
              <a:t>S</a:t>
            </a:r>
            <a:r>
              <a:rPr lang="ro-RO" sz="1200" dirty="0"/>
              <a:t>1</a:t>
            </a:r>
            <a:r>
              <a:rPr lang="en-US" sz="1200" dirty="0"/>
              <a:t>-S</a:t>
            </a:r>
            <a:r>
              <a:rPr lang="ro-RO" sz="1200" dirty="0"/>
              <a:t>159.</a:t>
            </a:r>
          </a:p>
        </p:txBody>
      </p:sp>
    </p:spTree>
    <p:extLst>
      <p:ext uri="{BB962C8B-B14F-4D97-AF65-F5344CB8AC3E}">
        <p14:creationId xmlns:p14="http://schemas.microsoft.com/office/powerpoint/2010/main" val="29326071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Monitorizarea ulterioară a femeilor cu dz gestațional</a:t>
            </a:r>
            <a:endParaRPr lang="en-US" dirty="0"/>
          </a:p>
        </p:txBody>
      </p:sp>
      <p:sp>
        <p:nvSpPr>
          <p:cNvPr id="3" name="Content Placeholder 2"/>
          <p:cNvSpPr>
            <a:spLocks noGrp="1"/>
          </p:cNvSpPr>
          <p:nvPr>
            <p:ph idx="1"/>
          </p:nvPr>
        </p:nvSpPr>
        <p:spPr>
          <a:xfrm>
            <a:off x="913795" y="2096064"/>
            <a:ext cx="10353762" cy="3911036"/>
          </a:xfrm>
        </p:spPr>
        <p:txBody>
          <a:bodyPr>
            <a:normAutofit/>
          </a:bodyPr>
          <a:lstStyle/>
          <a:p>
            <a:r>
              <a:rPr lang="ro-RO" dirty="0">
                <a:latin typeface="Bookman Old Style" panose="02050604050505020204" pitchFamily="18" charset="0"/>
              </a:rPr>
              <a:t>Pentru infirmarea/confirmarea </a:t>
            </a:r>
            <a:r>
              <a:rPr lang="ro-RO" dirty="0">
                <a:solidFill>
                  <a:srgbClr val="FFC000"/>
                </a:solidFill>
                <a:latin typeface="Bookman Old Style" panose="02050604050505020204" pitchFamily="18" charset="0"/>
              </a:rPr>
              <a:t>DZ persistent:</a:t>
            </a:r>
          </a:p>
          <a:p>
            <a:pPr lvl="1"/>
            <a:r>
              <a:rPr lang="ro-RO" dirty="0">
                <a:latin typeface="Bookman Old Style" panose="02050604050505020204" pitchFamily="18" charset="0"/>
              </a:rPr>
              <a:t>La </a:t>
            </a:r>
            <a:r>
              <a:rPr lang="en-US" dirty="0">
                <a:solidFill>
                  <a:srgbClr val="FFC000"/>
                </a:solidFill>
                <a:latin typeface="Bookman Old Style" panose="02050604050505020204" pitchFamily="18" charset="0"/>
              </a:rPr>
              <a:t>4</a:t>
            </a:r>
            <a:r>
              <a:rPr lang="ro-RO" dirty="0">
                <a:solidFill>
                  <a:srgbClr val="FFC000"/>
                </a:solidFill>
                <a:latin typeface="Bookman Old Style" panose="02050604050505020204" pitchFamily="18" charset="0"/>
              </a:rPr>
              <a:t>-</a:t>
            </a:r>
            <a:r>
              <a:rPr lang="en-US" dirty="0">
                <a:solidFill>
                  <a:srgbClr val="FFC000"/>
                </a:solidFill>
                <a:latin typeface="Bookman Old Style" panose="02050604050505020204" pitchFamily="18" charset="0"/>
              </a:rPr>
              <a:t>12 </a:t>
            </a:r>
            <a:r>
              <a:rPr lang="ro-RO" dirty="0">
                <a:solidFill>
                  <a:srgbClr val="FFC000"/>
                </a:solidFill>
                <a:latin typeface="Bookman Old Style" panose="02050604050505020204" pitchFamily="18" charset="0"/>
              </a:rPr>
              <a:t>săptămâni </a:t>
            </a:r>
            <a:r>
              <a:rPr lang="en-US" dirty="0">
                <a:solidFill>
                  <a:srgbClr val="FFC000"/>
                </a:solidFill>
                <a:latin typeface="Bookman Old Style" panose="02050604050505020204" pitchFamily="18" charset="0"/>
              </a:rPr>
              <a:t>postpartum</a:t>
            </a:r>
            <a:r>
              <a:rPr lang="en-US" dirty="0">
                <a:latin typeface="Bookman Old Style" panose="02050604050505020204" pitchFamily="18" charset="0"/>
              </a:rPr>
              <a:t>, </a:t>
            </a:r>
            <a:r>
              <a:rPr lang="ro-RO" dirty="0">
                <a:latin typeface="Bookman Old Style" panose="02050604050505020204" pitchFamily="18" charset="0"/>
              </a:rPr>
              <a:t>prin TTGO, conform criteriilor uzuale de diagnostic al DZ</a:t>
            </a:r>
          </a:p>
          <a:p>
            <a:endParaRPr lang="ro-RO" dirty="0">
              <a:latin typeface="Bookman Old Style" panose="02050604050505020204" pitchFamily="18" charset="0"/>
            </a:endParaRPr>
          </a:p>
          <a:p>
            <a:r>
              <a:rPr lang="ro-RO" dirty="0">
                <a:latin typeface="Bookman Old Style" panose="02050604050505020204" pitchFamily="18" charset="0"/>
              </a:rPr>
              <a:t>Pentru femeile cu </a:t>
            </a:r>
            <a:r>
              <a:rPr lang="ro-RO" dirty="0">
                <a:solidFill>
                  <a:srgbClr val="FFC000"/>
                </a:solidFill>
                <a:latin typeface="Bookman Old Style" panose="02050604050505020204" pitchFamily="18" charset="0"/>
              </a:rPr>
              <a:t>istoric de DZ gestațional:</a:t>
            </a:r>
          </a:p>
          <a:p>
            <a:pPr lvl="1"/>
            <a:r>
              <a:rPr lang="ro-RO" dirty="0">
                <a:latin typeface="Bookman Old Style" panose="02050604050505020204" pitchFamily="18" charset="0"/>
              </a:rPr>
              <a:t>screeningul se face minimum la 3 ani, toată viața</a:t>
            </a:r>
            <a:r>
              <a:rPr lang="en-US" dirty="0">
                <a:latin typeface="Bookman Old Style" panose="02050604050505020204" pitchFamily="18" charset="0"/>
              </a:rPr>
              <a:t> </a:t>
            </a:r>
            <a:endParaRPr lang="ro-RO" dirty="0">
              <a:latin typeface="Bookman Old Style" panose="02050604050505020204" pitchFamily="18" charset="0"/>
            </a:endParaRPr>
          </a:p>
          <a:p>
            <a:pPr marL="0" indent="0">
              <a:buNone/>
            </a:pPr>
            <a:endParaRPr lang="ro-RO" dirty="0">
              <a:latin typeface="Bookman Old Style" panose="02050604050505020204" pitchFamily="18" charset="0"/>
            </a:endParaRPr>
          </a:p>
          <a:p>
            <a:r>
              <a:rPr lang="ro-RO" dirty="0">
                <a:latin typeface="Bookman Old Style" panose="02050604050505020204" pitchFamily="18" charset="0"/>
              </a:rPr>
              <a:t>Pentru femeile cu istoric de DZ gestațional care au </a:t>
            </a:r>
            <a:r>
              <a:rPr lang="ro-RO" dirty="0">
                <a:solidFill>
                  <a:srgbClr val="FFC000"/>
                </a:solidFill>
                <a:latin typeface="Bookman Old Style" panose="02050604050505020204" pitchFamily="18" charset="0"/>
              </a:rPr>
              <a:t>prediabet</a:t>
            </a:r>
            <a:r>
              <a:rPr lang="ro-RO" dirty="0">
                <a:latin typeface="Bookman Old Style" panose="02050604050505020204" pitchFamily="18" charset="0"/>
              </a:rPr>
              <a:t>:</a:t>
            </a:r>
          </a:p>
          <a:p>
            <a:pPr lvl="1"/>
            <a:r>
              <a:rPr lang="ro-RO" dirty="0">
                <a:latin typeface="Bookman Old Style" panose="02050604050505020204" pitchFamily="18" charset="0"/>
              </a:rPr>
              <a:t>Modificări de stil de viață/metformin, pentru prevenția DZ</a:t>
            </a:r>
            <a:endParaRPr lang="en-US" dirty="0">
              <a:latin typeface="Bookman Old Style" panose="02050604050505020204" pitchFamily="18" charset="0"/>
            </a:endParaRPr>
          </a:p>
        </p:txBody>
      </p:sp>
      <p:sp>
        <p:nvSpPr>
          <p:cNvPr id="4" name="TextBox 3"/>
          <p:cNvSpPr txBox="1">
            <a:spLocks noChangeArrowheads="1"/>
          </p:cNvSpPr>
          <p:nvPr/>
        </p:nvSpPr>
        <p:spPr bwMode="auto">
          <a:xfrm>
            <a:off x="120044" y="6451539"/>
            <a:ext cx="11706160" cy="276999"/>
          </a:xfrm>
          <a:prstGeom prst="rect">
            <a:avLst/>
          </a:prstGeom>
          <a:noFill/>
          <a:ln>
            <a:noFill/>
          </a:ln>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r>
              <a:rPr lang="en-US" sz="1200" dirty="0"/>
              <a:t>American Diabetes Association Standards of Medical Care in Diabetes. Approaches to glycemic treatment. Diabetes Care 201</a:t>
            </a:r>
            <a:r>
              <a:rPr lang="ro-RO" sz="1200" dirty="0"/>
              <a:t>8</a:t>
            </a:r>
            <a:r>
              <a:rPr lang="en-US" sz="1200" dirty="0"/>
              <a:t>; 4</a:t>
            </a:r>
            <a:r>
              <a:rPr lang="ro-RO" sz="1200" dirty="0"/>
              <a:t>1</a:t>
            </a:r>
            <a:r>
              <a:rPr lang="en-US" sz="1200" dirty="0"/>
              <a:t> (Suppl. 1):</a:t>
            </a:r>
            <a:r>
              <a:rPr lang="ro-RO" sz="1200" dirty="0"/>
              <a:t> </a:t>
            </a:r>
            <a:r>
              <a:rPr lang="en-US" sz="1200" dirty="0"/>
              <a:t>S</a:t>
            </a:r>
            <a:r>
              <a:rPr lang="ro-RO" sz="1200" dirty="0"/>
              <a:t>1</a:t>
            </a:r>
            <a:r>
              <a:rPr lang="en-US" sz="1200" dirty="0"/>
              <a:t>-S</a:t>
            </a:r>
            <a:r>
              <a:rPr lang="ro-RO" sz="1200" dirty="0"/>
              <a:t>159.</a:t>
            </a:r>
          </a:p>
        </p:txBody>
      </p:sp>
    </p:spTree>
    <p:extLst>
      <p:ext uri="{BB962C8B-B14F-4D97-AF65-F5344CB8AC3E}">
        <p14:creationId xmlns:p14="http://schemas.microsoft.com/office/powerpoint/2010/main" val="970364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825500" y="660400"/>
            <a:ext cx="11480800" cy="1371600"/>
          </a:xfrm>
        </p:spPr>
        <p:txBody>
          <a:bodyPr rtlCol="0">
            <a:normAutofit fontScale="90000"/>
          </a:bodyPr>
          <a:lstStyle/>
          <a:p>
            <a:pPr algn="l" eaLnBrk="1" fontAlgn="auto" hangingPunct="1">
              <a:spcAft>
                <a:spcPts val="0"/>
              </a:spcAft>
              <a:defRPr/>
            </a:pPr>
            <a:r>
              <a:rPr lang="ro-RO" sz="2400" b="1" dirty="0">
                <a:solidFill>
                  <a:schemeClr val="tx2"/>
                </a:solidFill>
              </a:rPr>
              <a:t/>
            </a:r>
            <a:br>
              <a:rPr lang="ro-RO" sz="2400" b="1" dirty="0">
                <a:solidFill>
                  <a:schemeClr val="tx2"/>
                </a:solidFill>
              </a:rPr>
            </a:br>
            <a:r>
              <a:rPr lang="en-US" sz="2700" b="1" dirty="0">
                <a:solidFill>
                  <a:schemeClr val="tx2"/>
                </a:solidFill>
                <a:effectLst>
                  <a:outerShdw blurRad="38100" dist="38100" dir="2700000" algn="tl">
                    <a:srgbClr val="000000"/>
                  </a:outerShdw>
                </a:effectLst>
                <a:latin typeface="Tahoma" pitchFamily="34" charset="0"/>
                <a:ea typeface="+mn-ea"/>
                <a:cs typeface="+mn-cs"/>
                <a:sym typeface="Symbol" pitchFamily="18" charset="2"/>
              </a:rPr>
              <a:t>4. </a:t>
            </a:r>
            <a:r>
              <a:rPr lang="en-US" sz="2700" b="1" dirty="0">
                <a:solidFill>
                  <a:srgbClr val="FFC000"/>
                </a:solidFill>
                <a:effectLst>
                  <a:outerShdw blurRad="38100" dist="38100" dir="2700000" algn="tl">
                    <a:srgbClr val="000000"/>
                  </a:outerShdw>
                </a:effectLst>
                <a:latin typeface="Tahoma" pitchFamily="34" charset="0"/>
                <a:ea typeface="+mn-ea"/>
                <a:cs typeface="+mn-cs"/>
                <a:sym typeface="Symbol" pitchFamily="18" charset="2"/>
              </a:rPr>
              <a:t>Diabetul zaharat gestational</a:t>
            </a:r>
            <a:r>
              <a:rPr lang="en-US" sz="4000" b="1" dirty="0">
                <a:solidFill>
                  <a:schemeClr val="tx2"/>
                </a:solidFill>
                <a:sym typeface="Symbol" pitchFamily="18" charset="2"/>
              </a:rPr>
              <a:t/>
            </a:r>
            <a:br>
              <a:rPr lang="en-US" sz="4000" b="1" dirty="0">
                <a:solidFill>
                  <a:schemeClr val="tx2"/>
                </a:solidFill>
                <a:sym typeface="Symbol" pitchFamily="18" charset="2"/>
              </a:rPr>
            </a:br>
            <a:r>
              <a:rPr lang="en-US" sz="4000" b="1" dirty="0">
                <a:solidFill>
                  <a:schemeClr val="tx2"/>
                </a:solidFill>
                <a:sym typeface="Symbol" pitchFamily="18" charset="2"/>
              </a:rPr>
              <a:t/>
            </a:r>
            <a:br>
              <a:rPr lang="en-US" sz="4000" b="1" dirty="0">
                <a:solidFill>
                  <a:schemeClr val="tx2"/>
                </a:solidFill>
                <a:sym typeface="Symbol" pitchFamily="18" charset="2"/>
              </a:rPr>
            </a:br>
            <a:r>
              <a:rPr lang="de-DE" sz="2700" b="1" dirty="0">
                <a:solidFill>
                  <a:schemeClr val="tx2"/>
                </a:solidFill>
                <a:effectLst>
                  <a:outerShdw blurRad="38100" dist="38100" dir="2700000" algn="tl">
                    <a:srgbClr val="000000"/>
                  </a:outerShdw>
                </a:effectLst>
                <a:latin typeface="Tahoma" pitchFamily="34" charset="0"/>
                <a:ea typeface="+mn-ea"/>
                <a:cs typeface="+mn-cs"/>
              </a:rPr>
              <a:t>5. </a:t>
            </a:r>
            <a:r>
              <a:rPr lang="ro-RO" sz="2700" b="1" dirty="0">
                <a:solidFill>
                  <a:srgbClr val="FFC000"/>
                </a:solidFill>
                <a:effectLst>
                  <a:outerShdw blurRad="38100" dist="38100" dir="2700000" algn="tl">
                    <a:srgbClr val="000000"/>
                  </a:outerShdw>
                </a:effectLst>
                <a:latin typeface="Tahoma" pitchFamily="34" charset="0"/>
                <a:ea typeface="+mn-ea"/>
                <a:cs typeface="+mn-cs"/>
              </a:rPr>
              <a:t>Stări prehiperglicemice - p</a:t>
            </a:r>
            <a:r>
              <a:rPr lang="en-US" sz="2700" b="1" dirty="0">
                <a:solidFill>
                  <a:srgbClr val="FFC000"/>
                </a:solidFill>
                <a:effectLst>
                  <a:outerShdw blurRad="38100" dist="38100" dir="2700000" algn="tl">
                    <a:srgbClr val="000000"/>
                  </a:outerShdw>
                </a:effectLst>
                <a:latin typeface="Tahoma" pitchFamily="34" charset="0"/>
                <a:ea typeface="+mn-ea"/>
                <a:cs typeface="+mn-cs"/>
              </a:rPr>
              <a:t>r</a:t>
            </a:r>
            <a:r>
              <a:rPr lang="ro-RO" sz="2700" b="1" dirty="0">
                <a:solidFill>
                  <a:srgbClr val="FFC000"/>
                </a:solidFill>
                <a:effectLst>
                  <a:outerShdw blurRad="38100" dist="38100" dir="2700000" algn="tl">
                    <a:srgbClr val="000000"/>
                  </a:outerShdw>
                </a:effectLst>
                <a:latin typeface="Tahoma" pitchFamily="34" charset="0"/>
                <a:ea typeface="+mn-ea"/>
                <a:cs typeface="+mn-cs"/>
              </a:rPr>
              <a:t>ediabet</a:t>
            </a:r>
            <a:endParaRPr lang="en-US" sz="2700" b="1" dirty="0">
              <a:solidFill>
                <a:srgbClr val="FFC000"/>
              </a:solidFill>
              <a:effectLst>
                <a:outerShdw blurRad="38100" dist="38100" dir="2700000" algn="tl">
                  <a:srgbClr val="000000"/>
                </a:outerShdw>
              </a:effectLst>
              <a:latin typeface="Tahoma" pitchFamily="34" charset="0"/>
              <a:ea typeface="+mn-ea"/>
              <a:cs typeface="+mn-cs"/>
            </a:endParaRPr>
          </a:p>
        </p:txBody>
      </p:sp>
      <p:sp>
        <p:nvSpPr>
          <p:cNvPr id="9219" name="Rectangle 3"/>
          <p:cNvSpPr>
            <a:spLocks noGrp="1" noChangeArrowheads="1"/>
          </p:cNvSpPr>
          <p:nvPr>
            <p:ph idx="1"/>
          </p:nvPr>
        </p:nvSpPr>
        <p:spPr>
          <a:xfrm>
            <a:off x="1104900" y="2425700"/>
            <a:ext cx="11582400" cy="3505200"/>
          </a:xfrm>
        </p:spPr>
        <p:txBody>
          <a:bodyPr rtlCol="0">
            <a:normAutofit/>
          </a:bodyPr>
          <a:lstStyle/>
          <a:p>
            <a:pPr eaLnBrk="1" fontAlgn="auto" hangingPunct="1">
              <a:spcAft>
                <a:spcPts val="0"/>
              </a:spcAft>
              <a:buFont typeface="Wingdings" pitchFamily="2" charset="2"/>
              <a:buNone/>
              <a:defRPr/>
            </a:pPr>
            <a:r>
              <a:rPr lang="de-DE" sz="2000" b="1" dirty="0">
                <a:solidFill>
                  <a:schemeClr val="tx2"/>
                </a:solidFill>
              </a:rPr>
              <a:t>	a</a:t>
            </a:r>
            <a:r>
              <a:rPr lang="en-US" sz="2000" b="1" dirty="0">
                <a:solidFill>
                  <a:schemeClr val="tx2"/>
                </a:solidFill>
              </a:rPr>
              <a:t>.</a:t>
            </a:r>
            <a:r>
              <a:rPr lang="en-US" b="1" dirty="0">
                <a:solidFill>
                  <a:schemeClr val="tx2"/>
                </a:solidFill>
              </a:rPr>
              <a:t> </a:t>
            </a:r>
            <a:r>
              <a:rPr lang="en-US" sz="2000" b="1" dirty="0" err="1">
                <a:solidFill>
                  <a:schemeClr val="tx2"/>
                </a:solidFill>
              </a:rPr>
              <a:t>Scăderea</a:t>
            </a:r>
            <a:r>
              <a:rPr lang="en-US" sz="2000" b="1" dirty="0">
                <a:solidFill>
                  <a:schemeClr val="tx2"/>
                </a:solidFill>
              </a:rPr>
              <a:t> </a:t>
            </a:r>
            <a:r>
              <a:rPr lang="en-US" sz="2000" b="1" dirty="0" err="1">
                <a:solidFill>
                  <a:schemeClr val="tx2"/>
                </a:solidFill>
              </a:rPr>
              <a:t>toleranţei</a:t>
            </a:r>
            <a:r>
              <a:rPr lang="en-US" sz="2000" b="1" dirty="0">
                <a:solidFill>
                  <a:schemeClr val="tx2"/>
                </a:solidFill>
              </a:rPr>
              <a:t> la </a:t>
            </a:r>
            <a:r>
              <a:rPr lang="en-US" sz="2000" b="1" dirty="0" err="1">
                <a:solidFill>
                  <a:schemeClr val="tx2"/>
                </a:solidFill>
              </a:rPr>
              <a:t>glucoză</a:t>
            </a:r>
            <a:r>
              <a:rPr lang="ro-RO" sz="2000" b="1" dirty="0">
                <a:solidFill>
                  <a:schemeClr val="tx2"/>
                </a:solidFill>
              </a:rPr>
              <a:t> (STG)</a:t>
            </a:r>
            <a:endParaRPr lang="en-US" sz="2000" b="1" dirty="0">
              <a:solidFill>
                <a:schemeClr val="tx2"/>
              </a:solidFill>
            </a:endParaRPr>
          </a:p>
          <a:p>
            <a:pPr eaLnBrk="1" fontAlgn="auto" hangingPunct="1">
              <a:spcAft>
                <a:spcPts val="0"/>
              </a:spcAft>
              <a:buFont typeface="Wingdings" pitchFamily="2" charset="2"/>
              <a:buNone/>
              <a:defRPr/>
            </a:pPr>
            <a:r>
              <a:rPr lang="en-US" sz="2000" b="1" dirty="0">
                <a:solidFill>
                  <a:schemeClr val="tx2"/>
                </a:solidFill>
              </a:rPr>
              <a:t>	</a:t>
            </a:r>
          </a:p>
          <a:p>
            <a:pPr eaLnBrk="1" fontAlgn="auto" hangingPunct="1">
              <a:spcAft>
                <a:spcPts val="0"/>
              </a:spcAft>
              <a:buFont typeface="Wingdings" pitchFamily="2" charset="2"/>
              <a:buNone/>
              <a:defRPr/>
            </a:pPr>
            <a:r>
              <a:rPr lang="de-DE" sz="2000" b="1" dirty="0">
                <a:solidFill>
                  <a:schemeClr val="tx2"/>
                </a:solidFill>
              </a:rPr>
              <a:t>	b</a:t>
            </a:r>
            <a:r>
              <a:rPr lang="en-US" sz="2000" b="1" dirty="0">
                <a:solidFill>
                  <a:schemeClr val="tx2"/>
                </a:solidFill>
              </a:rPr>
              <a:t>. </a:t>
            </a:r>
            <a:r>
              <a:rPr lang="ro-RO" sz="2000" b="1" dirty="0">
                <a:solidFill>
                  <a:schemeClr val="tx2"/>
                </a:solidFill>
              </a:rPr>
              <a:t>Alterarea glicemiei a </a:t>
            </a:r>
            <a:r>
              <a:rPr lang="ro-RO" sz="2000" b="1" dirty="0" err="1">
                <a:solidFill>
                  <a:schemeClr val="tx2"/>
                </a:solidFill>
              </a:rPr>
              <a:t>jeun</a:t>
            </a:r>
            <a:r>
              <a:rPr lang="ro-RO" sz="2000" b="1" dirty="0">
                <a:solidFill>
                  <a:schemeClr val="tx2"/>
                </a:solidFill>
              </a:rPr>
              <a:t> (AGJ)</a:t>
            </a:r>
          </a:p>
          <a:p>
            <a:pPr eaLnBrk="1" fontAlgn="auto" hangingPunct="1">
              <a:spcAft>
                <a:spcPts val="0"/>
              </a:spcAft>
              <a:buFont typeface="Wingdings" pitchFamily="2" charset="2"/>
              <a:buNone/>
              <a:defRPr/>
            </a:pPr>
            <a:endParaRPr lang="ro-RO" b="1" dirty="0">
              <a:solidFill>
                <a:schemeClr val="tx2"/>
              </a:solidFill>
            </a:endParaRPr>
          </a:p>
          <a:p>
            <a:pPr eaLnBrk="1" fontAlgn="auto" hangingPunct="1">
              <a:spcAft>
                <a:spcPts val="0"/>
              </a:spcAft>
              <a:buFont typeface="Wingdings" pitchFamily="2" charset="2"/>
              <a:buNone/>
              <a:defRPr/>
            </a:pPr>
            <a:r>
              <a:rPr lang="ro-RO" sz="2000" b="1" dirty="0">
                <a:solidFill>
                  <a:schemeClr val="tx2"/>
                </a:solidFill>
              </a:rPr>
              <a:t>	c. STG+ AGJ</a:t>
            </a:r>
          </a:p>
        </p:txBody>
      </p:sp>
    </p:spTree>
    <p:extLst>
      <p:ext uri="{BB962C8B-B14F-4D97-AF65-F5344CB8AC3E}">
        <p14:creationId xmlns:p14="http://schemas.microsoft.com/office/powerpoint/2010/main" val="31824171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1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21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2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609600" y="0"/>
            <a:ext cx="10972800" cy="914400"/>
          </a:xfrm>
        </p:spPr>
        <p:txBody>
          <a:bodyPr/>
          <a:lstStyle/>
          <a:p>
            <a:pPr eaLnBrk="1" hangingPunct="1"/>
            <a:r>
              <a:rPr lang="en-US" altLang="en-US" sz="3600" b="1">
                <a:solidFill>
                  <a:schemeClr val="tx2"/>
                </a:solidFill>
                <a:latin typeface="Times New Roman" pitchFamily="18" charset="0"/>
              </a:rPr>
              <a:t>TABLOU CLINIC</a:t>
            </a:r>
            <a:endParaRPr lang="en-US" altLang="en-US" sz="3600">
              <a:solidFill>
                <a:schemeClr val="tx2"/>
              </a:solidFill>
              <a:latin typeface="Times New Roman" pitchFamily="18" charset="0"/>
            </a:endParaRPr>
          </a:p>
        </p:txBody>
      </p:sp>
      <p:sp>
        <p:nvSpPr>
          <p:cNvPr id="69635" name="Rectangle 3"/>
          <p:cNvSpPr>
            <a:spLocks noGrp="1" noChangeArrowheads="1"/>
          </p:cNvSpPr>
          <p:nvPr>
            <p:ph idx="1"/>
          </p:nvPr>
        </p:nvSpPr>
        <p:spPr>
          <a:xfrm>
            <a:off x="334433" y="990600"/>
            <a:ext cx="11480800" cy="5638800"/>
          </a:xfrm>
        </p:spPr>
        <p:txBody>
          <a:bodyPr>
            <a:normAutofit fontScale="92500" lnSpcReduction="10000"/>
          </a:bodyPr>
          <a:lstStyle/>
          <a:p>
            <a:pPr eaLnBrk="1" hangingPunct="1">
              <a:lnSpc>
                <a:spcPct val="80000"/>
              </a:lnSpc>
            </a:pPr>
            <a:r>
              <a:rPr lang="ro-RO" altLang="en-US" sz="2400" b="1">
                <a:solidFill>
                  <a:schemeClr val="tx2"/>
                </a:solidFill>
              </a:rPr>
              <a:t>50% simptomatici</a:t>
            </a:r>
            <a:endParaRPr lang="de-DE" altLang="en-US" sz="2400" b="1">
              <a:solidFill>
                <a:schemeClr val="tx2"/>
              </a:solidFill>
            </a:endParaRPr>
          </a:p>
          <a:p>
            <a:pPr eaLnBrk="1" hangingPunct="1">
              <a:lnSpc>
                <a:spcPct val="80000"/>
              </a:lnSpc>
            </a:pPr>
            <a:endParaRPr lang="ro-RO" altLang="en-US" sz="2400" b="1">
              <a:solidFill>
                <a:schemeClr val="tx2"/>
              </a:solidFill>
            </a:endParaRPr>
          </a:p>
          <a:p>
            <a:pPr eaLnBrk="1" hangingPunct="1">
              <a:lnSpc>
                <a:spcPct val="80000"/>
              </a:lnSpc>
            </a:pPr>
            <a:r>
              <a:rPr lang="ro-RO" altLang="en-US" sz="2400" b="1">
                <a:solidFill>
                  <a:schemeClr val="tx2"/>
                </a:solidFill>
              </a:rPr>
              <a:t>50% asimptomatici</a:t>
            </a:r>
            <a:endParaRPr lang="de-DE" altLang="en-US" sz="2400" b="1">
              <a:solidFill>
                <a:schemeClr val="tx2"/>
              </a:solidFill>
            </a:endParaRPr>
          </a:p>
          <a:p>
            <a:pPr eaLnBrk="1" hangingPunct="1">
              <a:lnSpc>
                <a:spcPct val="80000"/>
              </a:lnSpc>
            </a:pPr>
            <a:endParaRPr lang="ro-RO" altLang="en-US" sz="2400" b="1">
              <a:solidFill>
                <a:schemeClr val="tx2"/>
              </a:solidFill>
            </a:endParaRPr>
          </a:p>
          <a:p>
            <a:pPr eaLnBrk="1" hangingPunct="1">
              <a:lnSpc>
                <a:spcPct val="80000"/>
              </a:lnSpc>
            </a:pPr>
            <a:r>
              <a:rPr lang="en-US" altLang="en-US" sz="2400" b="1">
                <a:solidFill>
                  <a:schemeClr val="tx2"/>
                </a:solidFill>
              </a:rPr>
              <a:t>Poliurie</a:t>
            </a:r>
          </a:p>
          <a:p>
            <a:pPr eaLnBrk="1" hangingPunct="1">
              <a:lnSpc>
                <a:spcPct val="80000"/>
              </a:lnSpc>
            </a:pPr>
            <a:endParaRPr lang="en-US" altLang="en-US" sz="2400" b="1">
              <a:solidFill>
                <a:schemeClr val="tx2"/>
              </a:solidFill>
            </a:endParaRPr>
          </a:p>
          <a:p>
            <a:pPr eaLnBrk="1" hangingPunct="1">
              <a:lnSpc>
                <a:spcPct val="80000"/>
              </a:lnSpc>
            </a:pPr>
            <a:r>
              <a:rPr lang="en-US" altLang="en-US" sz="2400" b="1">
                <a:solidFill>
                  <a:schemeClr val="tx2"/>
                </a:solidFill>
              </a:rPr>
              <a:t>Polidipsie</a:t>
            </a:r>
          </a:p>
          <a:p>
            <a:pPr eaLnBrk="1" hangingPunct="1">
              <a:lnSpc>
                <a:spcPct val="80000"/>
              </a:lnSpc>
            </a:pPr>
            <a:endParaRPr lang="en-US" altLang="en-US" sz="2400" b="1">
              <a:solidFill>
                <a:schemeClr val="tx2"/>
              </a:solidFill>
            </a:endParaRPr>
          </a:p>
          <a:p>
            <a:pPr eaLnBrk="1" hangingPunct="1">
              <a:lnSpc>
                <a:spcPct val="80000"/>
              </a:lnSpc>
            </a:pPr>
            <a:r>
              <a:rPr lang="en-US" altLang="en-US" sz="2400" b="1">
                <a:solidFill>
                  <a:schemeClr val="tx2"/>
                </a:solidFill>
              </a:rPr>
              <a:t>Scădere ponderală</a:t>
            </a:r>
          </a:p>
          <a:p>
            <a:pPr eaLnBrk="1" hangingPunct="1">
              <a:lnSpc>
                <a:spcPct val="80000"/>
              </a:lnSpc>
            </a:pPr>
            <a:endParaRPr lang="en-US" altLang="en-US" sz="2400" b="1">
              <a:solidFill>
                <a:schemeClr val="tx2"/>
              </a:solidFill>
            </a:endParaRPr>
          </a:p>
          <a:p>
            <a:pPr eaLnBrk="1" hangingPunct="1">
              <a:lnSpc>
                <a:spcPct val="80000"/>
              </a:lnSpc>
            </a:pPr>
            <a:r>
              <a:rPr lang="en-US" altLang="en-US" sz="2400" b="1">
                <a:solidFill>
                  <a:schemeClr val="tx2"/>
                </a:solidFill>
              </a:rPr>
              <a:t>Astenie, scăderea forţei fizice şi intelectuale</a:t>
            </a:r>
          </a:p>
          <a:p>
            <a:pPr eaLnBrk="1" hangingPunct="1">
              <a:lnSpc>
                <a:spcPct val="80000"/>
              </a:lnSpc>
            </a:pPr>
            <a:endParaRPr lang="en-US" altLang="en-US" sz="2400" b="1">
              <a:solidFill>
                <a:schemeClr val="tx2"/>
              </a:solidFill>
            </a:endParaRPr>
          </a:p>
          <a:p>
            <a:pPr eaLnBrk="1" hangingPunct="1">
              <a:lnSpc>
                <a:spcPct val="80000"/>
              </a:lnSpc>
            </a:pPr>
            <a:r>
              <a:rPr lang="en-US" altLang="en-US" sz="2400" b="1">
                <a:solidFill>
                  <a:schemeClr val="tx2"/>
                </a:solidFill>
              </a:rPr>
              <a:t>Polifagie</a:t>
            </a:r>
          </a:p>
          <a:p>
            <a:pPr eaLnBrk="1" hangingPunct="1">
              <a:lnSpc>
                <a:spcPct val="80000"/>
              </a:lnSpc>
            </a:pPr>
            <a:endParaRPr lang="en-US" altLang="en-US" sz="2400" b="1">
              <a:solidFill>
                <a:schemeClr val="tx2"/>
              </a:solidFill>
            </a:endParaRPr>
          </a:p>
          <a:p>
            <a:pPr eaLnBrk="1" hangingPunct="1">
              <a:lnSpc>
                <a:spcPct val="80000"/>
              </a:lnSpc>
            </a:pPr>
            <a:r>
              <a:rPr lang="en-US" altLang="en-US" sz="2400" b="1">
                <a:solidFill>
                  <a:schemeClr val="tx2"/>
                </a:solidFill>
              </a:rPr>
              <a:t>Semnele complicaţiilor infecţioase şi degenerative</a:t>
            </a:r>
            <a:endParaRPr lang="en-US" altLang="en-US" sz="2800">
              <a:solidFill>
                <a:schemeClr val="tx2"/>
              </a:solidFill>
            </a:endParaRPr>
          </a:p>
        </p:txBody>
      </p:sp>
      <p:pic>
        <p:nvPicPr>
          <p:cNvPr id="69636" name="Picture 5" descr="polidips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45600" y="2286001"/>
            <a:ext cx="2946400"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7" name="Picture 7" descr="poliur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9301" y="1"/>
            <a:ext cx="1282700" cy="239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8" name="Picture 9" descr="polifag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58301" y="4114800"/>
            <a:ext cx="29337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9" name="Line 10"/>
          <p:cNvSpPr>
            <a:spLocks noChangeShapeType="1"/>
          </p:cNvSpPr>
          <p:nvPr/>
        </p:nvSpPr>
        <p:spPr bwMode="auto">
          <a:xfrm>
            <a:off x="0" y="914400"/>
            <a:ext cx="10871200" cy="0"/>
          </a:xfrm>
          <a:prstGeom prst="line">
            <a:avLst/>
          </a:prstGeom>
          <a:noFill/>
          <a:ln w="508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83344289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711200" y="0"/>
            <a:ext cx="10972800" cy="1143000"/>
          </a:xfrm>
        </p:spPr>
        <p:txBody>
          <a:bodyPr/>
          <a:lstStyle/>
          <a:p>
            <a:pPr eaLnBrk="1" hangingPunct="1"/>
            <a:r>
              <a:rPr lang="en-US" altLang="en-US" sz="3600" b="1" dirty="0">
                <a:solidFill>
                  <a:schemeClr val="tx2"/>
                </a:solidFill>
                <a:latin typeface="Times New Roman" pitchFamily="18" charset="0"/>
              </a:rPr>
              <a:t>Diagnostic de </a:t>
            </a:r>
            <a:r>
              <a:rPr lang="en-US" altLang="en-US" sz="3600" b="1" dirty="0" err="1">
                <a:solidFill>
                  <a:schemeClr val="tx2"/>
                </a:solidFill>
                <a:latin typeface="Times New Roman" pitchFamily="18" charset="0"/>
              </a:rPr>
              <a:t>laborator</a:t>
            </a:r>
            <a:r>
              <a:rPr lang="en-US" altLang="en-US" sz="3600" b="1" dirty="0">
                <a:solidFill>
                  <a:schemeClr val="tx2"/>
                </a:solidFill>
                <a:latin typeface="Times New Roman" pitchFamily="18" charset="0"/>
              </a:rPr>
              <a:t> AL DZ</a:t>
            </a:r>
          </a:p>
        </p:txBody>
      </p:sp>
      <p:sp>
        <p:nvSpPr>
          <p:cNvPr id="70659" name="Rectangle 3"/>
          <p:cNvSpPr>
            <a:spLocks noGrp="1" noChangeArrowheads="1"/>
          </p:cNvSpPr>
          <p:nvPr>
            <p:ph idx="1"/>
          </p:nvPr>
        </p:nvSpPr>
        <p:spPr/>
        <p:txBody>
          <a:bodyPr/>
          <a:lstStyle/>
          <a:p>
            <a:pPr eaLnBrk="1" hangingPunct="1">
              <a:lnSpc>
                <a:spcPct val="90000"/>
              </a:lnSpc>
            </a:pPr>
            <a:r>
              <a:rPr lang="en-US" altLang="en-US" b="1" dirty="0" err="1">
                <a:solidFill>
                  <a:schemeClr val="tx2"/>
                </a:solidFill>
              </a:rPr>
              <a:t>glicemia</a:t>
            </a:r>
            <a:r>
              <a:rPr lang="en-US" altLang="en-US" b="1" dirty="0">
                <a:solidFill>
                  <a:schemeClr val="tx2"/>
                </a:solidFill>
              </a:rPr>
              <a:t> </a:t>
            </a:r>
            <a:r>
              <a:rPr lang="pt-BR" altLang="en-US" b="1" dirty="0">
                <a:solidFill>
                  <a:schemeClr val="tx2"/>
                </a:solidFill>
              </a:rPr>
              <a:t>à</a:t>
            </a:r>
            <a:r>
              <a:rPr lang="en-US" altLang="en-US" b="1" dirty="0">
                <a:solidFill>
                  <a:schemeClr val="tx2"/>
                </a:solidFill>
              </a:rPr>
              <a:t> </a:t>
            </a:r>
            <a:r>
              <a:rPr lang="en-US" altLang="en-US" b="1" dirty="0" err="1">
                <a:solidFill>
                  <a:schemeClr val="tx2"/>
                </a:solidFill>
              </a:rPr>
              <a:t>jeun</a:t>
            </a:r>
            <a:endParaRPr lang="en-US" altLang="en-US" b="1" dirty="0">
              <a:solidFill>
                <a:schemeClr val="tx2"/>
              </a:solidFill>
            </a:endParaRPr>
          </a:p>
          <a:p>
            <a:pPr eaLnBrk="1" hangingPunct="1">
              <a:lnSpc>
                <a:spcPct val="90000"/>
              </a:lnSpc>
            </a:pPr>
            <a:endParaRPr lang="en-US" altLang="en-US" b="1" dirty="0">
              <a:solidFill>
                <a:schemeClr val="tx2"/>
              </a:solidFill>
            </a:endParaRPr>
          </a:p>
          <a:p>
            <a:pPr eaLnBrk="1" hangingPunct="1">
              <a:lnSpc>
                <a:spcPct val="90000"/>
              </a:lnSpc>
            </a:pPr>
            <a:r>
              <a:rPr lang="en-US" altLang="en-US" b="1" dirty="0" err="1">
                <a:solidFill>
                  <a:schemeClr val="tx2"/>
                </a:solidFill>
              </a:rPr>
              <a:t>glicemia</a:t>
            </a:r>
            <a:r>
              <a:rPr lang="en-US" altLang="en-US" b="1" dirty="0">
                <a:solidFill>
                  <a:schemeClr val="tx2"/>
                </a:solidFill>
              </a:rPr>
              <a:t> din </a:t>
            </a:r>
            <a:r>
              <a:rPr lang="en-US" altLang="en-US" b="1" dirty="0" err="1">
                <a:solidFill>
                  <a:schemeClr val="tx2"/>
                </a:solidFill>
              </a:rPr>
              <a:t>plasmă</a:t>
            </a:r>
            <a:r>
              <a:rPr lang="en-US" altLang="en-US" b="1" dirty="0">
                <a:solidFill>
                  <a:schemeClr val="tx2"/>
                </a:solidFill>
              </a:rPr>
              <a:t> </a:t>
            </a:r>
            <a:r>
              <a:rPr lang="en-US" altLang="en-US" b="1" dirty="0" err="1">
                <a:solidFill>
                  <a:schemeClr val="tx2"/>
                </a:solidFill>
              </a:rPr>
              <a:t>recoltată</a:t>
            </a:r>
            <a:r>
              <a:rPr lang="en-US" altLang="en-US" b="1" dirty="0">
                <a:solidFill>
                  <a:schemeClr val="tx2"/>
                </a:solidFill>
              </a:rPr>
              <a:t> </a:t>
            </a:r>
            <a:r>
              <a:rPr lang="en-US" altLang="en-US" b="1" dirty="0" err="1">
                <a:solidFill>
                  <a:schemeClr val="tx2"/>
                </a:solidFill>
              </a:rPr>
              <a:t>întâmplător</a:t>
            </a:r>
            <a:r>
              <a:rPr lang="en-US" altLang="en-US" b="1" dirty="0">
                <a:solidFill>
                  <a:schemeClr val="tx2"/>
                </a:solidFill>
              </a:rPr>
              <a:t> </a:t>
            </a:r>
          </a:p>
          <a:p>
            <a:pPr eaLnBrk="1" hangingPunct="1">
              <a:lnSpc>
                <a:spcPct val="90000"/>
              </a:lnSpc>
            </a:pPr>
            <a:endParaRPr lang="en-US" altLang="en-US" b="1" dirty="0">
              <a:solidFill>
                <a:schemeClr val="tx2"/>
              </a:solidFill>
            </a:endParaRPr>
          </a:p>
          <a:p>
            <a:pPr eaLnBrk="1" hangingPunct="1">
              <a:lnSpc>
                <a:spcPct val="90000"/>
              </a:lnSpc>
            </a:pPr>
            <a:r>
              <a:rPr lang="en-US" altLang="en-US" b="1" dirty="0">
                <a:solidFill>
                  <a:schemeClr val="tx2"/>
                </a:solidFill>
              </a:rPr>
              <a:t>TTGO</a:t>
            </a:r>
          </a:p>
          <a:p>
            <a:pPr eaLnBrk="1" hangingPunct="1">
              <a:lnSpc>
                <a:spcPct val="90000"/>
              </a:lnSpc>
            </a:pPr>
            <a:endParaRPr lang="en-US" altLang="en-US" b="1" dirty="0">
              <a:solidFill>
                <a:schemeClr val="tx2"/>
              </a:solidFill>
            </a:endParaRPr>
          </a:p>
          <a:p>
            <a:pPr eaLnBrk="1" hangingPunct="1">
              <a:lnSpc>
                <a:spcPct val="90000"/>
              </a:lnSpc>
            </a:pPr>
            <a:r>
              <a:rPr lang="de-DE" altLang="en-US" b="1" dirty="0">
                <a:solidFill>
                  <a:schemeClr val="tx2"/>
                </a:solidFill>
              </a:rPr>
              <a:t>Hb A1c</a:t>
            </a:r>
            <a:endParaRPr lang="en-US" altLang="en-US" b="1" dirty="0">
              <a:solidFill>
                <a:schemeClr val="tx2"/>
              </a:solidFill>
            </a:endParaRPr>
          </a:p>
          <a:p>
            <a:pPr eaLnBrk="1" hangingPunct="1">
              <a:lnSpc>
                <a:spcPct val="90000"/>
              </a:lnSpc>
            </a:pPr>
            <a:endParaRPr lang="en-US" altLang="en-US" b="1" dirty="0">
              <a:solidFill>
                <a:srgbClr val="FFFF00"/>
              </a:solidFill>
            </a:endParaRPr>
          </a:p>
        </p:txBody>
      </p:sp>
      <p:sp>
        <p:nvSpPr>
          <p:cNvPr id="70660" name="Line 4"/>
          <p:cNvSpPr>
            <a:spLocks noChangeShapeType="1"/>
          </p:cNvSpPr>
          <p:nvPr/>
        </p:nvSpPr>
        <p:spPr bwMode="auto">
          <a:xfrm>
            <a:off x="0" y="1066800"/>
            <a:ext cx="12192000" cy="0"/>
          </a:xfrm>
          <a:prstGeom prst="line">
            <a:avLst/>
          </a:prstGeom>
          <a:noFill/>
          <a:ln w="508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737022465"/>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09600" y="228600"/>
            <a:ext cx="10972800" cy="1143000"/>
          </a:xfrm>
        </p:spPr>
        <p:txBody>
          <a:bodyPr rtlCol="0">
            <a:normAutofit fontScale="90000"/>
          </a:bodyPr>
          <a:lstStyle/>
          <a:p>
            <a:pPr eaLnBrk="1" fontAlgn="auto" hangingPunct="1">
              <a:spcAft>
                <a:spcPts val="0"/>
              </a:spcAft>
              <a:defRPr/>
            </a:pPr>
            <a:r>
              <a:rPr lang="pt-BR" b="1" dirty="0">
                <a:solidFill>
                  <a:srgbClr val="00CC00"/>
                </a:solidFill>
              </a:rPr>
              <a:t> </a:t>
            </a:r>
            <a:r>
              <a:rPr lang="pt-BR" sz="3600" b="1" dirty="0">
                <a:solidFill>
                  <a:schemeClr val="tx2"/>
                </a:solidFill>
                <a:latin typeface="Times New Roman" pitchFamily="18" charset="0"/>
              </a:rPr>
              <a:t>Criterii</a:t>
            </a:r>
            <a:r>
              <a:rPr lang="ro-RO" sz="3600" b="1" dirty="0">
                <a:solidFill>
                  <a:schemeClr val="tx2"/>
                </a:solidFill>
                <a:latin typeface="Times New Roman" pitchFamily="18" charset="0"/>
              </a:rPr>
              <a:t>le</a:t>
            </a:r>
            <a:r>
              <a:rPr lang="pt-BR" sz="3600" b="1" dirty="0">
                <a:solidFill>
                  <a:schemeClr val="tx2"/>
                </a:solidFill>
                <a:latin typeface="Times New Roman" pitchFamily="18" charset="0"/>
              </a:rPr>
              <a:t> de diagnostic a diabetului zaharat</a:t>
            </a:r>
            <a:r>
              <a:rPr lang="en-US" sz="3600" b="1" dirty="0">
                <a:solidFill>
                  <a:schemeClr val="tx2"/>
                </a:solidFill>
                <a:latin typeface="Times New Roman" pitchFamily="18" charset="0"/>
              </a:rPr>
              <a:t> </a:t>
            </a:r>
            <a:r>
              <a:rPr lang="en-US" sz="3600" b="1" dirty="0">
                <a:solidFill>
                  <a:srgbClr val="FFFF00"/>
                </a:solidFill>
                <a:latin typeface="Times New Roman" pitchFamily="18" charset="0"/>
              </a:rPr>
              <a:t/>
            </a:r>
            <a:br>
              <a:rPr lang="en-US" sz="3600" b="1" dirty="0">
                <a:solidFill>
                  <a:srgbClr val="FFFF00"/>
                </a:solidFill>
                <a:latin typeface="Times New Roman" pitchFamily="18" charset="0"/>
              </a:rPr>
            </a:br>
            <a:endParaRPr lang="en-US" sz="3600" b="1" dirty="0">
              <a:solidFill>
                <a:srgbClr val="FFFF00"/>
              </a:solidFill>
              <a:latin typeface="Times New Roman" pitchFamily="18" charset="0"/>
            </a:endParaRPr>
          </a:p>
        </p:txBody>
      </p:sp>
      <p:sp>
        <p:nvSpPr>
          <p:cNvPr id="71683" name="Rectangle 3"/>
          <p:cNvSpPr>
            <a:spLocks noGrp="1" noChangeArrowheads="1"/>
          </p:cNvSpPr>
          <p:nvPr>
            <p:ph idx="1"/>
          </p:nvPr>
        </p:nvSpPr>
        <p:spPr>
          <a:xfrm>
            <a:off x="0" y="1371601"/>
            <a:ext cx="12192000" cy="4530725"/>
          </a:xfrm>
        </p:spPr>
        <p:txBody>
          <a:bodyPr/>
          <a:lstStyle/>
          <a:p>
            <a:pPr eaLnBrk="1" hangingPunct="1">
              <a:lnSpc>
                <a:spcPct val="80000"/>
              </a:lnSpc>
              <a:buFont typeface="Wingdings" pitchFamily="2" charset="2"/>
              <a:buNone/>
            </a:pPr>
            <a:endParaRPr lang="pt-BR" altLang="en-US" sz="2000" b="1" dirty="0">
              <a:solidFill>
                <a:schemeClr val="tx2"/>
              </a:solidFill>
            </a:endParaRPr>
          </a:p>
          <a:p>
            <a:pPr eaLnBrk="1" hangingPunct="1">
              <a:lnSpc>
                <a:spcPct val="80000"/>
              </a:lnSpc>
              <a:buFont typeface="Wingdings" pitchFamily="2" charset="2"/>
              <a:buNone/>
            </a:pPr>
            <a:r>
              <a:rPr lang="pt-BR" altLang="en-US" sz="2800" b="1" dirty="0">
                <a:solidFill>
                  <a:schemeClr val="tx2"/>
                </a:solidFill>
              </a:rPr>
              <a:t>1. </a:t>
            </a:r>
            <a:r>
              <a:rPr lang="pt-BR" altLang="en-US" sz="2800" b="1" i="1" dirty="0">
                <a:solidFill>
                  <a:schemeClr val="tx2"/>
                </a:solidFill>
              </a:rPr>
              <a:t>simptome de DZ plus glicemie în orice moment al zilei </a:t>
            </a:r>
            <a:r>
              <a:rPr lang="pt-BR" altLang="en-US" sz="2800" b="1" i="1" dirty="0">
                <a:solidFill>
                  <a:srgbClr val="FFC000"/>
                </a:solidFill>
              </a:rPr>
              <a:t>≥ 200 mg/dL</a:t>
            </a:r>
            <a:endParaRPr lang="pt-BR" altLang="en-US" sz="2800" b="1" dirty="0">
              <a:solidFill>
                <a:schemeClr val="tx2"/>
              </a:solidFill>
            </a:endParaRPr>
          </a:p>
          <a:p>
            <a:pPr algn="ctr" eaLnBrk="1" hangingPunct="1">
              <a:lnSpc>
                <a:spcPct val="80000"/>
              </a:lnSpc>
              <a:buFont typeface="Wingdings" pitchFamily="2" charset="2"/>
              <a:buNone/>
            </a:pPr>
            <a:r>
              <a:rPr lang="ro-RO" altLang="en-US" sz="2800" b="1" dirty="0">
                <a:solidFill>
                  <a:schemeClr val="tx2"/>
                </a:solidFill>
              </a:rPr>
              <a:t>	s</a:t>
            </a:r>
            <a:r>
              <a:rPr lang="pt-BR" altLang="en-US" sz="2800" b="1" dirty="0">
                <a:solidFill>
                  <a:schemeClr val="tx2"/>
                </a:solidFill>
              </a:rPr>
              <a:t>au</a:t>
            </a:r>
          </a:p>
          <a:p>
            <a:pPr eaLnBrk="1" hangingPunct="1">
              <a:lnSpc>
                <a:spcPct val="80000"/>
              </a:lnSpc>
              <a:buFont typeface="Wingdings" pitchFamily="2" charset="2"/>
              <a:buNone/>
            </a:pPr>
            <a:r>
              <a:rPr lang="pt-BR" altLang="en-US" sz="2800" b="1" dirty="0">
                <a:solidFill>
                  <a:schemeClr val="tx2"/>
                </a:solidFill>
              </a:rPr>
              <a:t>2. </a:t>
            </a:r>
            <a:r>
              <a:rPr lang="pt-BR" altLang="en-US" sz="2800" b="1" i="1" dirty="0">
                <a:solidFill>
                  <a:schemeClr val="tx2"/>
                </a:solidFill>
              </a:rPr>
              <a:t>glicemie à jeun </a:t>
            </a:r>
            <a:r>
              <a:rPr lang="pt-BR" altLang="en-US" sz="2800" b="1" i="1" dirty="0">
                <a:solidFill>
                  <a:srgbClr val="FFC000"/>
                </a:solidFill>
              </a:rPr>
              <a:t>≥ 126 mg/dL</a:t>
            </a:r>
            <a:endParaRPr lang="ro-RO" altLang="en-US" sz="2800" b="1" i="1" dirty="0">
              <a:solidFill>
                <a:schemeClr val="tx2"/>
              </a:solidFill>
            </a:endParaRPr>
          </a:p>
          <a:p>
            <a:pPr algn="ctr" eaLnBrk="1" hangingPunct="1">
              <a:lnSpc>
                <a:spcPct val="80000"/>
              </a:lnSpc>
              <a:buFont typeface="Wingdings" pitchFamily="2" charset="2"/>
              <a:buNone/>
            </a:pPr>
            <a:r>
              <a:rPr lang="ro-RO" altLang="en-US" sz="2800" b="1" dirty="0">
                <a:solidFill>
                  <a:schemeClr val="tx2"/>
                </a:solidFill>
              </a:rPr>
              <a:t>	s</a:t>
            </a:r>
            <a:r>
              <a:rPr lang="pt-BR" altLang="en-US" sz="2800" b="1" dirty="0">
                <a:solidFill>
                  <a:schemeClr val="tx2"/>
                </a:solidFill>
              </a:rPr>
              <a:t>au</a:t>
            </a:r>
          </a:p>
          <a:p>
            <a:pPr eaLnBrk="1" hangingPunct="1">
              <a:lnSpc>
                <a:spcPct val="80000"/>
              </a:lnSpc>
              <a:buFont typeface="Wingdings" pitchFamily="2" charset="2"/>
              <a:buNone/>
            </a:pPr>
            <a:r>
              <a:rPr lang="pt-BR" altLang="en-US" sz="2800" b="1" dirty="0">
                <a:solidFill>
                  <a:schemeClr val="tx2"/>
                </a:solidFill>
              </a:rPr>
              <a:t>3. </a:t>
            </a:r>
            <a:r>
              <a:rPr lang="pt-BR" altLang="en-US" sz="2800" b="1" i="1" dirty="0">
                <a:solidFill>
                  <a:schemeClr val="tx2"/>
                </a:solidFill>
              </a:rPr>
              <a:t>glicemia la 2 ore din cursul TTGO </a:t>
            </a:r>
            <a:r>
              <a:rPr lang="pt-BR" altLang="en-US" sz="2800" b="1" i="1" dirty="0">
                <a:solidFill>
                  <a:srgbClr val="FFC000"/>
                </a:solidFill>
              </a:rPr>
              <a:t>≥ 200 mg/dL</a:t>
            </a:r>
          </a:p>
          <a:p>
            <a:pPr algn="ctr" eaLnBrk="1" hangingPunct="1">
              <a:lnSpc>
                <a:spcPct val="80000"/>
              </a:lnSpc>
              <a:buFont typeface="Wingdings" pitchFamily="2" charset="2"/>
              <a:buNone/>
            </a:pPr>
            <a:r>
              <a:rPr lang="ro-RO" altLang="en-US" sz="2800" b="1" i="1" dirty="0">
                <a:solidFill>
                  <a:schemeClr val="tx2"/>
                </a:solidFill>
              </a:rPr>
              <a:t>   </a:t>
            </a:r>
            <a:r>
              <a:rPr lang="en-US" altLang="en-US" sz="2800" b="1" dirty="0" err="1">
                <a:solidFill>
                  <a:schemeClr val="tx2"/>
                </a:solidFill>
              </a:rPr>
              <a:t>sau</a:t>
            </a:r>
            <a:endParaRPr lang="en-US" altLang="en-US" sz="2800" b="1" dirty="0">
              <a:solidFill>
                <a:schemeClr val="tx2"/>
              </a:solidFill>
            </a:endParaRPr>
          </a:p>
          <a:p>
            <a:pPr eaLnBrk="1" hangingPunct="1">
              <a:lnSpc>
                <a:spcPct val="80000"/>
              </a:lnSpc>
              <a:buFont typeface="Wingdings" pitchFamily="2" charset="2"/>
              <a:buNone/>
            </a:pPr>
            <a:r>
              <a:rPr lang="en-US" altLang="en-US" sz="2800" b="1" i="1" dirty="0">
                <a:solidFill>
                  <a:schemeClr val="tx2"/>
                </a:solidFill>
              </a:rPr>
              <a:t>4. HbA1c </a:t>
            </a:r>
            <a:r>
              <a:rPr lang="en-US" altLang="en-US" sz="2800" b="1" i="1" dirty="0">
                <a:solidFill>
                  <a:srgbClr val="FFC000"/>
                </a:solidFill>
                <a:cs typeface="Arial" charset="0"/>
              </a:rPr>
              <a:t>≥ </a:t>
            </a:r>
            <a:r>
              <a:rPr lang="en-US" altLang="en-US" sz="2800" b="1" i="1" dirty="0">
                <a:solidFill>
                  <a:srgbClr val="FFC000"/>
                </a:solidFill>
              </a:rPr>
              <a:t>6,5%</a:t>
            </a:r>
            <a:endParaRPr lang="ro-RO" altLang="en-US" sz="2800" b="1" i="1" dirty="0">
              <a:solidFill>
                <a:srgbClr val="FFC000"/>
              </a:solidFill>
            </a:endParaRPr>
          </a:p>
          <a:p>
            <a:pPr eaLnBrk="1" hangingPunct="1">
              <a:lnSpc>
                <a:spcPct val="80000"/>
              </a:lnSpc>
              <a:buFont typeface="Wingdings" pitchFamily="2" charset="2"/>
              <a:buNone/>
            </a:pPr>
            <a:endParaRPr lang="ro-RO" altLang="en-US" sz="2800" b="1" i="1" dirty="0">
              <a:solidFill>
                <a:srgbClr val="FFC000"/>
              </a:solidFill>
            </a:endParaRPr>
          </a:p>
          <a:p>
            <a:pPr eaLnBrk="1" hangingPunct="1">
              <a:lnSpc>
                <a:spcPct val="80000"/>
              </a:lnSpc>
              <a:buFont typeface="Wingdings" pitchFamily="2" charset="2"/>
              <a:buNone/>
            </a:pPr>
            <a:r>
              <a:rPr lang="ro-RO" altLang="en-US" sz="1600" b="1" i="1" dirty="0"/>
              <a:t>TTGO= test de toleranță la glucoză pe cale orală</a:t>
            </a:r>
            <a:endParaRPr lang="en-US" altLang="en-US" sz="1600" b="1" i="1" dirty="0"/>
          </a:p>
        </p:txBody>
      </p:sp>
      <p:sp>
        <p:nvSpPr>
          <p:cNvPr id="71684" name="Line 4"/>
          <p:cNvSpPr>
            <a:spLocks noChangeShapeType="1"/>
          </p:cNvSpPr>
          <p:nvPr/>
        </p:nvSpPr>
        <p:spPr bwMode="auto">
          <a:xfrm>
            <a:off x="0" y="1295400"/>
            <a:ext cx="12192000" cy="0"/>
          </a:xfrm>
          <a:prstGeom prst="line">
            <a:avLst/>
          </a:prstGeom>
          <a:noFill/>
          <a:ln w="508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685" name="TextBox 1"/>
          <p:cNvSpPr txBox="1">
            <a:spLocks noChangeArrowheads="1"/>
          </p:cNvSpPr>
          <p:nvPr/>
        </p:nvSpPr>
        <p:spPr bwMode="auto">
          <a:xfrm>
            <a:off x="508000" y="5832231"/>
            <a:ext cx="11176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ro-RO" altLang="en-US" sz="1800" i="1" dirty="0">
                <a:solidFill>
                  <a:srgbClr val="0070C0"/>
                </a:solidFill>
                <a:latin typeface="Arial" charset="0"/>
              </a:rPr>
              <a:t>În absența simptomelor clinice evocatoare sau a unei hiperglicemii clare, testele trebuie confirmate, prin repetarea lor, în aceleași condiții, în altă zi.</a:t>
            </a:r>
            <a:endParaRPr lang="en-US" altLang="en-US" sz="1800" i="1" dirty="0">
              <a:solidFill>
                <a:srgbClr val="0070C0"/>
              </a:solidFill>
              <a:latin typeface="Arial" charset="0"/>
            </a:endParaRPr>
          </a:p>
        </p:txBody>
      </p:sp>
    </p:spTree>
    <p:extLst>
      <p:ext uri="{BB962C8B-B14F-4D97-AF65-F5344CB8AC3E}">
        <p14:creationId xmlns:p14="http://schemas.microsoft.com/office/powerpoint/2010/main" val="1040909765"/>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Diabetul </a:t>
            </a:r>
            <a:r>
              <a:rPr lang="en-US" dirty="0" err="1"/>
              <a:t>gesta</a:t>
            </a:r>
            <a:r>
              <a:rPr lang="ro-RO" dirty="0"/>
              <a:t>țional</a:t>
            </a:r>
            <a:endParaRPr lang="en-US" dirty="0"/>
          </a:p>
        </p:txBody>
      </p:sp>
    </p:spTree>
    <p:extLst>
      <p:ext uri="{BB962C8B-B14F-4D97-AF65-F5344CB8AC3E}">
        <p14:creationId xmlns:p14="http://schemas.microsoft.com/office/powerpoint/2010/main" val="18571884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6D8C60"/>
      </a:dk2>
      <a:lt2>
        <a:srgbClr val="B1D7A1"/>
      </a:lt2>
      <a:accent1>
        <a:srgbClr val="81B992"/>
      </a:accent1>
      <a:accent2>
        <a:srgbClr val="9ABC65"/>
      </a:accent2>
      <a:accent3>
        <a:srgbClr val="BDB564"/>
      </a:accent3>
      <a:accent4>
        <a:srgbClr val="BD8964"/>
      </a:accent4>
      <a:accent5>
        <a:srgbClr val="BD6466"/>
      </a:accent5>
      <a:accent6>
        <a:srgbClr val="64A4BD"/>
      </a:accent6>
      <a:hlink>
        <a:srgbClr val="8CCC71"/>
      </a:hlink>
      <a:folHlink>
        <a:srgbClr val="A4C795"/>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xmlns="" name="Damask" id="{F9A299A0-33D0-4E0F-9F3F-7163E3744208}" vid="{4539428D-6454-4FE6-B992-2D59F0AC2F8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Damask</Template>
  <TotalTime>529</TotalTime>
  <Words>4152</Words>
  <Application>Microsoft Office PowerPoint</Application>
  <PresentationFormat>Custom</PresentationFormat>
  <Paragraphs>489</Paragraphs>
  <Slides>49</Slides>
  <Notes>8</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Damask</vt:lpstr>
      <vt:lpstr>Diabetul zaharat și sarcina</vt:lpstr>
      <vt:lpstr>PowerPoint Presentation</vt:lpstr>
      <vt:lpstr>PowerPoint Presentation</vt:lpstr>
      <vt:lpstr>PowerPoint Presentation</vt:lpstr>
      <vt:lpstr> 4. Diabetul zaharat gestational  5. Stări prehiperglicemice - prediabet</vt:lpstr>
      <vt:lpstr>TABLOU CLINIC</vt:lpstr>
      <vt:lpstr>Diagnostic de laborator AL DZ</vt:lpstr>
      <vt:lpstr> Criteriile de diagnostic a diabetului zaharat  </vt:lpstr>
      <vt:lpstr>Diabetul gestațional</vt:lpstr>
      <vt:lpstr>Definiție</vt:lpstr>
      <vt:lpstr>Prevalență</vt:lpstr>
      <vt:lpstr>screening</vt:lpstr>
      <vt:lpstr>Factorii de risc </vt:lpstr>
      <vt:lpstr>La prima vizitĂ – criterii standard de DG.</vt:lpstr>
      <vt:lpstr>PowerPoint Presentation</vt:lpstr>
      <vt:lpstr>Diagnosticul DZ gestațional </vt:lpstr>
      <vt:lpstr>PowerPoint Presentation</vt:lpstr>
      <vt:lpstr>Fiziologia insulinorezistenței în sarcină </vt:lpstr>
      <vt:lpstr>Alterările Metabolice din sarcină la femeile fără dz</vt:lpstr>
      <vt:lpstr>Alterările Metabolice din sarcină la femeile cu dz</vt:lpstr>
      <vt:lpstr>Ipoteza lui Pedersen</vt:lpstr>
      <vt:lpstr>Hiperglicemia și riscul pentru făt</vt:lpstr>
      <vt:lpstr>Efectele hiperglicemiei anterioare concepției</vt:lpstr>
      <vt:lpstr>Efectele DZ preexistent</vt:lpstr>
      <vt:lpstr>PowerPoint Presentation</vt:lpstr>
      <vt:lpstr>Complicații fetale ale diabetului zaharat gestațional</vt:lpstr>
      <vt:lpstr>Efectele hiperglicemiei materne în diabetul zaharat gestațional</vt:lpstr>
      <vt:lpstr>studiul HAPO </vt:lpstr>
      <vt:lpstr>macrosomia</vt:lpstr>
      <vt:lpstr>Anomaliile congenitale</vt:lpstr>
      <vt:lpstr>Naștere prematură</vt:lpstr>
      <vt:lpstr>Hipoglicemia neonatală</vt:lpstr>
      <vt:lpstr>PowerPoint Presentation</vt:lpstr>
      <vt:lpstr>Efectele hipoglicemiei materne (1)</vt:lpstr>
      <vt:lpstr>Efectele hipoglicemiei materne (2)</vt:lpstr>
      <vt:lpstr>variabilitea glicemică</vt:lpstr>
      <vt:lpstr>Efecte materne ale Diabetului în sarcină</vt:lpstr>
      <vt:lpstr>PowerPoint Presentation</vt:lpstr>
      <vt:lpstr>Monitorizarea glicemică</vt:lpstr>
      <vt:lpstr>Ținte dz gestațional </vt:lpstr>
      <vt:lpstr>Ținte dz tip 1 sau tip 2 preexistent</vt:lpstr>
      <vt:lpstr>Ținta HbA1c</vt:lpstr>
      <vt:lpstr>Prevenția complicațiilor hiperglicemiei</vt:lpstr>
      <vt:lpstr>Tratamentul dz gestațional</vt:lpstr>
      <vt:lpstr>Categorii de risc pentru medicația în sarcină</vt:lpstr>
      <vt:lpstr>Medicație noninsulinică</vt:lpstr>
      <vt:lpstr>Insulinele în sarcină</vt:lpstr>
      <vt:lpstr>Alte intervenții</vt:lpstr>
      <vt:lpstr>Monitorizarea ulterioară a femeilor cu dz gestațional</vt:lpstr>
    </vt:vector>
  </TitlesOfParts>
  <Company>diakov.net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RePack by Diakov</dc:creator>
  <cp:lastModifiedBy>Ada</cp:lastModifiedBy>
  <cp:revision>165</cp:revision>
  <dcterms:created xsi:type="dcterms:W3CDTF">2018-11-17T17:57:34Z</dcterms:created>
  <dcterms:modified xsi:type="dcterms:W3CDTF">2023-05-18T08:17:21Z</dcterms:modified>
</cp:coreProperties>
</file>