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92" r:id="rId1"/>
  </p:sldMasterIdLst>
  <p:notesMasterIdLst>
    <p:notesMasterId r:id="rId69"/>
  </p:notesMasterIdLst>
  <p:sldIdLst>
    <p:sldId id="256" r:id="rId2"/>
    <p:sldId id="257" r:id="rId3"/>
    <p:sldId id="366" r:id="rId4"/>
    <p:sldId id="367" r:id="rId5"/>
    <p:sldId id="368" r:id="rId6"/>
    <p:sldId id="369" r:id="rId7"/>
    <p:sldId id="370" r:id="rId8"/>
    <p:sldId id="371" r:id="rId9"/>
    <p:sldId id="372" r:id="rId10"/>
    <p:sldId id="374" r:id="rId11"/>
    <p:sldId id="376" r:id="rId12"/>
    <p:sldId id="377" r:id="rId13"/>
    <p:sldId id="380" r:id="rId14"/>
    <p:sldId id="263" r:id="rId15"/>
    <p:sldId id="259" r:id="rId16"/>
    <p:sldId id="261" r:id="rId17"/>
    <p:sldId id="364" r:id="rId18"/>
    <p:sldId id="264" r:id="rId19"/>
    <p:sldId id="262" r:id="rId20"/>
    <p:sldId id="265" r:id="rId21"/>
    <p:sldId id="268" r:id="rId22"/>
    <p:sldId id="271" r:id="rId23"/>
    <p:sldId id="272" r:id="rId24"/>
    <p:sldId id="274" r:id="rId25"/>
    <p:sldId id="382" r:id="rId26"/>
    <p:sldId id="383" r:id="rId27"/>
    <p:sldId id="385" r:id="rId28"/>
    <p:sldId id="396" r:id="rId29"/>
    <p:sldId id="395" r:id="rId30"/>
    <p:sldId id="397" r:id="rId31"/>
    <p:sldId id="398" r:id="rId32"/>
    <p:sldId id="399" r:id="rId33"/>
    <p:sldId id="402" r:id="rId34"/>
    <p:sldId id="401" r:id="rId35"/>
    <p:sldId id="348" r:id="rId36"/>
    <p:sldId id="349" r:id="rId37"/>
    <p:sldId id="363" r:id="rId38"/>
    <p:sldId id="353" r:id="rId39"/>
    <p:sldId id="356" r:id="rId40"/>
    <p:sldId id="359" r:id="rId41"/>
    <p:sldId id="361" r:id="rId42"/>
    <p:sldId id="362" r:id="rId43"/>
    <p:sldId id="403" r:id="rId44"/>
    <p:sldId id="404" r:id="rId45"/>
    <p:sldId id="406" r:id="rId46"/>
    <p:sldId id="407" r:id="rId47"/>
    <p:sldId id="408" r:id="rId48"/>
    <p:sldId id="409" r:id="rId49"/>
    <p:sldId id="410" r:id="rId50"/>
    <p:sldId id="411" r:id="rId51"/>
    <p:sldId id="412" r:id="rId52"/>
    <p:sldId id="413" r:id="rId53"/>
    <p:sldId id="405" r:id="rId54"/>
    <p:sldId id="414" r:id="rId55"/>
    <p:sldId id="415" r:id="rId56"/>
    <p:sldId id="416" r:id="rId57"/>
    <p:sldId id="433" r:id="rId58"/>
    <p:sldId id="417" r:id="rId59"/>
    <p:sldId id="418" r:id="rId60"/>
    <p:sldId id="419" r:id="rId61"/>
    <p:sldId id="420" r:id="rId62"/>
    <p:sldId id="421" r:id="rId63"/>
    <p:sldId id="425" r:id="rId64"/>
    <p:sldId id="426" r:id="rId65"/>
    <p:sldId id="427" r:id="rId66"/>
    <p:sldId id="429" r:id="rId67"/>
    <p:sldId id="432" r:id="rId6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9" d="100"/>
          <a:sy n="59" d="100"/>
        </p:scale>
        <p:origin x="940" y="56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" Type="http://schemas.openxmlformats.org/officeDocument/2006/relationships/slide" Target="slides/slide6.xml"/><Relationship Id="rId71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D16AA0-9B77-4F83-8F8F-E599EE7716D4}" type="datetimeFigureOut">
              <a:rPr lang="en-US" smtClean="0"/>
              <a:pPr/>
              <a:t>5/8/2021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1F0EFD-EA60-4D63-BC70-7FCFA57AB05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50162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tx2">
                  <a:lumMod val="5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9EB09B02-19C6-4AD6-AFB3-2140C74CDC33}" type="datetime1">
              <a:rPr lang="en-US" smtClean="0"/>
              <a:pPr/>
              <a:t>5/8/2021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590A2A3C-1B6F-4239-90DC-B9F0DAB5508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05719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59645-6B33-42A9-B201-E9406E58BCB7}" type="datetime1">
              <a:rPr lang="en-US" smtClean="0"/>
              <a:pPr/>
              <a:t>5/8/2021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A2A3C-1B6F-4239-90DC-B9F0DAB5508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873203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59645-6B33-42A9-B201-E9406E58BCB7}" type="datetime1">
              <a:rPr lang="en-US" smtClean="0"/>
              <a:pPr/>
              <a:t>5/8/2021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A2A3C-1B6F-4239-90DC-B9F0DAB5508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1209970"/>
      </p:ext>
    </p:extLst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59645-6B33-42A9-B201-E9406E58BCB7}" type="datetime1">
              <a:rPr lang="en-US" smtClean="0"/>
              <a:pPr/>
              <a:t>5/8/2021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A2A3C-1B6F-4239-90DC-B9F0DAB5508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714926261"/>
      </p:ext>
    </p:extLst>
  </p:cSld>
  <p:clrMapOvr>
    <a:masterClrMapping/>
  </p:clrMapOvr>
  <p:hf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59645-6B33-42A9-B201-E9406E58BCB7}" type="datetime1">
              <a:rPr lang="en-US" smtClean="0"/>
              <a:pPr/>
              <a:t>5/8/2021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A2A3C-1B6F-4239-90DC-B9F0DAB5508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0164459"/>
      </p:ext>
    </p:extLst>
  </p:cSld>
  <p:clrMapOvr>
    <a:masterClrMapping/>
  </p:clrMapOvr>
  <p:hf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59645-6B33-42A9-B201-E9406E58BCB7}" type="datetime1">
              <a:rPr lang="en-US" smtClean="0"/>
              <a:pPr/>
              <a:t>5/8/2021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A2A3C-1B6F-4239-90DC-B9F0DAB5508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39019"/>
      </p:ext>
    </p:extLst>
  </p:cSld>
  <p:clrMapOvr>
    <a:masterClrMapping/>
  </p:clrMapOvr>
  <p:hf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59645-6B33-42A9-B201-E9406E58BCB7}" type="datetime1">
              <a:rPr lang="en-US" smtClean="0"/>
              <a:pPr/>
              <a:t>5/8/2021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A2A3C-1B6F-4239-90DC-B9F0DAB5508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9502609"/>
      </p:ext>
    </p:extLst>
  </p:cSld>
  <p:clrMapOvr>
    <a:masterClrMapping/>
  </p:clrMapOvr>
  <p:hf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0E5DF-7E30-44E4-B462-472EA0CA1E85}" type="datetime1">
              <a:rPr lang="en-US" smtClean="0"/>
              <a:pPr/>
              <a:t>5/8/2021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A2A3C-1B6F-4239-90DC-B9F0DAB5508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27324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DA4CE-C9E2-4A16-A38A-9F39F969F646}" type="datetime1">
              <a:rPr lang="en-US" smtClean="0"/>
              <a:pPr/>
              <a:t>5/8/2021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A2A3C-1B6F-4239-90DC-B9F0DAB5508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2533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83D00F-7056-4F47-AC55-B3AAA04E51EF}" type="datetime1">
              <a:rPr lang="en-US" smtClean="0"/>
              <a:pPr/>
              <a:t>5/8/2021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A2A3C-1B6F-4239-90DC-B9F0DAB5508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26221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FBEAF-1372-42E7-8948-141EF8D27C66}" type="datetime1">
              <a:rPr lang="en-US" smtClean="0"/>
              <a:pPr/>
              <a:t>5/8/2021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A2A3C-1B6F-4239-90DC-B9F0DAB5508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34150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56C04-EB13-4F96-B1C4-AE2A67983C38}" type="datetime1">
              <a:rPr lang="en-US" smtClean="0"/>
              <a:pPr/>
              <a:t>5/8/2021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A2A3C-1B6F-4239-90DC-B9F0DAB5508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43906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08341D-1BB8-4C3B-8E38-659FEC9D5D8A}" type="datetime1">
              <a:rPr lang="en-US" smtClean="0"/>
              <a:pPr/>
              <a:t>5/8/2021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A2A3C-1B6F-4239-90DC-B9F0DAB5508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66574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00BCB-E837-4A99-92AF-D5B9274B268B}" type="datetime1">
              <a:rPr lang="en-US" smtClean="0"/>
              <a:pPr/>
              <a:t>5/8/2021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A2A3C-1B6F-4239-90DC-B9F0DAB5508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49262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29CBA-F574-4135-891B-D917F48486D4}" type="datetime1">
              <a:rPr lang="en-US" smtClean="0"/>
              <a:pPr/>
              <a:t>5/8/2021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A2A3C-1B6F-4239-90DC-B9F0DAB5508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25061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21E00-4819-4584-AC2E-6A04E67C781D}" type="datetime1">
              <a:rPr lang="en-US" smtClean="0"/>
              <a:pPr/>
              <a:t>5/8/2021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A2A3C-1B6F-4239-90DC-B9F0DAB5508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36148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EFCE2D-58AD-44BF-B420-EC24E4E76AE3}" type="datetime1">
              <a:rPr lang="en-US" smtClean="0"/>
              <a:pPr/>
              <a:t>5/8/2021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A2A3C-1B6F-4239-90DC-B9F0DAB5508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0688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  <a:gradFill flip="none" rotWithShape="1">
            <a:gsLst>
              <a:gs pos="0">
                <a:schemeClr val="tx2"/>
              </a:gs>
              <a:gs pos="100000">
                <a:schemeClr val="tx2">
                  <a:lumMod val="50000"/>
                </a:schemeClr>
              </a:gs>
            </a:gsLst>
            <a:lin ang="5400000" scaled="0"/>
            <a:tileRect/>
          </a:gradFill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pFill/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pFill/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459645-6B33-42A9-B201-E9406E58BCB7}" type="datetime1">
              <a:rPr lang="en-US" smtClean="0"/>
              <a:pPr/>
              <a:t>5/8/2021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0A2A3C-1B6F-4239-90DC-B9F0DAB5508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250751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  <p:sldLayoutId id="2147483804" r:id="rId12"/>
    <p:sldLayoutId id="2147483805" r:id="rId13"/>
    <p:sldLayoutId id="2147483806" r:id="rId14"/>
    <p:sldLayoutId id="2147483807" r:id="rId15"/>
    <p:sldLayoutId id="2147483808" r:id="rId16"/>
    <p:sldLayoutId id="2147483809" r:id="rId17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intensivedietarymanagement.com/" TargetMode="Externa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/>
              <a:t>TYPES DE DIET</a:t>
            </a:r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b="1" dirty="0"/>
              <a:t>AVANTAGES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fr-FR" dirty="0"/>
              <a:t>Peut entraîner une perte de poids</a:t>
            </a:r>
            <a:endParaRPr lang="ro-RO" dirty="0"/>
          </a:p>
          <a:p>
            <a:r>
              <a:rPr lang="fr-FR" dirty="0"/>
              <a:t>Convient pour la prévention et le traitement du diabète de type 2</a:t>
            </a:r>
            <a:endParaRPr lang="ro-RO" dirty="0"/>
          </a:p>
          <a:p>
            <a:r>
              <a:rPr lang="fr-FR" dirty="0"/>
              <a:t>Influence des marqueurs «de substitution»:</a:t>
            </a:r>
            <a:endParaRPr lang="ro-RO" dirty="0"/>
          </a:p>
          <a:p>
            <a:pPr lvl="1"/>
            <a:r>
              <a:rPr lang="ro-RO" dirty="0"/>
              <a:t>LDLc diminue </a:t>
            </a:r>
          </a:p>
          <a:p>
            <a:pPr lvl="1"/>
            <a:r>
              <a:rPr lang="ro-RO" dirty="0"/>
              <a:t>TA diminue </a:t>
            </a:r>
          </a:p>
          <a:p>
            <a:r>
              <a:rPr lang="fr-FR" dirty="0"/>
              <a:t>Etude clinique publiée en 2013:</a:t>
            </a:r>
            <a:endParaRPr lang="ro-RO" dirty="0"/>
          </a:p>
          <a:p>
            <a:pPr lvl="1"/>
            <a:r>
              <a:rPr lang="fr-FR" dirty="0"/>
              <a:t>environ. 30% des infarctus du myocarde, des accidents vasculaires cérébraux et des décès CV peuvent être évités chez les individus à très haut risque CV en adoptant le régime méditerranéen</a:t>
            </a:r>
            <a:endParaRPr lang="ro-RO" dirty="0"/>
          </a:p>
          <a:p>
            <a:pPr lvl="1"/>
            <a:r>
              <a:rPr lang="fr-FR" dirty="0"/>
              <a:t>en association avec des médicaments spécifiques (statines, antihypertenseurs) </a:t>
            </a:r>
            <a:endParaRPr lang="ro-R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A2A3C-1B6F-4239-90DC-B9F0DAB5508D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23320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b="1" dirty="0"/>
              <a:t>Risques pour la santé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dirty="0"/>
              <a:t>Probablement pas</a:t>
            </a:r>
          </a:p>
          <a:p>
            <a:endParaRPr lang="ro-RO" dirty="0"/>
          </a:p>
          <a:p>
            <a:r>
              <a:rPr lang="fr-FR" dirty="0"/>
              <a:t>Plan nutritionnel adapté aux enfants, aux adultes et aux personnes âgées</a:t>
            </a:r>
            <a:endParaRPr lang="ro-RO" dirty="0"/>
          </a:p>
          <a:p>
            <a:r>
              <a:rPr lang="fr-FR" dirty="0"/>
              <a:t>Ceux qui ont des problèmes de santé sont invités à parler à leur médecin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A2A3C-1B6F-4239-90DC-B9F0DAB5508D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703221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b="1" dirty="0"/>
              <a:t>Facilité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Bonne conformité (n'interdit complètement aucun groupe alimentaire)</a:t>
            </a:r>
            <a:endParaRPr lang="ro-RO" dirty="0"/>
          </a:p>
          <a:p>
            <a:r>
              <a:rPr lang="fr-FR" dirty="0"/>
              <a:t>Plan d'alimentation pratique (nombreuses suggestions de repas)</a:t>
            </a:r>
            <a:endParaRPr lang="ro-RO" dirty="0"/>
          </a:p>
          <a:p>
            <a:r>
              <a:rPr lang="fr-FR" dirty="0"/>
              <a:t>Vin rouge (resvératrol) - 1 verre par jour pour les femmes et 2 verres par jour pour les hommes</a:t>
            </a:r>
            <a:endParaRPr lang="ro-RO" dirty="0"/>
          </a:p>
          <a:p>
            <a:r>
              <a:rPr lang="ro-RO" dirty="0"/>
              <a:t>Bonne satiété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A2A3C-1B6F-4239-90DC-B9F0DAB5508D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572250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b="1" dirty="0"/>
              <a:t>Évaluation d'experts </a:t>
            </a:r>
            <a:endParaRPr lang="en-US" b="1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60421275"/>
              </p:ext>
            </p:extLst>
          </p:nvPr>
        </p:nvGraphicFramePr>
        <p:xfrm>
          <a:off x="2046721" y="2455648"/>
          <a:ext cx="8229600" cy="29464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14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91067">
                <a:tc>
                  <a:txBody>
                    <a:bodyPr/>
                    <a:lstStyle/>
                    <a:p>
                      <a:r>
                        <a:rPr lang="ro-RO" sz="2400" dirty="0"/>
                        <a:t>Paramètre 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o-RO" sz="2400" dirty="0"/>
                        <a:t>Scor</a:t>
                      </a:r>
                      <a:r>
                        <a:rPr lang="en-US" sz="2400" dirty="0"/>
                        <a:t>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91067">
                <a:tc>
                  <a:txBody>
                    <a:bodyPr/>
                    <a:lstStyle/>
                    <a:p>
                      <a:r>
                        <a:rPr lang="fr-FR" sz="2400" dirty="0"/>
                        <a:t>Perte de poids à court terme 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o-RO" sz="2400" dirty="0"/>
                        <a:t>2,9</a:t>
                      </a:r>
                      <a:endParaRPr lang="en-US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106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400" baseline="0" dirty="0"/>
                        <a:t>Perte de poids à long terme </a:t>
                      </a:r>
                      <a:endParaRPr lang="ro-RO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o-RO" sz="2400" dirty="0"/>
                        <a:t>3,1</a:t>
                      </a:r>
                      <a:endParaRPr lang="en-US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1067">
                <a:tc>
                  <a:txBody>
                    <a:bodyPr/>
                    <a:lstStyle/>
                    <a:p>
                      <a:r>
                        <a:rPr lang="ro-RO" sz="2400" dirty="0"/>
                        <a:t>Facilité 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o-RO" sz="2400" dirty="0"/>
                        <a:t>3,8</a:t>
                      </a:r>
                      <a:endParaRPr lang="en-US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91067">
                <a:tc>
                  <a:txBody>
                    <a:bodyPr/>
                    <a:lstStyle/>
                    <a:p>
                      <a:r>
                        <a:rPr lang="ro-RO" sz="2400" baseline="0" dirty="0"/>
                        <a:t>En bonne santé 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o-RO" sz="2400" dirty="0"/>
                        <a:t>4,9</a:t>
                      </a:r>
                      <a:endParaRPr lang="en-US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91067">
                <a:tc>
                  <a:txBody>
                    <a:bodyPr/>
                    <a:lstStyle/>
                    <a:p>
                      <a:r>
                        <a:rPr lang="ro-RO" sz="2400" b="1" dirty="0"/>
                        <a:t>SCORE GLOBAL 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o-RO" sz="2400" b="1" dirty="0"/>
                        <a:t>4,2</a:t>
                      </a:r>
                      <a:endParaRPr lang="en-US" sz="2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A2A3C-1B6F-4239-90DC-B9F0DAB5508D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359519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o-RO" b="1" dirty="0"/>
              <a:t>2. Régime DASH</a:t>
            </a:r>
            <a:endParaRPr lang="en-US" b="1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o-RO" dirty="0">
                <a:solidFill>
                  <a:schemeClr val="tx1"/>
                </a:solidFill>
              </a:rPr>
              <a:t>Dietary approach to stop hypertension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A2A3C-1B6F-4239-90DC-B9F0DAB5508D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b="1" dirty="0"/>
              <a:t>GÉNÉRALITÉS </a:t>
            </a:r>
            <a:br>
              <a:rPr lang="ro-RO" b="1" dirty="0"/>
            </a:b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ro-RO" dirty="0"/>
              <a:t>Régime équilibré</a:t>
            </a:r>
          </a:p>
          <a:p>
            <a:pPr>
              <a:lnSpc>
                <a:spcPct val="150000"/>
              </a:lnSpc>
            </a:pPr>
            <a:r>
              <a:rPr lang="fr-FR" dirty="0"/>
              <a:t>Conçu à l'origine pour le traitement de l'hypertension</a:t>
            </a:r>
          </a:p>
          <a:p>
            <a:pPr>
              <a:lnSpc>
                <a:spcPct val="150000"/>
              </a:lnSpc>
            </a:pPr>
            <a:endParaRPr lang="ro-RO" dirty="0"/>
          </a:p>
          <a:p>
            <a:pPr>
              <a:lnSpc>
                <a:spcPct val="150000"/>
              </a:lnSpc>
            </a:pPr>
            <a:r>
              <a:rPr lang="fr-FR" dirty="0"/>
              <a:t>Objectif: réduire les valeurs de TA</a:t>
            </a:r>
            <a:endParaRPr lang="ro-R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A2A3C-1B6F-4239-90DC-B9F0DAB5508D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b="1" dirty="0"/>
              <a:t>GÉNÉRALITÉS </a:t>
            </a:r>
            <a:br>
              <a:rPr lang="ro-RO" b="1" dirty="0"/>
            </a:b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Il est recommandé de manger des légumes, des fruits, des grains entiers, des protéines sans gras, des produits laitiers faibles en gras</a:t>
            </a:r>
            <a:endParaRPr lang="en-US" dirty="0"/>
          </a:p>
          <a:p>
            <a:r>
              <a:rPr lang="fr-FR" dirty="0"/>
              <a:t>Évitez les bonbons et la viande rouge</a:t>
            </a:r>
            <a:endParaRPr lang="ro-RO" dirty="0"/>
          </a:p>
          <a:p>
            <a:r>
              <a:rPr lang="fr-FR" dirty="0"/>
              <a:t>Restreindre la consommation de sel (des épices peuvent être utilisées)</a:t>
            </a:r>
            <a:endParaRPr lang="ro-RO" dirty="0"/>
          </a:p>
          <a:p>
            <a:r>
              <a:rPr lang="ro-RO" dirty="0"/>
              <a:t>L'activité physique est encouragée </a:t>
            </a:r>
          </a:p>
          <a:p>
            <a:endParaRPr lang="ro-RO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A2A3C-1B6F-4239-90DC-B9F0DAB5508D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/>
              <a:t>Distribution des nutriments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dirty="0"/>
              <a:t>Lipides - 27%</a:t>
            </a:r>
          </a:p>
          <a:p>
            <a:r>
              <a:rPr lang="ro-RO" dirty="0"/>
              <a:t>Protéine</a:t>
            </a:r>
            <a:r>
              <a:rPr lang="en-US" dirty="0"/>
              <a:t>s</a:t>
            </a:r>
            <a:r>
              <a:rPr lang="ro-RO" dirty="0"/>
              <a:t> - 18%</a:t>
            </a:r>
          </a:p>
          <a:p>
            <a:r>
              <a:rPr lang="ro-RO" dirty="0"/>
              <a:t>Glucides - 55%</a:t>
            </a:r>
          </a:p>
          <a:p>
            <a:endParaRPr lang="ro-RO" dirty="0"/>
          </a:p>
          <a:p>
            <a:endParaRPr lang="ro-RO" dirty="0"/>
          </a:p>
          <a:p>
            <a:r>
              <a:rPr lang="en-US" dirty="0"/>
              <a:t>Sodium: &lt;2300 mg / jour </a:t>
            </a:r>
            <a:endParaRPr lang="ro-RO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A2A3C-1B6F-4239-90DC-B9F0DAB5508D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864674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39137" y="185320"/>
            <a:ext cx="9905998" cy="1478570"/>
          </a:xfrm>
        </p:spPr>
        <p:txBody>
          <a:bodyPr>
            <a:normAutofit/>
          </a:bodyPr>
          <a:lstStyle/>
          <a:p>
            <a:r>
              <a:rPr lang="ro-RO" b="1" dirty="0"/>
              <a:t>Plan nutritionnel  – 2000 kcal</a:t>
            </a:r>
            <a:endParaRPr lang="en-US" b="1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94067340"/>
              </p:ext>
            </p:extLst>
          </p:nvPr>
        </p:nvGraphicFramePr>
        <p:xfrm>
          <a:off x="1981200" y="1219200"/>
          <a:ext cx="7429501" cy="54244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765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197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23320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943928">
                <a:tc>
                  <a:txBody>
                    <a:bodyPr/>
                    <a:lstStyle/>
                    <a:p>
                      <a:r>
                        <a:rPr lang="ro-RO" dirty="0"/>
                        <a:t>Gr</a:t>
                      </a:r>
                      <a:r>
                        <a:rPr lang="en-US" dirty="0" err="1"/>
                        <a:t>oupes</a:t>
                      </a:r>
                      <a:r>
                        <a:rPr lang="en-US" dirty="0"/>
                        <a:t> des aliments</a:t>
                      </a:r>
                    </a:p>
                  </a:txBody>
                  <a:tcPr marL="82550" marR="82550"/>
                </a:tc>
                <a:tc>
                  <a:txBody>
                    <a:bodyPr/>
                    <a:lstStyle/>
                    <a:p>
                      <a:r>
                        <a:rPr lang="fr-FR" sz="1800" b="0" i="0" u="none" strike="noStrike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Portions quotidiennes </a:t>
                      </a:r>
                      <a:endParaRPr lang="en-US" dirty="0"/>
                    </a:p>
                  </a:txBody>
                  <a:tcPr marL="82550" marR="82550"/>
                </a:tc>
                <a:tc>
                  <a:txBody>
                    <a:bodyPr/>
                    <a:lstStyle/>
                    <a:p>
                      <a:r>
                        <a:rPr lang="en-US" sz="1800" b="0" i="0" u="none" strike="noStrike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La </a:t>
                      </a:r>
                      <a:r>
                        <a:rPr lang="fr-FR" sz="1800" b="0" i="0" u="none" strike="noStrike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taille de la portion </a:t>
                      </a:r>
                      <a:endParaRPr lang="en-US" dirty="0"/>
                    </a:p>
                  </a:txBody>
                  <a:tcPr marL="82550" marR="8255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o-RO" baseline="0" dirty="0"/>
                        <a:t>Céréales et produits céréaliers </a:t>
                      </a:r>
                      <a:endParaRPr lang="en-US" dirty="0"/>
                    </a:p>
                  </a:txBody>
                  <a:tcPr marL="82550" marR="82550"/>
                </a:tc>
                <a:tc>
                  <a:txBody>
                    <a:bodyPr/>
                    <a:lstStyle/>
                    <a:p>
                      <a:r>
                        <a:rPr lang="ro-RO" dirty="0"/>
                        <a:t>7-8</a:t>
                      </a:r>
                      <a:endParaRPr lang="en-US" dirty="0"/>
                    </a:p>
                  </a:txBody>
                  <a:tcPr marL="82550" marR="82550"/>
                </a:tc>
                <a:tc>
                  <a:txBody>
                    <a:bodyPr/>
                    <a:lstStyle/>
                    <a:p>
                      <a:r>
                        <a:rPr lang="ro-RO" dirty="0"/>
                        <a:t>1 tranche de pain</a:t>
                      </a:r>
                    </a:p>
                    <a:p>
                      <a:r>
                        <a:rPr lang="ro-RO" dirty="0"/>
                        <a:t>1 tasse de céréales</a:t>
                      </a:r>
                    </a:p>
                    <a:p>
                      <a:r>
                        <a:rPr lang="en-US" dirty="0"/>
                        <a:t> </a:t>
                      </a:r>
                      <a:r>
                        <a:rPr lang="fr-FR" dirty="0"/>
                        <a:t>½ tasse de riz, de pâtes ou de céréales cuites </a:t>
                      </a:r>
                      <a:endParaRPr lang="en-US" dirty="0"/>
                    </a:p>
                  </a:txBody>
                  <a:tcPr marL="82550" marR="8255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o-RO" dirty="0"/>
                        <a:t>Légumes</a:t>
                      </a:r>
                      <a:endParaRPr lang="en-US" dirty="0"/>
                    </a:p>
                  </a:txBody>
                  <a:tcPr marL="82550" marR="82550"/>
                </a:tc>
                <a:tc>
                  <a:txBody>
                    <a:bodyPr/>
                    <a:lstStyle/>
                    <a:p>
                      <a:r>
                        <a:rPr lang="ro-RO"/>
                        <a:t>4-5</a:t>
                      </a:r>
                      <a:endParaRPr lang="en-US"/>
                    </a:p>
                  </a:txBody>
                  <a:tcPr marL="82550" marR="82550"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1 tasse de feuilles crues</a:t>
                      </a:r>
                      <a:endParaRPr lang="en-US" dirty="0"/>
                    </a:p>
                    <a:p>
                      <a:r>
                        <a:rPr lang="ro-RO" dirty="0"/>
                        <a:t>½ tasse de légumes cuits</a:t>
                      </a:r>
                    </a:p>
                    <a:p>
                      <a:r>
                        <a:rPr lang="fr-FR" dirty="0"/>
                        <a:t>150 ml de jus de légumes </a:t>
                      </a:r>
                      <a:endParaRPr lang="en-US" dirty="0"/>
                    </a:p>
                  </a:txBody>
                  <a:tcPr marL="82550" marR="8255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o-RO" dirty="0"/>
                        <a:t>Fr</a:t>
                      </a:r>
                      <a:r>
                        <a:rPr lang="en-US" dirty="0" err="1"/>
                        <a:t>uits</a:t>
                      </a:r>
                      <a:endParaRPr lang="ro-RO" dirty="0"/>
                    </a:p>
                  </a:txBody>
                  <a:tcPr marL="82550" marR="82550"/>
                </a:tc>
                <a:tc>
                  <a:txBody>
                    <a:bodyPr/>
                    <a:lstStyle/>
                    <a:p>
                      <a:r>
                        <a:rPr lang="ro-RO"/>
                        <a:t>4-5</a:t>
                      </a:r>
                      <a:endParaRPr lang="en-US"/>
                    </a:p>
                  </a:txBody>
                  <a:tcPr marL="82550" marR="82550"/>
                </a:tc>
                <a:tc>
                  <a:txBody>
                    <a:bodyPr/>
                    <a:lstStyle/>
                    <a:p>
                      <a:r>
                        <a:rPr lang="ro-RO" dirty="0"/>
                        <a:t>1 fruit moyen</a:t>
                      </a:r>
                      <a:endParaRPr lang="en-US" dirty="0"/>
                    </a:p>
                    <a:p>
                      <a:r>
                        <a:rPr lang="ro-RO" dirty="0"/>
                        <a:t>¼ tasse de fruits secs</a:t>
                      </a:r>
                      <a:endParaRPr lang="en-US" dirty="0"/>
                    </a:p>
                    <a:p>
                      <a:r>
                        <a:rPr lang="fr-FR" dirty="0"/>
                        <a:t>½ tasse fraîche, les fruits congelés ou en conserve</a:t>
                      </a:r>
                      <a:endParaRPr lang="en-US" baseline="0" dirty="0"/>
                    </a:p>
                    <a:p>
                      <a:r>
                        <a:rPr lang="fr-FR" baseline="0" dirty="0"/>
                        <a:t>150 ml de jus de fruits</a:t>
                      </a:r>
                      <a:endParaRPr lang="en-US" dirty="0"/>
                    </a:p>
                  </a:txBody>
                  <a:tcPr marL="82550" marR="8255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/>
                        <a:t>Produits laitiers faibles en gras</a:t>
                      </a:r>
                      <a:endParaRPr lang="en-US" dirty="0"/>
                    </a:p>
                  </a:txBody>
                  <a:tcPr marL="82550" marR="82550"/>
                </a:tc>
                <a:tc>
                  <a:txBody>
                    <a:bodyPr/>
                    <a:lstStyle/>
                    <a:p>
                      <a:r>
                        <a:rPr lang="ro-RO"/>
                        <a:t>2-3</a:t>
                      </a:r>
                      <a:endParaRPr lang="en-US"/>
                    </a:p>
                  </a:txBody>
                  <a:tcPr marL="82550" marR="82550"/>
                </a:tc>
                <a:tc>
                  <a:txBody>
                    <a:bodyPr/>
                    <a:lstStyle/>
                    <a:p>
                      <a:r>
                        <a:rPr lang="ro-RO" dirty="0"/>
                        <a:t>225 ml de lait</a:t>
                      </a:r>
                    </a:p>
                    <a:p>
                      <a:r>
                        <a:rPr lang="ro-RO" dirty="0"/>
                        <a:t>1 tasse de yaourt</a:t>
                      </a:r>
                    </a:p>
                    <a:p>
                      <a:r>
                        <a:rPr lang="ro-RO" dirty="0"/>
                        <a:t>40 g de fromage </a:t>
                      </a:r>
                      <a:endParaRPr lang="en-US" dirty="0"/>
                    </a:p>
                  </a:txBody>
                  <a:tcPr marL="82550" marR="8255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A2A3C-1B6F-4239-90DC-B9F0DAB5508D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8950" y="121630"/>
            <a:ext cx="9905998" cy="792770"/>
          </a:xfrm>
        </p:spPr>
        <p:txBody>
          <a:bodyPr>
            <a:normAutofit/>
          </a:bodyPr>
          <a:lstStyle/>
          <a:p>
            <a:r>
              <a:rPr lang="ro-RO" b="1" dirty="0"/>
              <a:t>Plan nutritionnel  – 2000 kcal</a:t>
            </a:r>
            <a:endParaRPr lang="en-US" b="1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42106022"/>
              </p:ext>
            </p:extLst>
          </p:nvPr>
        </p:nvGraphicFramePr>
        <p:xfrm>
          <a:off x="1981200" y="802930"/>
          <a:ext cx="7772401" cy="5943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90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9916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38243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ro-RO" dirty="0"/>
                        <a:t>Groupes des aliments</a:t>
                      </a:r>
                    </a:p>
                    <a:p>
                      <a:endParaRPr lang="en-US" dirty="0"/>
                    </a:p>
                  </a:txBody>
                  <a:tcPr marL="82550" marR="82550"/>
                </a:tc>
                <a:tc>
                  <a:txBody>
                    <a:bodyPr/>
                    <a:lstStyle/>
                    <a:p>
                      <a:r>
                        <a:rPr lang="ro-RO" dirty="0"/>
                        <a:t>Portions quotidiennes </a:t>
                      </a:r>
                    </a:p>
                  </a:txBody>
                  <a:tcPr marL="82550" marR="82550"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La taille de la portion </a:t>
                      </a:r>
                    </a:p>
                    <a:p>
                      <a:endParaRPr lang="en-US" dirty="0"/>
                    </a:p>
                  </a:txBody>
                  <a:tcPr marL="82550" marR="8255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V</a:t>
                      </a:r>
                      <a:r>
                        <a:rPr lang="ro-RO" dirty="0"/>
                        <a:t>iande de poulet maigre</a:t>
                      </a:r>
                      <a:r>
                        <a:rPr lang="en-US" dirty="0"/>
                        <a:t>, </a:t>
                      </a:r>
                      <a:r>
                        <a:rPr lang="en-US" dirty="0" err="1"/>
                        <a:t>poisson</a:t>
                      </a:r>
                      <a:r>
                        <a:rPr lang="en-US" dirty="0"/>
                        <a:t> </a:t>
                      </a:r>
                    </a:p>
                  </a:txBody>
                  <a:tcPr marL="82550" marR="82550"/>
                </a:tc>
                <a:tc>
                  <a:txBody>
                    <a:bodyPr/>
                    <a:lstStyle/>
                    <a:p>
                      <a:r>
                        <a:rPr lang="en-US"/>
                        <a:t>≤</a:t>
                      </a:r>
                      <a:r>
                        <a:rPr lang="ro-RO"/>
                        <a:t>2</a:t>
                      </a:r>
                      <a:endParaRPr lang="en-US"/>
                    </a:p>
                  </a:txBody>
                  <a:tcPr marL="82550" marR="82550"/>
                </a:tc>
                <a:tc>
                  <a:txBody>
                    <a:bodyPr/>
                    <a:lstStyle/>
                    <a:p>
                      <a:r>
                        <a:rPr lang="fr-FR" baseline="0" dirty="0"/>
                        <a:t>85 g de viande maigre, d'oiseau sans peau et de poisson (cuit) </a:t>
                      </a:r>
                      <a:endParaRPr lang="en-US" dirty="0"/>
                    </a:p>
                  </a:txBody>
                  <a:tcPr marL="82550" marR="8255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o-RO" dirty="0"/>
                        <a:t>Oléagineux, graines, haricots secs </a:t>
                      </a:r>
                      <a:endParaRPr lang="en-US" dirty="0"/>
                    </a:p>
                  </a:txBody>
                  <a:tcPr marL="82550" marR="82550"/>
                </a:tc>
                <a:tc>
                  <a:txBody>
                    <a:bodyPr/>
                    <a:lstStyle/>
                    <a:p>
                      <a:r>
                        <a:rPr lang="ro-RO" dirty="0"/>
                        <a:t>4-5/s</a:t>
                      </a:r>
                      <a:r>
                        <a:rPr lang="en-US" dirty="0" err="1"/>
                        <a:t>emaine</a:t>
                      </a:r>
                      <a:endParaRPr lang="en-US" dirty="0"/>
                    </a:p>
                  </a:txBody>
                  <a:tcPr marL="82550" marR="82550"/>
                </a:tc>
                <a:tc>
                  <a:txBody>
                    <a:bodyPr/>
                    <a:lstStyle/>
                    <a:p>
                      <a:r>
                        <a:rPr lang="fr-FR" baseline="0" dirty="0"/>
                        <a:t>1/3 tasse ou 40 g de graines oléagineuses</a:t>
                      </a:r>
                      <a:endParaRPr lang="ro-RO" baseline="0" dirty="0"/>
                    </a:p>
                    <a:p>
                      <a:r>
                        <a:rPr lang="fr-FR" baseline="0" dirty="0"/>
                        <a:t>1 cuillère à soupe - 15 g de graines</a:t>
                      </a:r>
                      <a:endParaRPr lang="en-US" baseline="0" dirty="0"/>
                    </a:p>
                    <a:p>
                      <a:r>
                        <a:rPr lang="fr-FR" baseline="0" dirty="0"/>
                        <a:t>½ tasse de haricots secs cuits </a:t>
                      </a:r>
                      <a:endParaRPr lang="en-US" dirty="0"/>
                    </a:p>
                  </a:txBody>
                  <a:tcPr marL="82550" marR="8255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o-RO" dirty="0"/>
                        <a:t>Graisses et huile </a:t>
                      </a:r>
                      <a:endParaRPr lang="en-US" dirty="0"/>
                    </a:p>
                  </a:txBody>
                  <a:tcPr marL="82550" marR="82550"/>
                </a:tc>
                <a:tc>
                  <a:txBody>
                    <a:bodyPr/>
                    <a:lstStyle/>
                    <a:p>
                      <a:r>
                        <a:rPr lang="ro-RO"/>
                        <a:t>2-3</a:t>
                      </a:r>
                      <a:endParaRPr lang="en-US"/>
                    </a:p>
                  </a:txBody>
                  <a:tcPr marL="82550" marR="82550"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1 cuillère à café de margarine molle (!!!)</a:t>
                      </a:r>
                      <a:endParaRPr lang="ro-RO" dirty="0"/>
                    </a:p>
                    <a:p>
                      <a:r>
                        <a:rPr lang="fr-FR" dirty="0"/>
                        <a:t>1 cuillère à soupe de mayonnaise faible en gras</a:t>
                      </a:r>
                      <a:endParaRPr lang="ro-RO" dirty="0"/>
                    </a:p>
                    <a:p>
                      <a:r>
                        <a:rPr lang="fr-FR" dirty="0"/>
                        <a:t>2 cuillères à soupe de vinaigrette pour salade</a:t>
                      </a:r>
                      <a:endParaRPr lang="ro-RO" dirty="0"/>
                    </a:p>
                    <a:p>
                      <a:r>
                        <a:rPr lang="fr-FR" dirty="0"/>
                        <a:t>1 cuillère à café d'huile </a:t>
                      </a:r>
                      <a:endParaRPr lang="en-US" dirty="0"/>
                    </a:p>
                  </a:txBody>
                  <a:tcPr marL="82550" marR="8255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o-RO" dirty="0"/>
                        <a:t>Bonbons </a:t>
                      </a:r>
                      <a:endParaRPr lang="en-US" dirty="0"/>
                    </a:p>
                  </a:txBody>
                  <a:tcPr marL="82550" marR="82550"/>
                </a:tc>
                <a:tc>
                  <a:txBody>
                    <a:bodyPr/>
                    <a:lstStyle/>
                    <a:p>
                      <a:r>
                        <a:rPr lang="ro-RO" dirty="0"/>
                        <a:t>5/</a:t>
                      </a:r>
                      <a:r>
                        <a:rPr lang="en-US" dirty="0" err="1"/>
                        <a:t>semaine</a:t>
                      </a:r>
                      <a:r>
                        <a:rPr lang="en-US" dirty="0"/>
                        <a:t> </a:t>
                      </a:r>
                    </a:p>
                  </a:txBody>
                  <a:tcPr marL="82550" marR="82550"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1 cuillère à soupe de sucre</a:t>
                      </a:r>
                      <a:endParaRPr lang="ro-RO" dirty="0"/>
                    </a:p>
                    <a:p>
                      <a:r>
                        <a:rPr lang="fr-FR" baseline="0" dirty="0"/>
                        <a:t>1 cuillère à soupe de confiture </a:t>
                      </a:r>
                      <a:endParaRPr lang="ro-RO" baseline="0" dirty="0"/>
                    </a:p>
                    <a:p>
                      <a:r>
                        <a:rPr lang="ro-RO" dirty="0"/>
                        <a:t>15 g de gelées</a:t>
                      </a:r>
                    </a:p>
                    <a:p>
                      <a:r>
                        <a:rPr lang="ro-RO" baseline="0" dirty="0"/>
                        <a:t>225 ml de limonade </a:t>
                      </a:r>
                      <a:endParaRPr lang="en-US" dirty="0"/>
                    </a:p>
                  </a:txBody>
                  <a:tcPr marL="82550" marR="8255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A2A3C-1B6F-4239-90DC-B9F0DAB5508D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/>
              <a:t>Critères</a:t>
            </a:r>
            <a:r>
              <a:rPr lang="en-US" b="1" dirty="0"/>
              <a:t> </a:t>
            </a:r>
            <a:r>
              <a:rPr lang="en-US" b="1" dirty="0" err="1"/>
              <a:t>d'évaluation</a:t>
            </a:r>
            <a:r>
              <a:rPr lang="en-US" b="1" dirty="0"/>
              <a:t>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fr-FR" dirty="0"/>
              <a:t>Degré de perte de poids:</a:t>
            </a:r>
            <a:endParaRPr lang="ro-RO" dirty="0"/>
          </a:p>
          <a:p>
            <a:pPr lvl="1"/>
            <a:r>
              <a:rPr lang="ro-RO" dirty="0"/>
              <a:t>court terme</a:t>
            </a:r>
          </a:p>
          <a:p>
            <a:pPr lvl="1"/>
            <a:r>
              <a:rPr lang="ro-RO" dirty="0"/>
              <a:t>long terme</a:t>
            </a:r>
          </a:p>
          <a:p>
            <a:r>
              <a:rPr lang="ro-RO" dirty="0"/>
              <a:t>Facilité</a:t>
            </a:r>
          </a:p>
          <a:p>
            <a:r>
              <a:rPr lang="ro-RO" dirty="0"/>
              <a:t>Valeur nutritionnelle</a:t>
            </a:r>
          </a:p>
          <a:p>
            <a:r>
              <a:rPr lang="ro-RO" dirty="0"/>
              <a:t>Sécurité</a:t>
            </a:r>
          </a:p>
          <a:p>
            <a:r>
              <a:rPr lang="ro-RO" dirty="0"/>
              <a:t>Avantages:</a:t>
            </a:r>
          </a:p>
          <a:p>
            <a:pPr lvl="1"/>
            <a:r>
              <a:rPr lang="en-US" dirty="0"/>
              <a:t>dans le </a:t>
            </a:r>
            <a:r>
              <a:rPr lang="en-US" dirty="0" err="1"/>
              <a:t>diabète</a:t>
            </a:r>
            <a:endParaRPr lang="ro-RO" dirty="0"/>
          </a:p>
          <a:p>
            <a:pPr lvl="1"/>
            <a:r>
              <a:rPr lang="ro-RO" dirty="0"/>
              <a:t>cardiovasculaire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A2A3C-1B6F-4239-90DC-B9F0DAB5508D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b="1" dirty="0"/>
              <a:t>AVANTAGES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Effet de perte de poids</a:t>
            </a:r>
            <a:endParaRPr lang="ro-RO" dirty="0"/>
          </a:p>
          <a:p>
            <a:r>
              <a:rPr lang="ro-RO" dirty="0"/>
              <a:t>Effets cardiovasculaires:</a:t>
            </a:r>
          </a:p>
          <a:p>
            <a:pPr lvl="1"/>
            <a:r>
              <a:rPr lang="ro-RO" dirty="0"/>
              <a:t>TA diminue </a:t>
            </a:r>
            <a:endParaRPr lang="en-US" dirty="0"/>
          </a:p>
          <a:p>
            <a:pPr lvl="1"/>
            <a:r>
              <a:rPr lang="en-US" dirty="0" err="1"/>
              <a:t>HDLc</a:t>
            </a:r>
            <a:r>
              <a:rPr lang="en-US" dirty="0"/>
              <a:t> </a:t>
            </a:r>
            <a:r>
              <a:rPr lang="en-US" dirty="0" err="1"/>
              <a:t>augmente</a:t>
            </a:r>
            <a:r>
              <a:rPr lang="en-US" dirty="0"/>
              <a:t> </a:t>
            </a:r>
            <a:endParaRPr lang="ro-RO" dirty="0"/>
          </a:p>
          <a:p>
            <a:pPr lvl="1"/>
            <a:r>
              <a:rPr lang="ro-RO" dirty="0"/>
              <a:t>LDLc diminue </a:t>
            </a:r>
          </a:p>
          <a:p>
            <a:pPr lvl="1"/>
            <a:r>
              <a:rPr lang="ro-RO" dirty="0"/>
              <a:t>Diminution des triglycérides</a:t>
            </a:r>
          </a:p>
          <a:p>
            <a:r>
              <a:rPr lang="fr-FR" dirty="0"/>
              <a:t>Il est également bénéfique dans le diabète de type 2 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A2A3C-1B6F-4239-90DC-B9F0DAB5508D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Il ne pose pas de risque pour la santé</a:t>
            </a:r>
            <a:endParaRPr lang="ro-RO" dirty="0"/>
          </a:p>
          <a:p>
            <a:r>
              <a:rPr lang="ro-RO" dirty="0"/>
              <a:t>Aucun supplément requis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A2A3C-1B6F-4239-90DC-B9F0DAB5508D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b="1" dirty="0"/>
              <a:t>Facilité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Bonne conformité (n'interdit complètement aucun groupe alimentaire)</a:t>
            </a:r>
            <a:endParaRPr lang="ro-RO" dirty="0"/>
          </a:p>
          <a:p>
            <a:r>
              <a:rPr lang="ro-RO" dirty="0"/>
              <a:t>Plan d'alimentation pratique:</a:t>
            </a:r>
          </a:p>
          <a:p>
            <a:pPr lvl="1"/>
            <a:r>
              <a:rPr lang="ro-RO" dirty="0"/>
              <a:t>diverses recettes</a:t>
            </a:r>
          </a:p>
          <a:p>
            <a:pPr lvl="1"/>
            <a:r>
              <a:rPr lang="fr-FR" dirty="0"/>
              <a:t>permet une consommation modérée d'alcool (1 verre / jour pour les femmes et 2 pour les hommes)</a:t>
            </a:r>
            <a:endParaRPr lang="ro-RO" dirty="0"/>
          </a:p>
          <a:p>
            <a:pPr lvl="1"/>
            <a:r>
              <a:rPr lang="fr-FR" dirty="0"/>
              <a:t>suggestions DASH pour recettes, lecture d'étiquettes et exercices </a:t>
            </a:r>
            <a:endParaRPr lang="ro-RO" dirty="0"/>
          </a:p>
          <a:p>
            <a:endParaRPr lang="ro-RO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A2A3C-1B6F-4239-90DC-B9F0DAB5508D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b="1" dirty="0"/>
              <a:t>Facilité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Bonne satiété (contribue les protéines de viande faible, les légumes et les fruits)</a:t>
            </a:r>
            <a:endParaRPr lang="ro-RO" dirty="0"/>
          </a:p>
          <a:p>
            <a:r>
              <a:rPr lang="fr-FR" dirty="0"/>
              <a:t>Goût de la nourriture: bon, varié </a:t>
            </a:r>
            <a:endParaRPr lang="ro-R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A2A3C-1B6F-4239-90DC-B9F0DAB5508D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b="1" dirty="0"/>
              <a:t>Évaluation d'experts </a:t>
            </a:r>
            <a:endParaRPr lang="en-US" b="1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86364795"/>
              </p:ext>
            </p:extLst>
          </p:nvPr>
        </p:nvGraphicFramePr>
        <p:xfrm>
          <a:off x="1524000" y="2249380"/>
          <a:ext cx="7953693" cy="288142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3889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14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ro-RO" sz="2400" dirty="0"/>
                        <a:t>Paramètre 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o-RO" sz="2400" dirty="0"/>
                        <a:t>Scor</a:t>
                      </a:r>
                      <a:r>
                        <a:rPr lang="en-US" sz="2400" dirty="0"/>
                        <a:t>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93820">
                <a:tc>
                  <a:txBody>
                    <a:bodyPr/>
                    <a:lstStyle/>
                    <a:p>
                      <a:r>
                        <a:rPr lang="fr-FR" sz="2400" dirty="0"/>
                        <a:t>Perte de poids à court terme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o-RO" sz="2400" dirty="0"/>
                        <a:t>3,0</a:t>
                      </a:r>
                      <a:endParaRPr lang="en-US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400" baseline="0" dirty="0"/>
                        <a:t>Perte de poids à long terme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o-RO" sz="2400" dirty="0"/>
                        <a:t>3,3</a:t>
                      </a:r>
                      <a:endParaRPr lang="en-US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1067">
                <a:tc>
                  <a:txBody>
                    <a:bodyPr/>
                    <a:lstStyle/>
                    <a:p>
                      <a:r>
                        <a:rPr lang="ro-RO" sz="2400" dirty="0"/>
                        <a:t>Facilité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o-RO" sz="2400" dirty="0"/>
                        <a:t>3,3</a:t>
                      </a:r>
                      <a:endParaRPr lang="en-US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91067">
                <a:tc>
                  <a:txBody>
                    <a:bodyPr/>
                    <a:lstStyle/>
                    <a:p>
                      <a:r>
                        <a:rPr lang="ro-RO" sz="2400" dirty="0"/>
                        <a:t>En bonne santé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o-RO" sz="2400" dirty="0"/>
                        <a:t>4,8</a:t>
                      </a:r>
                      <a:endParaRPr lang="en-US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91067">
                <a:tc>
                  <a:txBody>
                    <a:bodyPr/>
                    <a:lstStyle/>
                    <a:p>
                      <a:r>
                        <a:rPr lang="ro-RO" sz="2400" b="1" dirty="0"/>
                        <a:t>SCOR</a:t>
                      </a:r>
                      <a:r>
                        <a:rPr lang="en-US" sz="2400" b="1" dirty="0"/>
                        <a:t>E</a:t>
                      </a:r>
                      <a:r>
                        <a:rPr lang="ro-RO" sz="2400" b="1" dirty="0"/>
                        <a:t> G</a:t>
                      </a:r>
                      <a:r>
                        <a:rPr lang="en-US" sz="2400" b="1" dirty="0"/>
                        <a:t>LOBAL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o-RO" sz="2400" b="1" dirty="0"/>
                        <a:t>4,1</a:t>
                      </a:r>
                      <a:endParaRPr lang="en-US" sz="2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A2A3C-1B6F-4239-90DC-B9F0DAB5508D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o-RO" b="1" dirty="0"/>
              <a:t>3. Régime flexitarien </a:t>
            </a:r>
            <a:endParaRPr lang="en-US" b="1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A2A3C-1B6F-4239-90DC-B9F0DAB5508D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415890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o-RO" sz="4800" b="1" dirty="0"/>
              <a:t>GÉNÉRALITÉS</a:t>
            </a:r>
            <a:r>
              <a:rPr lang="ro-RO" sz="4800" b="1" dirty="0">
                <a:solidFill>
                  <a:srgbClr val="FF0000"/>
                </a:solidFill>
              </a:rPr>
              <a:t> </a:t>
            </a:r>
            <a:br>
              <a:rPr lang="ro-RO" sz="4800" b="1" dirty="0">
                <a:solidFill>
                  <a:srgbClr val="FF0000"/>
                </a:solidFill>
              </a:rPr>
            </a:br>
            <a:endParaRPr lang="en-US" sz="48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ro-RO" sz="2800" dirty="0"/>
              <a:t>Régime équilibré</a:t>
            </a:r>
          </a:p>
          <a:p>
            <a:pPr lvl="1">
              <a:lnSpc>
                <a:spcPct val="150000"/>
              </a:lnSpc>
            </a:pPr>
            <a:r>
              <a:rPr lang="fr-FR" sz="2400" dirty="0"/>
              <a:t>Combinaison entre flexible et végétarien </a:t>
            </a:r>
            <a:endParaRPr lang="ro-RO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A2A3C-1B6F-4239-90DC-B9F0DAB5508D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026725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o-RO" b="1" dirty="0"/>
              <a:t>Plan nutritionnel </a:t>
            </a:r>
            <a:endParaRPr lang="en-US" b="1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Ajouter 5 groupes d'aliments au régime</a:t>
            </a:r>
            <a:endParaRPr lang="ro-RO" dirty="0"/>
          </a:p>
          <a:p>
            <a:pPr lvl="1"/>
            <a:r>
              <a:rPr lang="fr-FR" dirty="0"/>
              <a:t>Remplacer la viande avec: les légumineuses (haricots, pois) ou des </a:t>
            </a:r>
            <a:r>
              <a:rPr lang="fr-FR" dirty="0" err="1"/>
              <a:t>oeufs</a:t>
            </a:r>
            <a:endParaRPr lang="ro-RO" dirty="0"/>
          </a:p>
          <a:p>
            <a:pPr lvl="1"/>
            <a:r>
              <a:rPr lang="ro-RO" dirty="0"/>
              <a:t>Fruits et légumes</a:t>
            </a:r>
          </a:p>
          <a:p>
            <a:pPr lvl="1"/>
            <a:r>
              <a:rPr lang="ro-RO" dirty="0"/>
              <a:t>Grains entiers</a:t>
            </a:r>
          </a:p>
          <a:p>
            <a:pPr lvl="1"/>
            <a:r>
              <a:rPr lang="ro-RO" dirty="0"/>
              <a:t>Produits laitiers</a:t>
            </a:r>
          </a:p>
          <a:p>
            <a:pPr lvl="1"/>
            <a:r>
              <a:rPr lang="ro-RO" dirty="0"/>
              <a:t>Épices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A2A3C-1B6F-4239-90DC-B9F0DAB5508D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926152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o-RO" dirty="0"/>
              <a:t>5 repas par jour</a:t>
            </a:r>
          </a:p>
          <a:p>
            <a:r>
              <a:rPr lang="ro-RO" dirty="0"/>
              <a:t>Petit déjeuner: 300 kcal</a:t>
            </a:r>
          </a:p>
          <a:p>
            <a:r>
              <a:rPr lang="ro-RO" dirty="0"/>
              <a:t>Déjeuner: 400 kcal</a:t>
            </a:r>
          </a:p>
          <a:p>
            <a:r>
              <a:rPr lang="ro-RO" dirty="0"/>
              <a:t>Dîner: 500 kcal</a:t>
            </a:r>
          </a:p>
          <a:p>
            <a:r>
              <a:rPr lang="ro-RO" dirty="0"/>
              <a:t>2 </a:t>
            </a:r>
            <a:r>
              <a:rPr lang="en-US" dirty="0"/>
              <a:t>collation </a:t>
            </a:r>
            <a:r>
              <a:rPr lang="ro-RO" dirty="0"/>
              <a:t>à 150 kcal</a:t>
            </a:r>
          </a:p>
          <a:p>
            <a:pPr marL="0" indent="0">
              <a:buNone/>
            </a:pPr>
            <a:endParaRPr lang="ro-R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A2A3C-1B6F-4239-90DC-B9F0DAB5508D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264213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b="1" dirty="0"/>
              <a:t>Évaluation d'experts </a:t>
            </a:r>
            <a:endParaRPr lang="en-US" b="1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92694906"/>
              </p:ext>
            </p:extLst>
          </p:nvPr>
        </p:nvGraphicFramePr>
        <p:xfrm>
          <a:off x="1600200" y="2202020"/>
          <a:ext cx="8229600" cy="291253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14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ro-RO" sz="2400" dirty="0"/>
                        <a:t>Paramètre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o-RO" sz="2400" dirty="0"/>
                        <a:t>Scor</a:t>
                      </a:r>
                      <a:r>
                        <a:rPr lang="en-US" sz="2400" dirty="0"/>
                        <a:t>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91067">
                <a:tc>
                  <a:txBody>
                    <a:bodyPr/>
                    <a:lstStyle/>
                    <a:p>
                      <a:r>
                        <a:rPr lang="fr-FR" sz="2400" dirty="0"/>
                        <a:t>Perte de poids à court terme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o-RO" sz="2400" dirty="0"/>
                        <a:t>3,5</a:t>
                      </a:r>
                      <a:endParaRPr lang="en-US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106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400" baseline="0" dirty="0"/>
                        <a:t>Perte de poids à long terme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o-RO" sz="2400" dirty="0"/>
                        <a:t>3,3</a:t>
                      </a:r>
                      <a:endParaRPr lang="en-US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1067">
                <a:tc>
                  <a:txBody>
                    <a:bodyPr/>
                    <a:lstStyle/>
                    <a:p>
                      <a:r>
                        <a:rPr lang="ro-RO" sz="2400" dirty="0"/>
                        <a:t>Facilité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o-RO" sz="2400" dirty="0"/>
                        <a:t>3,5</a:t>
                      </a:r>
                      <a:endParaRPr lang="en-US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91067">
                <a:tc>
                  <a:txBody>
                    <a:bodyPr/>
                    <a:lstStyle/>
                    <a:p>
                      <a:r>
                        <a:rPr lang="ro-RO" sz="2400" dirty="0"/>
                        <a:t>En bonne santé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o-RO" sz="2400" dirty="0"/>
                        <a:t>4,7</a:t>
                      </a:r>
                      <a:endParaRPr lang="en-US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91067">
                <a:tc>
                  <a:txBody>
                    <a:bodyPr/>
                    <a:lstStyle/>
                    <a:p>
                      <a:r>
                        <a:rPr lang="ro-RO" sz="2400" b="1" dirty="0"/>
                        <a:t>SCOR</a:t>
                      </a:r>
                      <a:r>
                        <a:rPr lang="en-US" sz="2400" b="1" dirty="0"/>
                        <a:t>E</a:t>
                      </a:r>
                      <a:r>
                        <a:rPr lang="ro-RO" sz="2400" b="1" dirty="0"/>
                        <a:t> G</a:t>
                      </a:r>
                      <a:r>
                        <a:rPr lang="en-US" sz="2400" b="1" dirty="0"/>
                        <a:t>LOBAL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o-RO" sz="2400" b="1" dirty="0"/>
                        <a:t>4,0</a:t>
                      </a:r>
                      <a:endParaRPr lang="en-US" sz="2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A2A3C-1B6F-4239-90DC-B9F0DAB5508D}" type="slidenum">
              <a:rPr lang="en-US" smtClean="0"/>
              <a:pPr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31282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o-RO" sz="6000" b="1" dirty="0"/>
              <a:t>Top 2019</a:t>
            </a:r>
            <a:endParaRPr lang="en-US" sz="60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A2A3C-1B6F-4239-90DC-B9F0DAB5508D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827579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o-RO" b="1" dirty="0"/>
              <a:t>3.Régime MIND </a:t>
            </a:r>
            <a:endParaRPr lang="en-US" b="1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A2A3C-1B6F-4239-90DC-B9F0DAB5508D}" type="slidenum">
              <a:rPr lang="en-US" smtClean="0"/>
              <a:pPr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137517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o-RO" sz="4800" b="1" dirty="0"/>
              <a:t>GÉNÉRALITÉS</a:t>
            </a:r>
            <a:r>
              <a:rPr lang="ro-RO" sz="4800" b="1" dirty="0">
                <a:solidFill>
                  <a:srgbClr val="FF0000"/>
                </a:solidFill>
              </a:rPr>
              <a:t> </a:t>
            </a:r>
            <a:br>
              <a:rPr lang="ro-RO" sz="4800" b="1" dirty="0">
                <a:solidFill>
                  <a:srgbClr val="FF0000"/>
                </a:solidFill>
              </a:rPr>
            </a:br>
            <a:endParaRPr lang="en-US" sz="48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>
              <a:lnSpc>
                <a:spcPct val="150000"/>
              </a:lnSpc>
            </a:pPr>
            <a:r>
              <a:rPr lang="fr-FR" sz="2400" dirty="0"/>
              <a:t>Combinaison entre le régime DASH et le régime méditerranéen</a:t>
            </a:r>
            <a:endParaRPr lang="ro-RO" sz="2400" dirty="0"/>
          </a:p>
          <a:p>
            <a:pPr lvl="1">
              <a:lnSpc>
                <a:spcPct val="150000"/>
              </a:lnSpc>
            </a:pPr>
            <a:r>
              <a:rPr lang="fr-FR" sz="2400" dirty="0"/>
              <a:t>Assure la santé du système nerveux</a:t>
            </a:r>
            <a:endParaRPr lang="ro-RO" sz="2400" dirty="0"/>
          </a:p>
          <a:p>
            <a:pPr lvl="1">
              <a:lnSpc>
                <a:spcPct val="150000"/>
              </a:lnSpc>
            </a:pPr>
            <a:r>
              <a:rPr lang="fr-FR" sz="2400" dirty="0"/>
              <a:t>Diminue le risque de démence </a:t>
            </a:r>
            <a:endParaRPr lang="ro-RO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A2A3C-1B6F-4239-90DC-B9F0DAB5508D}" type="slidenum">
              <a:rPr lang="en-US" smtClean="0"/>
              <a:pPr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648524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o-RO" b="1" dirty="0"/>
              <a:t>Plan nutritionnel </a:t>
            </a:r>
            <a:endParaRPr lang="en-US" b="1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Au moins 3 portions seront incluses en régime chaque jour</a:t>
            </a:r>
            <a:endParaRPr lang="ro-RO" dirty="0"/>
          </a:p>
          <a:p>
            <a:pPr lvl="1"/>
            <a:r>
              <a:rPr lang="ro-RO" dirty="0"/>
              <a:t>Grains entiers</a:t>
            </a:r>
          </a:p>
          <a:p>
            <a:pPr lvl="1"/>
            <a:r>
              <a:rPr lang="ro-RO" dirty="0"/>
              <a:t>Salade</a:t>
            </a:r>
          </a:p>
          <a:p>
            <a:pPr lvl="1"/>
            <a:r>
              <a:rPr lang="fr-FR" dirty="0"/>
              <a:t>Un autre aliment à base de plantes</a:t>
            </a:r>
            <a:endParaRPr lang="ro-RO" dirty="0"/>
          </a:p>
          <a:p>
            <a:r>
              <a:rPr lang="fr-FR" dirty="0"/>
              <a:t>Un verre de vin sera consommé quotidiennement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A2A3C-1B6F-4239-90DC-B9F0DAB5508D}" type="slidenum">
              <a:rPr lang="en-US" smtClean="0"/>
              <a:pPr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103352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914400"/>
            <a:ext cx="9980611" cy="4876801"/>
          </a:xfrm>
        </p:spPr>
        <p:txBody>
          <a:bodyPr>
            <a:normAutofit fontScale="92500" lnSpcReduction="10000"/>
          </a:bodyPr>
          <a:lstStyle/>
          <a:p>
            <a:r>
              <a:rPr lang="ro-RO" dirty="0"/>
              <a:t>Presque tous les jours:</a:t>
            </a:r>
          </a:p>
          <a:p>
            <a:pPr lvl="1"/>
            <a:r>
              <a:rPr lang="fr-FR" dirty="0"/>
              <a:t>Une collation contenant des oléagineux</a:t>
            </a:r>
            <a:endParaRPr lang="ro-RO" dirty="0"/>
          </a:p>
          <a:p>
            <a:r>
              <a:rPr lang="ro-RO" dirty="0"/>
              <a:t>Á</a:t>
            </a:r>
            <a:r>
              <a:rPr lang="en-US" dirty="0"/>
              <a:t> </a:t>
            </a:r>
            <a:r>
              <a:rPr lang="ro-RO" dirty="0"/>
              <a:t>2 jours</a:t>
            </a:r>
          </a:p>
          <a:p>
            <a:pPr lvl="1"/>
            <a:r>
              <a:rPr lang="ro-RO" dirty="0"/>
              <a:t>½ tasse de haricots</a:t>
            </a:r>
          </a:p>
          <a:p>
            <a:r>
              <a:rPr lang="ro-RO" dirty="0"/>
              <a:t>Deux fois par semaine</a:t>
            </a:r>
          </a:p>
          <a:p>
            <a:pPr lvl="1"/>
            <a:r>
              <a:rPr lang="ro-RO" dirty="0"/>
              <a:t>Viande d'oiseau</a:t>
            </a:r>
          </a:p>
          <a:p>
            <a:pPr lvl="1"/>
            <a:r>
              <a:rPr lang="fr-FR" dirty="0"/>
              <a:t>½ tasse de baies (de préférence: myrtilles)</a:t>
            </a:r>
            <a:endParaRPr lang="ro-RO" dirty="0"/>
          </a:p>
          <a:p>
            <a:r>
              <a:rPr lang="ro-RO" dirty="0"/>
              <a:t>Chaque semaine:</a:t>
            </a:r>
          </a:p>
          <a:p>
            <a:pPr lvl="1"/>
            <a:r>
              <a:rPr lang="ro-RO" dirty="0"/>
              <a:t>P</a:t>
            </a:r>
            <a:r>
              <a:rPr lang="en-US" dirty="0" err="1"/>
              <a:t>oisson</a:t>
            </a:r>
            <a:endParaRPr lang="ro-RO" dirty="0"/>
          </a:p>
          <a:p>
            <a:r>
              <a:rPr lang="en-US" dirty="0" err="1"/>
              <a:t>Huile</a:t>
            </a:r>
            <a:r>
              <a:rPr lang="en-US" dirty="0"/>
              <a:t> </a:t>
            </a:r>
            <a:r>
              <a:rPr lang="en-US" dirty="0" err="1"/>
              <a:t>utilisé</a:t>
            </a:r>
            <a:r>
              <a:rPr lang="en-US" dirty="0"/>
              <a:t> </a:t>
            </a:r>
            <a:endParaRPr lang="ro-RO" dirty="0"/>
          </a:p>
          <a:p>
            <a:pPr lvl="1"/>
            <a:r>
              <a:rPr lang="en-US" dirty="0" err="1"/>
              <a:t>D’olive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A2A3C-1B6F-4239-90DC-B9F0DAB5508D}" type="slidenum">
              <a:rPr lang="en-US" smtClean="0"/>
              <a:pPr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668176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b="1" dirty="0"/>
              <a:t>Évaluation d'experts </a:t>
            </a:r>
            <a:endParaRPr lang="en-US" b="1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57678821"/>
              </p:ext>
            </p:extLst>
          </p:nvPr>
        </p:nvGraphicFramePr>
        <p:xfrm>
          <a:off x="1981200" y="1981200"/>
          <a:ext cx="8229600" cy="291253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14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45627">
                <a:tc>
                  <a:txBody>
                    <a:bodyPr/>
                    <a:lstStyle/>
                    <a:p>
                      <a:r>
                        <a:rPr lang="ro-RO" sz="2400" dirty="0"/>
                        <a:t>Paramètre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o-RO" sz="2400" dirty="0"/>
                        <a:t>Scor</a:t>
                      </a:r>
                      <a:r>
                        <a:rPr lang="en-US" sz="2400" dirty="0"/>
                        <a:t>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91067">
                <a:tc>
                  <a:txBody>
                    <a:bodyPr/>
                    <a:lstStyle/>
                    <a:p>
                      <a:r>
                        <a:rPr lang="fr-FR" sz="2400" dirty="0"/>
                        <a:t>Perte de poids à court terme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o-RO" sz="2400" dirty="0"/>
                        <a:t>2,8</a:t>
                      </a:r>
                      <a:endParaRPr lang="en-US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106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400" baseline="0" dirty="0"/>
                        <a:t>Perte de poids à long terme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o-RO" sz="2400" dirty="0"/>
                        <a:t>2,8</a:t>
                      </a:r>
                      <a:endParaRPr lang="en-US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1067">
                <a:tc>
                  <a:txBody>
                    <a:bodyPr/>
                    <a:lstStyle/>
                    <a:p>
                      <a:r>
                        <a:rPr lang="ro-RO" sz="2400" dirty="0"/>
                        <a:t>Facilité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o-RO" sz="2400" dirty="0"/>
                        <a:t>3,4</a:t>
                      </a:r>
                      <a:endParaRPr lang="en-US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91067">
                <a:tc>
                  <a:txBody>
                    <a:bodyPr/>
                    <a:lstStyle/>
                    <a:p>
                      <a:r>
                        <a:rPr lang="ro-RO" sz="2400" dirty="0"/>
                        <a:t>En bonne santé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o-RO" sz="2400" dirty="0"/>
                        <a:t>4,6</a:t>
                      </a:r>
                      <a:endParaRPr lang="en-US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91067">
                <a:tc>
                  <a:txBody>
                    <a:bodyPr/>
                    <a:lstStyle/>
                    <a:p>
                      <a:r>
                        <a:rPr lang="ro-RO" sz="2400" b="1" dirty="0"/>
                        <a:t>SCOR</a:t>
                      </a:r>
                      <a:r>
                        <a:rPr lang="en-US" sz="2400" b="1" dirty="0"/>
                        <a:t>E</a:t>
                      </a:r>
                      <a:r>
                        <a:rPr lang="ro-RO" sz="2400" b="1" dirty="0"/>
                        <a:t> G</a:t>
                      </a:r>
                      <a:r>
                        <a:rPr lang="en-US" sz="2400" b="1" dirty="0"/>
                        <a:t>LOBAL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o-RO" sz="2400" b="1" dirty="0"/>
                        <a:t>3,9</a:t>
                      </a:r>
                      <a:endParaRPr lang="en-US" sz="2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A2A3C-1B6F-4239-90DC-B9F0DAB5508D}" type="slidenum">
              <a:rPr lang="en-US" smtClean="0"/>
              <a:pPr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717194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o-RO" b="1" dirty="0"/>
              <a:t>4. Régime Weight Watchers</a:t>
            </a:r>
            <a:endParaRPr lang="en-US" b="1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>
                <a:solidFill>
                  <a:schemeClr val="tx1"/>
                </a:solidFill>
              </a:rPr>
              <a:t>“</a:t>
            </a:r>
            <a:r>
              <a:rPr lang="ro-RO" b="1" dirty="0">
                <a:solidFill>
                  <a:schemeClr val="tx1"/>
                </a:solidFill>
              </a:rPr>
              <a:t>gardes de poids </a:t>
            </a:r>
            <a:r>
              <a:rPr lang="en-US" b="1" dirty="0">
                <a:solidFill>
                  <a:schemeClr val="tx1"/>
                </a:solidFill>
              </a:rPr>
              <a:t>”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A2A3C-1B6F-4239-90DC-B9F0DAB5508D}" type="slidenum">
              <a:rPr lang="en-US" smtClean="0"/>
              <a:pPr/>
              <a:t>35</a:t>
            </a:fld>
            <a:endParaRPr lang="en-US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867" y="228600"/>
            <a:ext cx="9905998" cy="1478570"/>
          </a:xfrm>
        </p:spPr>
        <p:txBody>
          <a:bodyPr/>
          <a:lstStyle/>
          <a:p>
            <a:r>
              <a:rPr lang="ro-RO" b="1" dirty="0"/>
              <a:t>GÉNÉRALITÉS </a:t>
            </a:r>
            <a:br>
              <a:rPr lang="ro-RO" b="1" dirty="0">
                <a:solidFill>
                  <a:srgbClr val="FF0000"/>
                </a:solidFill>
              </a:rPr>
            </a:b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3121" y="1707170"/>
            <a:ext cx="10745789" cy="4044224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50000"/>
              </a:lnSpc>
            </a:pPr>
            <a:r>
              <a:rPr lang="ro-RO" dirty="0"/>
              <a:t>Régime équilibré</a:t>
            </a:r>
          </a:p>
          <a:p>
            <a:pPr>
              <a:lnSpc>
                <a:spcPct val="150000"/>
              </a:lnSpc>
            </a:pPr>
            <a:r>
              <a:rPr lang="ro-RO" dirty="0"/>
              <a:t>Objectif: perte de poids</a:t>
            </a:r>
          </a:p>
          <a:p>
            <a:r>
              <a:rPr lang="fr-FR" dirty="0"/>
              <a:t>Il est basé sur le principe que compter les calories n'est pas tout en termes de régime</a:t>
            </a:r>
            <a:endParaRPr lang="ro-RO" dirty="0"/>
          </a:p>
          <a:p>
            <a:r>
              <a:rPr lang="fr-FR" dirty="0"/>
              <a:t>Les aliments considérés sains sont préférés</a:t>
            </a:r>
            <a:endParaRPr lang="ro-RO" dirty="0"/>
          </a:p>
          <a:p>
            <a:r>
              <a:rPr lang="fr-FR" dirty="0"/>
              <a:t>Les aliments qui donnent la plus longue sensation de satiété sont les meilleurs</a:t>
            </a:r>
            <a:endParaRPr lang="ro-RO" dirty="0"/>
          </a:p>
          <a:p>
            <a:r>
              <a:rPr lang="fr-FR" dirty="0"/>
              <a:t>Donnez à chaque aliment un score basé sur la teneur en P, L, G, en fibres et en calories et en fonction de l'effort de digestion (les fruits et légumes frais ont 0 point, les aliments transformés ont le plus de points) </a:t>
            </a:r>
            <a:endParaRPr lang="ro-RO" dirty="0"/>
          </a:p>
          <a:p>
            <a:pPr>
              <a:lnSpc>
                <a:spcPct val="150000"/>
              </a:lnSpc>
            </a:pPr>
            <a:endParaRPr lang="ro-R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A2A3C-1B6F-4239-90DC-B9F0DAB5508D}" type="slidenum">
              <a:rPr lang="en-US" smtClean="0"/>
              <a:pPr/>
              <a:t>36</a:t>
            </a:fld>
            <a:endParaRPr lang="en-US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b="1" dirty="0"/>
              <a:t>GÉNÉRALITÉS</a:t>
            </a:r>
            <a:r>
              <a:rPr lang="ro-RO" b="1" dirty="0">
                <a:solidFill>
                  <a:srgbClr val="FF0000"/>
                </a:solidFill>
              </a:rPr>
              <a:t> </a:t>
            </a:r>
            <a:br>
              <a:rPr lang="ro-RO" b="1" dirty="0">
                <a:solidFill>
                  <a:srgbClr val="FF0000"/>
                </a:solidFill>
              </a:rPr>
            </a:b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Chaque participant a droit à un certain nombre de points en fonction de son âge, son sexe, sa taille et son poids</a:t>
            </a:r>
            <a:endParaRPr lang="ro-RO" dirty="0"/>
          </a:p>
          <a:p>
            <a:r>
              <a:rPr lang="fr-FR" dirty="0"/>
              <a:t>Les participants peuvent rejoindre le programme aussi longtemps qu'ils le souhaitent</a:t>
            </a:r>
            <a:endParaRPr lang="ro-RO" dirty="0"/>
          </a:p>
          <a:p>
            <a:r>
              <a:rPr lang="fr-FR" dirty="0"/>
              <a:t>Il y a un support en ligne avec un score de plus de 40 000 plats</a:t>
            </a:r>
            <a:endParaRPr lang="ro-RO" dirty="0"/>
          </a:p>
          <a:p>
            <a:r>
              <a:rPr lang="fr-FR" dirty="0"/>
              <a:t>De plus, des réunions de groupe peuvent être organisées </a:t>
            </a:r>
            <a:endParaRPr lang="ro-RO" dirty="0"/>
          </a:p>
          <a:p>
            <a:endParaRPr lang="ro-RO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A2A3C-1B6F-4239-90DC-B9F0DAB5508D}" type="slidenum">
              <a:rPr lang="en-US" smtClean="0"/>
              <a:pPr/>
              <a:t>37</a:t>
            </a:fld>
            <a:endParaRPr lang="en-US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b="1" dirty="0"/>
              <a:t>AVANTAGES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Bon effet sur le poids corporel</a:t>
            </a:r>
            <a:endParaRPr lang="ro-RO" dirty="0"/>
          </a:p>
          <a:p>
            <a:r>
              <a:rPr lang="ro-RO" dirty="0"/>
              <a:t>Effets cardiovasculaires</a:t>
            </a:r>
          </a:p>
          <a:p>
            <a:pPr lvl="1"/>
            <a:r>
              <a:rPr lang="ro-RO" dirty="0"/>
              <a:t>LDLc</a:t>
            </a:r>
            <a:r>
              <a:rPr lang="en-US" dirty="0"/>
              <a:t> </a:t>
            </a:r>
            <a:r>
              <a:rPr lang="en-US" dirty="0" err="1"/>
              <a:t>diminue</a:t>
            </a:r>
            <a:endParaRPr lang="ro-RO" dirty="0"/>
          </a:p>
          <a:p>
            <a:pPr lvl="1"/>
            <a:r>
              <a:rPr lang="fr-FR" dirty="0"/>
              <a:t>Diminue le rapport </a:t>
            </a:r>
            <a:r>
              <a:rPr lang="fr-FR" dirty="0" err="1"/>
              <a:t>LDLc</a:t>
            </a:r>
            <a:r>
              <a:rPr lang="fr-FR" dirty="0"/>
              <a:t> / </a:t>
            </a:r>
            <a:r>
              <a:rPr lang="fr-FR" dirty="0" err="1"/>
              <a:t>HDLc</a:t>
            </a:r>
            <a:endParaRPr lang="ro-RO" dirty="0"/>
          </a:p>
          <a:p>
            <a:pPr lvl="1"/>
            <a:r>
              <a:rPr lang="ro-RO" dirty="0"/>
              <a:t>Diminution des triglycérides 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A2A3C-1B6F-4239-90DC-B9F0DAB5508D}" type="slidenum">
              <a:rPr lang="en-US" smtClean="0"/>
              <a:pPr/>
              <a:t>38</a:t>
            </a:fld>
            <a:endParaRPr lang="en-US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b="1" dirty="0"/>
              <a:t>Risques pour la santé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Il n'y a aucune information à ce sujet</a:t>
            </a:r>
            <a:endParaRPr lang="ro-RO" dirty="0"/>
          </a:p>
          <a:p>
            <a:r>
              <a:rPr lang="fr-FR" dirty="0"/>
              <a:t>Cependant, étant un régime de perte de poids n'est pas recommandé:</a:t>
            </a:r>
            <a:endParaRPr lang="ro-RO" dirty="0"/>
          </a:p>
          <a:p>
            <a:pPr lvl="1"/>
            <a:r>
              <a:rPr lang="fr-FR" dirty="0"/>
              <a:t>enfants de moins de 10 ans</a:t>
            </a:r>
            <a:endParaRPr lang="ro-RO" dirty="0"/>
          </a:p>
          <a:p>
            <a:pPr lvl="1"/>
            <a:r>
              <a:rPr lang="en-US" dirty="0"/>
              <a:t>e</a:t>
            </a:r>
            <a:r>
              <a:rPr lang="fr-FR" dirty="0" err="1"/>
              <a:t>nfants</a:t>
            </a:r>
            <a:r>
              <a:rPr lang="fr-FR" dirty="0"/>
              <a:t> entre 10 et 17 ans sans le consentement du médecin</a:t>
            </a:r>
            <a:endParaRPr lang="ro-RO" dirty="0"/>
          </a:p>
          <a:p>
            <a:pPr lvl="1"/>
            <a:r>
              <a:rPr lang="ro-RO" dirty="0"/>
              <a:t>femmes enceintes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A2A3C-1B6F-4239-90DC-B9F0DAB5508D}" type="slidenum">
              <a:rPr lang="en-US" smtClean="0"/>
              <a:pPr/>
              <a:t>39</a:t>
            </a:fld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o-RO" b="1" dirty="0"/>
              <a:t>1. diète méditerranéenne </a:t>
            </a:r>
            <a:endParaRPr lang="en-US" b="1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A2A3C-1B6F-4239-90DC-B9F0DAB5508D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8552199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b="1" dirty="0"/>
              <a:t>Facilité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Bonne conformité (20 à 33% des participants rejoignent le programme&gt; 1 an, probablement également en raison de réunions de groupe)</a:t>
            </a:r>
            <a:endParaRPr lang="en-US" dirty="0"/>
          </a:p>
          <a:p>
            <a:r>
              <a:rPr lang="fr-FR" dirty="0"/>
              <a:t>Bonne satiété (généralement 3 repas principaux + 2 collations)</a:t>
            </a:r>
            <a:endParaRPr lang="ro-RO" dirty="0"/>
          </a:p>
          <a:p>
            <a:r>
              <a:rPr lang="fr-FR" dirty="0"/>
              <a:t>Le score alimentaire peut être facilement consulté, il existe de nombreux matériaux de support (en ligne ou imprimés)</a:t>
            </a:r>
            <a:endParaRPr lang="ro-RO" dirty="0"/>
          </a:p>
          <a:p>
            <a:r>
              <a:rPr lang="fr-FR" dirty="0"/>
              <a:t>Il y a des points pour une gamme très diversifiée d'aliments </a:t>
            </a:r>
            <a:endParaRPr lang="ro-RO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A2A3C-1B6F-4239-90DC-B9F0DAB5508D}" type="slidenum">
              <a:rPr lang="en-US" smtClean="0"/>
              <a:pPr/>
              <a:t>40</a:t>
            </a:fld>
            <a:endParaRPr lang="en-US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b="1" dirty="0"/>
              <a:t>Autres aspects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fr-FR" dirty="0"/>
              <a:t>Coût: il y a des frais de participation (quelques dizaines de dollars par mois, selon l'option d'accès uniquement en ligne ou aux réunions)</a:t>
            </a:r>
            <a:endParaRPr lang="ro-RO" dirty="0"/>
          </a:p>
          <a:p>
            <a:r>
              <a:rPr lang="ro-RO" dirty="0"/>
              <a:t>Restrictions supplémentaires: possible</a:t>
            </a:r>
          </a:p>
          <a:p>
            <a:r>
              <a:rPr lang="fr-FR" dirty="0"/>
              <a:t>L'activité physique est notée, ce qui permet une consommation alimentaire supplémentaire </a:t>
            </a:r>
            <a:endParaRPr lang="ro-R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A2A3C-1B6F-4239-90DC-B9F0DAB5508D}" type="slidenum">
              <a:rPr lang="en-US" smtClean="0"/>
              <a:pPr/>
              <a:t>41</a:t>
            </a:fld>
            <a:endParaRPr lang="en-US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b="1" dirty="0"/>
              <a:t>Évaluation d'experts </a:t>
            </a:r>
            <a:endParaRPr lang="en-US" b="1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89903057"/>
              </p:ext>
            </p:extLst>
          </p:nvPr>
        </p:nvGraphicFramePr>
        <p:xfrm>
          <a:off x="1676400" y="2306953"/>
          <a:ext cx="8229600" cy="291253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14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ro-RO" sz="2400" dirty="0"/>
                        <a:t>Paramètre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o-RO" sz="2400" dirty="0"/>
                        <a:t>Scor</a:t>
                      </a:r>
                      <a:r>
                        <a:rPr lang="en-US" sz="2400" dirty="0"/>
                        <a:t>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91067">
                <a:tc>
                  <a:txBody>
                    <a:bodyPr/>
                    <a:lstStyle/>
                    <a:p>
                      <a:r>
                        <a:rPr lang="fr-FR" sz="2400" dirty="0"/>
                        <a:t>Perte de poids à court terme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o-RO" sz="2400" dirty="0"/>
                        <a:t>3,9</a:t>
                      </a:r>
                      <a:endParaRPr lang="en-US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106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400" baseline="0" dirty="0"/>
                        <a:t>Perte de poids à long terme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o-RO" sz="2400" dirty="0"/>
                        <a:t>3,4</a:t>
                      </a:r>
                      <a:endParaRPr lang="en-US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1067">
                <a:tc>
                  <a:txBody>
                    <a:bodyPr/>
                    <a:lstStyle/>
                    <a:p>
                      <a:r>
                        <a:rPr lang="ro-RO" sz="2400" dirty="0"/>
                        <a:t>Facilité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o-RO" sz="2400" dirty="0"/>
                        <a:t>3,5</a:t>
                      </a:r>
                      <a:endParaRPr lang="en-US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91067">
                <a:tc>
                  <a:txBody>
                    <a:bodyPr/>
                    <a:lstStyle/>
                    <a:p>
                      <a:r>
                        <a:rPr lang="ro-RO" sz="2400" baseline="0" dirty="0"/>
                        <a:t>En bonne santé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o-RO" sz="2400" dirty="0"/>
                        <a:t>4,5</a:t>
                      </a:r>
                      <a:endParaRPr lang="en-US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91067">
                <a:tc>
                  <a:txBody>
                    <a:bodyPr/>
                    <a:lstStyle/>
                    <a:p>
                      <a:r>
                        <a:rPr lang="ro-RO" sz="2400" b="1" dirty="0"/>
                        <a:t>SCOR</a:t>
                      </a:r>
                      <a:r>
                        <a:rPr lang="en-US" sz="2400" b="1" dirty="0"/>
                        <a:t>E</a:t>
                      </a:r>
                      <a:r>
                        <a:rPr lang="ro-RO" sz="2400" b="1" dirty="0"/>
                        <a:t> G</a:t>
                      </a:r>
                      <a:r>
                        <a:rPr lang="en-US" sz="2400" b="1" dirty="0"/>
                        <a:t>LOBAL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o-RO" sz="2400" b="1" dirty="0"/>
                        <a:t>3,9</a:t>
                      </a:r>
                      <a:endParaRPr lang="en-US" sz="2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A2A3C-1B6F-4239-90DC-B9F0DAB5508D}" type="slidenum">
              <a:rPr lang="en-US" smtClean="0"/>
              <a:pPr/>
              <a:t>42</a:t>
            </a:fld>
            <a:endParaRPr lang="en-US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o-RO" dirty="0"/>
              <a:t>Autres types de régimes </a:t>
            </a:r>
            <a:endParaRPr lang="en-US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A2A3C-1B6F-4239-90DC-B9F0DAB5508D}" type="slidenum">
              <a:rPr lang="en-US" smtClean="0"/>
              <a:pPr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441310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o-RO" dirty="0"/>
              <a:t>Diète faible en glucides </a:t>
            </a:r>
            <a:r>
              <a:rPr lang="en-US" dirty="0"/>
              <a:t>(</a:t>
            </a:r>
            <a:r>
              <a:rPr lang="ro-RO" dirty="0"/>
              <a:t>low carb</a:t>
            </a:r>
            <a:r>
              <a:rPr lang="en-US" dirty="0"/>
              <a:t>)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A2A3C-1B6F-4239-90DC-B9F0DAB5508D}" type="slidenum">
              <a:rPr lang="en-US" smtClean="0"/>
              <a:pPr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5449318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008584" y="1196788"/>
            <a:ext cx="7053542" cy="761606"/>
          </a:xfrm>
        </p:spPr>
        <p:txBody>
          <a:bodyPr>
            <a:normAutofit fontScale="90000"/>
          </a:bodyPr>
          <a:lstStyle/>
          <a:p>
            <a:r>
              <a:rPr lang="ro-RO" sz="3300" b="1" dirty="0">
                <a:latin typeface="Comic Sans MS" panose="030F0702030302020204" pitchFamily="66" charset="0"/>
                <a:ea typeface="Arial Unicode MS" panose="020B0604020202020204" pitchFamily="34" charset="-128"/>
                <a:cs typeface="Arial" panose="020B0604020202020204" pitchFamily="34" charset="0"/>
              </a:rPr>
              <a:t>Définition</a:t>
            </a:r>
            <a:br>
              <a:rPr lang="en-US" sz="3300" b="1" dirty="0">
                <a:solidFill>
                  <a:schemeClr val="accent1">
                    <a:lumMod val="20000"/>
                    <a:lumOff val="80000"/>
                  </a:schemeClr>
                </a:solidFill>
                <a:latin typeface="Comic Sans MS" panose="030F0702030302020204" pitchFamily="66" charset="0"/>
                <a:ea typeface="Arial Unicode MS" panose="020B0604020202020204" pitchFamily="34" charset="-128"/>
                <a:cs typeface="Arial" panose="020B0604020202020204" pitchFamily="34" charset="0"/>
              </a:rPr>
            </a:br>
            <a:br>
              <a:rPr lang="en-US" sz="3300" b="1" dirty="0">
                <a:solidFill>
                  <a:schemeClr val="accent1">
                    <a:lumMod val="20000"/>
                    <a:lumOff val="80000"/>
                  </a:schemeClr>
                </a:solidFill>
                <a:latin typeface="Ravie" panose="04040805050809020602" pitchFamily="82" charset="0"/>
                <a:ea typeface="Arial Unicode MS" panose="020B0604020202020204" pitchFamily="34" charset="-128"/>
                <a:cs typeface="Lucida Sans Unicode" panose="020B0602030504020204" pitchFamily="34" charset="0"/>
              </a:rPr>
            </a:br>
            <a:br>
              <a:rPr lang="en-US" sz="3300" b="1" dirty="0">
                <a:solidFill>
                  <a:schemeClr val="accent1">
                    <a:lumMod val="20000"/>
                    <a:lumOff val="80000"/>
                  </a:schemeClr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</a:br>
            <a:endParaRPr lang="en-US" sz="3300" b="1" dirty="0">
              <a:solidFill>
                <a:schemeClr val="accent1">
                  <a:lumMod val="20000"/>
                  <a:lumOff val="80000"/>
                </a:schemeClr>
              </a:solidFill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2438400"/>
            <a:ext cx="9900633" cy="314661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o-RO" sz="3000" dirty="0">
                <a:latin typeface="Comic Sans MS" panose="030F0702030302020204" pitchFamily="66" charset="0"/>
              </a:rPr>
              <a:t>Diète faible en glucide</a:t>
            </a:r>
            <a:r>
              <a:rPr lang="en-US" sz="3000" dirty="0">
                <a:latin typeface="Comic Sans MS" panose="030F0702030302020204" pitchFamily="66" charset="0"/>
              </a:rPr>
              <a:t>s (</a:t>
            </a:r>
            <a:r>
              <a:rPr lang="ro-RO" sz="3000" i="1" dirty="0">
                <a:latin typeface="Comic Sans MS" panose="030F0702030302020204" pitchFamily="66" charset="0"/>
              </a:rPr>
              <a:t>low carb</a:t>
            </a:r>
            <a:r>
              <a:rPr lang="en-US" sz="3000" i="1" dirty="0">
                <a:latin typeface="Comic Sans MS" panose="030F0702030302020204" pitchFamily="66" charset="0"/>
              </a:rPr>
              <a:t>)</a:t>
            </a:r>
            <a:r>
              <a:rPr lang="ro-RO" sz="3000" i="1" dirty="0">
                <a:latin typeface="Comic Sans MS" panose="030F0702030302020204" pitchFamily="66" charset="0"/>
              </a:rPr>
              <a:t> </a:t>
            </a:r>
          </a:p>
          <a:p>
            <a:pPr marL="342900" lvl="1" indent="0">
              <a:buNone/>
            </a:pPr>
            <a:r>
              <a:rPr lang="ro-RO" sz="2850" dirty="0">
                <a:latin typeface="Comic Sans MS" panose="030F0702030302020204" pitchFamily="66" charset="0"/>
              </a:rPr>
              <a:t>= </a:t>
            </a:r>
            <a:r>
              <a:rPr lang="fr-FR" sz="2850" dirty="0">
                <a:latin typeface="Comic Sans MS" panose="030F0702030302020204" pitchFamily="66" charset="0"/>
              </a:rPr>
              <a:t>régime dans lequel l'apport en glucides est inférieure à celle recommandée par les directives actuelles (45-75% des besoins d'énergie quotidienne) </a:t>
            </a:r>
            <a:endParaRPr lang="en-US" sz="285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4289411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008584" y="1196788"/>
            <a:ext cx="7053542" cy="616718"/>
          </a:xfrm>
        </p:spPr>
        <p:txBody>
          <a:bodyPr>
            <a:normAutofit/>
          </a:bodyPr>
          <a:lstStyle/>
          <a:p>
            <a:r>
              <a:rPr lang="ro-RO" b="1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Classification </a:t>
            </a:r>
            <a:endParaRPr lang="en-US" b="1" dirty="0"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1" y="2045327"/>
            <a:ext cx="9800824" cy="3603401"/>
          </a:xfrm>
        </p:spPr>
        <p:txBody>
          <a:bodyPr>
            <a:noAutofit/>
          </a:bodyPr>
          <a:lstStyle/>
          <a:p>
            <a:r>
              <a:rPr lang="fr-FR" sz="2000" b="1" dirty="0">
                <a:latin typeface="Comic Sans MS" panose="030F0702030302020204" pitchFamily="66" charset="0"/>
                <a:cs typeface="Lucida Sans Unicode" panose="020B0602030504020204" pitchFamily="34" charset="0"/>
              </a:rPr>
              <a:t>Régime à contenu modérée en glucides </a:t>
            </a:r>
            <a:endParaRPr lang="ro-RO" sz="2000" b="1" dirty="0">
              <a:latin typeface="Comic Sans MS" panose="030F0702030302020204" pitchFamily="66" charset="0"/>
              <a:cs typeface="Lucida Sans Unicode" panose="020B0602030504020204" pitchFamily="34" charset="0"/>
            </a:endParaRPr>
          </a:p>
          <a:p>
            <a:pPr lvl="1"/>
            <a:r>
              <a:rPr lang="fr-FR" sz="1600" b="1" dirty="0">
                <a:latin typeface="Comic Sans MS" panose="030F0702030302020204" pitchFamily="66" charset="0"/>
                <a:cs typeface="Lucida Sans Unicode" panose="020B0602030504020204" pitchFamily="34" charset="0"/>
              </a:rPr>
              <a:t>Glucides: 26 à 45% de l'apport énergétique quotidien</a:t>
            </a:r>
          </a:p>
          <a:p>
            <a:pPr marL="457200" lvl="1" indent="0">
              <a:buNone/>
            </a:pPr>
            <a:endParaRPr lang="en-US" sz="1600" b="1" dirty="0">
              <a:latin typeface="Comic Sans MS" panose="030F0702030302020204" pitchFamily="66" charset="0"/>
              <a:cs typeface="Lucida Sans Unicode" panose="020B0602030504020204" pitchFamily="34" charset="0"/>
            </a:endParaRPr>
          </a:p>
          <a:p>
            <a:r>
              <a:rPr lang="fr-FR" sz="2000" b="1" dirty="0">
                <a:latin typeface="Comic Sans MS" panose="030F0702030302020204" pitchFamily="66" charset="0"/>
                <a:cs typeface="Lucida Sans Unicode" panose="020B0602030504020204" pitchFamily="34" charset="0"/>
              </a:rPr>
              <a:t>Régime à contenu diminué en glucides </a:t>
            </a:r>
            <a:r>
              <a:rPr lang="ro-RO" sz="2000" b="1" dirty="0">
                <a:latin typeface="Comic Sans MS" panose="030F0702030302020204" pitchFamily="66" charset="0"/>
                <a:cs typeface="Lucida Sans Unicode" panose="020B0602030504020204" pitchFamily="34" charset="0"/>
              </a:rPr>
              <a:t>(low-carb) </a:t>
            </a:r>
            <a:endParaRPr lang="en-US" sz="2000" b="1" dirty="0">
              <a:latin typeface="Comic Sans MS" panose="030F0702030302020204" pitchFamily="66" charset="0"/>
              <a:cs typeface="Lucida Sans Unicode" panose="020B0602030504020204" pitchFamily="34" charset="0"/>
            </a:endParaRPr>
          </a:p>
          <a:p>
            <a:pPr lvl="1"/>
            <a:r>
              <a:rPr lang="fr-FR" sz="1600" b="1" dirty="0">
                <a:latin typeface="Comic Sans MS" panose="030F0702030302020204" pitchFamily="66" charset="0"/>
                <a:cs typeface="Lucida Sans Unicode" panose="020B0602030504020204" pitchFamily="34" charset="0"/>
              </a:rPr>
              <a:t>Glucides &lt;26% de l'apport énergétique quotidien ou &lt;130 g / jour</a:t>
            </a:r>
          </a:p>
          <a:p>
            <a:pPr lvl="1"/>
            <a:endParaRPr lang="ro-RO" sz="1600" b="1" dirty="0">
              <a:latin typeface="Comic Sans MS" panose="030F0702030302020204" pitchFamily="66" charset="0"/>
              <a:cs typeface="Lucida Sans Unicode" panose="020B0602030504020204" pitchFamily="34" charset="0"/>
            </a:endParaRPr>
          </a:p>
          <a:p>
            <a:pPr lvl="1"/>
            <a:endParaRPr lang="en-US" sz="1600" b="1" dirty="0">
              <a:latin typeface="Comic Sans MS" panose="030F0702030302020204" pitchFamily="66" charset="0"/>
              <a:cs typeface="Lucida Sans Unicode" panose="020B0602030504020204" pitchFamily="34" charset="0"/>
            </a:endParaRPr>
          </a:p>
          <a:p>
            <a:r>
              <a:rPr lang="fr-FR" sz="2000" b="1" dirty="0">
                <a:latin typeface="Comic Sans MS" panose="030F0702030302020204" pitchFamily="66" charset="0"/>
                <a:cs typeface="Lucida Sans Unicode" panose="020B0602030504020204" pitchFamily="34" charset="0"/>
              </a:rPr>
              <a:t>Régime à contenu très diminué en glucides (</a:t>
            </a:r>
            <a:r>
              <a:rPr lang="fr-FR" sz="2000" b="1" dirty="0" err="1">
                <a:latin typeface="Comic Sans MS" panose="030F0702030302020204" pitchFamily="66" charset="0"/>
                <a:cs typeface="Lucida Sans Unicode" panose="020B0602030504020204" pitchFamily="34" charset="0"/>
              </a:rPr>
              <a:t>very</a:t>
            </a:r>
            <a:r>
              <a:rPr lang="fr-FR" sz="2000" b="1" dirty="0">
                <a:latin typeface="Comic Sans MS" panose="030F0702030302020204" pitchFamily="66" charset="0"/>
                <a:cs typeface="Lucida Sans Unicode" panose="020B0602030504020204" pitchFamily="34" charset="0"/>
              </a:rPr>
              <a:t> </a:t>
            </a:r>
            <a:r>
              <a:rPr lang="fr-FR" sz="2000" b="1" dirty="0" err="1">
                <a:latin typeface="Comic Sans MS" panose="030F0702030302020204" pitchFamily="66" charset="0"/>
                <a:cs typeface="Lucida Sans Unicode" panose="020B0602030504020204" pitchFamily="34" charset="0"/>
              </a:rPr>
              <a:t>low-carb</a:t>
            </a:r>
            <a:r>
              <a:rPr lang="fr-FR" sz="2000" b="1" dirty="0">
                <a:latin typeface="Comic Sans MS" panose="030F0702030302020204" pitchFamily="66" charset="0"/>
                <a:cs typeface="Lucida Sans Unicode" panose="020B0602030504020204" pitchFamily="34" charset="0"/>
              </a:rPr>
              <a:t>) = régime </a:t>
            </a:r>
            <a:r>
              <a:rPr lang="fr-FR" sz="2000" b="1" dirty="0" err="1">
                <a:latin typeface="Comic Sans MS" panose="030F0702030302020204" pitchFamily="66" charset="0"/>
                <a:cs typeface="Lucida Sans Unicode" panose="020B0602030504020204" pitchFamily="34" charset="0"/>
              </a:rPr>
              <a:t>cétogèn</a:t>
            </a:r>
            <a:endParaRPr lang="ro-RO" sz="2000" b="1" dirty="0">
              <a:latin typeface="Comic Sans MS" panose="030F0702030302020204" pitchFamily="66" charset="0"/>
              <a:cs typeface="Lucida Sans Unicode" panose="020B0602030504020204" pitchFamily="34" charset="0"/>
            </a:endParaRPr>
          </a:p>
          <a:p>
            <a:pPr lvl="1"/>
            <a:r>
              <a:rPr lang="fr-FR" sz="1600" b="1" dirty="0">
                <a:latin typeface="Comic Sans MS" panose="030F0702030302020204" pitchFamily="66" charset="0"/>
                <a:cs typeface="Lucida Sans Unicode" panose="020B0602030504020204" pitchFamily="34" charset="0"/>
              </a:rPr>
              <a:t>Glucides: 20–50 g / jour ou &lt;10% des besoins énergétiques quotidiens de 2000 kcal / jour </a:t>
            </a:r>
            <a:endParaRPr lang="en-US" sz="1600" b="1" dirty="0">
              <a:latin typeface="Comic Sans MS" panose="030F0702030302020204" pitchFamily="66" charset="0"/>
              <a:cs typeface="Lucida Sans Unicode" panose="020B0602030504020204" pitchFamily="34" charset="0"/>
            </a:endParaRPr>
          </a:p>
          <a:p>
            <a:endParaRPr lang="en-US" sz="2000" b="1" dirty="0">
              <a:latin typeface="Comic Sans MS" panose="030F0702030302020204" pitchFamily="66" charset="0"/>
              <a:cs typeface="Lucida Sans Unicode" panose="020B0602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1485195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6400" y="6858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fr-FR" b="1" dirty="0">
                <a:latin typeface="Comic Sans MS" panose="030F0702030302020204" pitchFamily="66" charset="0"/>
                <a:cs typeface="Lucida Sans Unicode" panose="020B0602030504020204" pitchFamily="34" charset="0"/>
              </a:rPr>
              <a:t>Les mécanismes de l'effet bénéfique des Diète faible en glucides (</a:t>
            </a:r>
            <a:r>
              <a:rPr lang="fr-FR" b="1" dirty="0" err="1">
                <a:latin typeface="Comic Sans MS" panose="030F0702030302020204" pitchFamily="66" charset="0"/>
                <a:cs typeface="Lucida Sans Unicode" panose="020B0602030504020204" pitchFamily="34" charset="0"/>
              </a:rPr>
              <a:t>low</a:t>
            </a:r>
            <a:r>
              <a:rPr lang="fr-FR" b="1" dirty="0">
                <a:latin typeface="Comic Sans MS" panose="030F0702030302020204" pitchFamily="66" charset="0"/>
                <a:cs typeface="Lucida Sans Unicode" panose="020B0602030504020204" pitchFamily="34" charset="0"/>
              </a:rPr>
              <a:t> </a:t>
            </a:r>
            <a:r>
              <a:rPr lang="fr-FR" b="1" dirty="0" err="1">
                <a:latin typeface="Comic Sans MS" panose="030F0702030302020204" pitchFamily="66" charset="0"/>
                <a:cs typeface="Lucida Sans Unicode" panose="020B0602030504020204" pitchFamily="34" charset="0"/>
              </a:rPr>
              <a:t>carb</a:t>
            </a:r>
            <a:r>
              <a:rPr lang="fr-FR" b="1" dirty="0">
                <a:latin typeface="Comic Sans MS" panose="030F0702030302020204" pitchFamily="66" charset="0"/>
                <a:cs typeface="Lucida Sans Unicode" panose="020B0602030504020204" pitchFamily="34" charset="0"/>
              </a:rPr>
              <a:t>) </a:t>
            </a:r>
            <a:br>
              <a:rPr lang="en-US" dirty="0">
                <a:latin typeface="Lucida Sans Unicode" panose="020B0602030504020204" pitchFamily="34" charset="0"/>
                <a:cs typeface="Lucida Sans Unicode" panose="020B0602030504020204" pitchFamily="34" charset="0"/>
              </a:rPr>
            </a:br>
            <a:endParaRPr lang="en-US" dirty="0"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7800" y="2133600"/>
            <a:ext cx="9296400" cy="2227382"/>
          </a:xfrm>
        </p:spPr>
        <p:txBody>
          <a:bodyPr>
            <a:noAutofit/>
          </a:bodyPr>
          <a:lstStyle/>
          <a:p>
            <a:r>
              <a:rPr lang="fr-FR" sz="2800" b="1" dirty="0">
                <a:latin typeface="Comic Sans MS" panose="030F0702030302020204" pitchFamily="66" charset="0"/>
                <a:cs typeface="Lucida Sans Unicode" panose="020B0602030504020204" pitchFamily="34" charset="0"/>
              </a:rPr>
              <a:t>Deux mécanismes principaux expliquent comment les diète faible en glucides (</a:t>
            </a:r>
            <a:r>
              <a:rPr lang="fr-FR" sz="2800" b="1" dirty="0" err="1">
                <a:latin typeface="Comic Sans MS" panose="030F0702030302020204" pitchFamily="66" charset="0"/>
                <a:cs typeface="Lucida Sans Unicode" panose="020B0602030504020204" pitchFamily="34" charset="0"/>
              </a:rPr>
              <a:t>low</a:t>
            </a:r>
            <a:r>
              <a:rPr lang="fr-FR" sz="2800" b="1" dirty="0">
                <a:latin typeface="Comic Sans MS" panose="030F0702030302020204" pitchFamily="66" charset="0"/>
                <a:cs typeface="Lucida Sans Unicode" panose="020B0602030504020204" pitchFamily="34" charset="0"/>
              </a:rPr>
              <a:t> </a:t>
            </a:r>
            <a:r>
              <a:rPr lang="fr-FR" sz="2800" b="1" dirty="0" err="1">
                <a:latin typeface="Comic Sans MS" panose="030F0702030302020204" pitchFamily="66" charset="0"/>
                <a:cs typeface="Lucida Sans Unicode" panose="020B0602030504020204" pitchFamily="34" charset="0"/>
              </a:rPr>
              <a:t>carb</a:t>
            </a:r>
            <a:r>
              <a:rPr lang="fr-FR" sz="2800" b="1" dirty="0">
                <a:latin typeface="Comic Sans MS" panose="030F0702030302020204" pitchFamily="66" charset="0"/>
                <a:cs typeface="Lucida Sans Unicode" panose="020B0602030504020204" pitchFamily="34" charset="0"/>
              </a:rPr>
              <a:t>) entraînent une perte de poids</a:t>
            </a:r>
          </a:p>
          <a:p>
            <a:endParaRPr lang="ro-RO" sz="2800" b="1" dirty="0">
              <a:latin typeface="Comic Sans MS" panose="030F0702030302020204" pitchFamily="66" charset="0"/>
              <a:cs typeface="Lucida Sans Unicode" panose="020B0602030504020204" pitchFamily="34" charset="0"/>
            </a:endParaRPr>
          </a:p>
          <a:p>
            <a:pPr lvl="1"/>
            <a:r>
              <a:rPr lang="fr-FR" sz="2400" b="1" dirty="0">
                <a:latin typeface="Comic Sans MS" panose="030F0702030302020204" pitchFamily="66" charset="0"/>
                <a:cs typeface="Lucida Sans Unicode" panose="020B0602030504020204" pitchFamily="34" charset="0"/>
              </a:rPr>
              <a:t>Augmenter la sensation de satiété, de sorte qu'un apport énergétique plus faible puisse être atteint sans l'apparition d'une sensation de faim</a:t>
            </a:r>
          </a:p>
          <a:p>
            <a:pPr lvl="1"/>
            <a:endParaRPr lang="en-US" sz="2400" b="1" dirty="0">
              <a:latin typeface="Comic Sans MS" panose="030F0702030302020204" pitchFamily="66" charset="0"/>
              <a:cs typeface="Lucida Sans Unicode" panose="020B0602030504020204" pitchFamily="34" charset="0"/>
            </a:endParaRPr>
          </a:p>
          <a:p>
            <a:pPr lvl="1"/>
            <a:r>
              <a:rPr lang="en-US" sz="2400" b="1" dirty="0">
                <a:latin typeface="Comic Sans MS" panose="030F0702030302020204" pitchFamily="66" charset="0"/>
                <a:cs typeface="Lucida Sans Unicode" panose="020B0602030504020204" pitchFamily="34" charset="0"/>
              </a:rPr>
              <a:t>Un </a:t>
            </a:r>
            <a:r>
              <a:rPr lang="en-US" sz="2400" b="1" dirty="0" err="1">
                <a:latin typeface="Comic Sans MS" panose="030F0702030302020204" pitchFamily="66" charset="0"/>
                <a:cs typeface="Lucida Sans Unicode" panose="020B0602030504020204" pitchFamily="34" charset="0"/>
              </a:rPr>
              <a:t>avantage</a:t>
            </a:r>
            <a:r>
              <a:rPr lang="en-US" sz="2400" b="1" dirty="0">
                <a:latin typeface="Comic Sans MS" panose="030F0702030302020204" pitchFamily="66" charset="0"/>
                <a:cs typeface="Lucida Sans Unicode" panose="020B0602030504020204" pitchFamily="34" charset="0"/>
              </a:rPr>
              <a:t> </a:t>
            </a:r>
            <a:r>
              <a:rPr lang="en-US" sz="2400" b="1" dirty="0" err="1">
                <a:latin typeface="Comic Sans MS" panose="030F0702030302020204" pitchFamily="66" charset="0"/>
                <a:cs typeface="Lucida Sans Unicode" panose="020B0602030504020204" pitchFamily="34" charset="0"/>
              </a:rPr>
              <a:t>métabolique</a:t>
            </a:r>
            <a:r>
              <a:rPr lang="en-US" sz="2400" b="1" dirty="0">
                <a:latin typeface="Comic Sans MS" panose="030F0702030302020204" pitchFamily="66" charset="0"/>
                <a:cs typeface="Lucida Sans Unicode" panose="020B0602030504020204" pitchFamily="34" charset="0"/>
              </a:rPr>
              <a:t> </a:t>
            </a:r>
            <a:r>
              <a:rPr lang="en-US" sz="2400" b="1" dirty="0" err="1">
                <a:latin typeface="Comic Sans MS" panose="030F0702030302020204" pitchFamily="66" charset="0"/>
                <a:cs typeface="Lucida Sans Unicode" panose="020B0602030504020204" pitchFamily="34" charset="0"/>
              </a:rPr>
              <a:t>spécifique</a:t>
            </a:r>
            <a:r>
              <a:rPr lang="en-US" sz="2400" b="1" dirty="0">
                <a:latin typeface="Comic Sans MS" panose="030F0702030302020204" pitchFamily="66" charset="0"/>
                <a:cs typeface="Lucida Sans Unicode" panose="020B0602030504020204" pitchFamily="34" charset="0"/>
              </a:rPr>
              <a:t> </a:t>
            </a:r>
          </a:p>
          <a:p>
            <a:endParaRPr lang="en-US" sz="2800" b="1" dirty="0">
              <a:latin typeface="Comic Sans MS" panose="030F0702030302020204" pitchFamily="66" charset="0"/>
              <a:cs typeface="Lucida Sans Unicode" panose="020B0602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4796822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b="1" dirty="0">
                <a:latin typeface="Comic Sans MS" panose="030F0702030302020204" pitchFamily="66" charset="0"/>
                <a:cs typeface="Lucida Sans Unicode" panose="020B0602030504020204" pitchFamily="34" charset="0"/>
              </a:rPr>
              <a:t>L'insuline influence la lipolyse et la lipogenèse</a:t>
            </a:r>
            <a:endParaRPr lang="en-US" b="1" dirty="0">
              <a:latin typeface="Comic Sans MS" panose="030F0702030302020204" pitchFamily="66" charset="0"/>
              <a:cs typeface="Lucida Sans Unicode" panose="020B0602030504020204" pitchFamily="34" charset="0"/>
            </a:endParaRPr>
          </a:p>
        </p:txBody>
      </p:sp>
      <p:pic>
        <p:nvPicPr>
          <p:cNvPr id="1026" name="Picture 2" descr="CICO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2362200"/>
            <a:ext cx="4388598" cy="20652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ICO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200" y="3810000"/>
            <a:ext cx="4582483" cy="20922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1676401" y="6350170"/>
            <a:ext cx="5555921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900" dirty="0">
                <a:latin typeface="Lucida Sans Unicode" panose="020B0602030504020204" pitchFamily="34" charset="0"/>
                <a:cs typeface="Lucida Sans Unicode" panose="020B0602030504020204" pitchFamily="34" charset="0"/>
                <a:hlinkClick r:id="rId4"/>
              </a:rPr>
              <a:t>https://intensivedietarymanagement.com</a:t>
            </a:r>
            <a:endParaRPr lang="ro-RO" sz="900" dirty="0"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  <a:p>
            <a:r>
              <a:rPr lang="ro-RO" sz="900" b="1" dirty="0"/>
              <a:t>Fung J. </a:t>
            </a:r>
            <a:r>
              <a:rPr lang="en-US" sz="900" b="1" dirty="0"/>
              <a:t>The Obesity Code: Unlocking the Secrets of Weight Loss</a:t>
            </a:r>
            <a:r>
              <a:rPr lang="ro-RO" sz="900" b="1" dirty="0"/>
              <a:t>. </a:t>
            </a:r>
            <a:r>
              <a:rPr lang="en-US" sz="900" dirty="0"/>
              <a:t>Greystone Books</a:t>
            </a:r>
            <a:r>
              <a:rPr lang="ro-RO" sz="900" dirty="0"/>
              <a:t>, 2016.</a:t>
            </a:r>
            <a:r>
              <a:rPr lang="en-US" sz="900" b="1" dirty="0"/>
              <a:t> </a:t>
            </a:r>
          </a:p>
          <a:p>
            <a:endParaRPr lang="en-US" sz="900" dirty="0"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414632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558588" y="838200"/>
            <a:ext cx="7580811" cy="1050398"/>
          </a:xfrm>
        </p:spPr>
        <p:txBody>
          <a:bodyPr>
            <a:normAutofit fontScale="90000"/>
          </a:bodyPr>
          <a:lstStyle/>
          <a:p>
            <a:r>
              <a:rPr lang="ro-RO" sz="3000" b="1" dirty="0">
                <a:latin typeface="Comic Sans MS" panose="030F0702030302020204" pitchFamily="66" charset="0"/>
                <a:cs typeface="Lucida Sans Unicode" panose="020B0602030504020204" pitchFamily="34" charset="0"/>
              </a:rPr>
              <a:t>Aliments recommandés </a:t>
            </a:r>
            <a:br>
              <a:rPr lang="ro-RO" sz="3000" b="1" dirty="0">
                <a:latin typeface="Comic Sans MS" panose="030F0702030302020204" pitchFamily="66" charset="0"/>
                <a:cs typeface="Lucida Sans Unicode" panose="020B0602030504020204" pitchFamily="34" charset="0"/>
              </a:rPr>
            </a:br>
            <a:br>
              <a:rPr lang="ro-RO" sz="3000" b="1" dirty="0">
                <a:latin typeface="Comic Sans MS" panose="030F0702030302020204" pitchFamily="66" charset="0"/>
                <a:cs typeface="Lucida Sans Unicode" panose="020B0602030504020204" pitchFamily="34" charset="0"/>
              </a:rPr>
            </a:br>
            <a:r>
              <a:rPr lang="ro-RO" sz="3000" b="1" dirty="0">
                <a:latin typeface="Comic Sans MS" panose="030F0702030302020204" pitchFamily="66" charset="0"/>
                <a:cs typeface="Lucida Sans Unicode" panose="020B0602030504020204" pitchFamily="34" charset="0"/>
              </a:rPr>
              <a:t>Aliments non transformés</a:t>
            </a:r>
            <a:endParaRPr lang="en-US" sz="3000" b="1" dirty="0">
              <a:latin typeface="Comic Sans MS" panose="030F0702030302020204" pitchFamily="66" charset="0"/>
              <a:cs typeface="Lucida Sans Unicode" panose="020B0602030504020204" pitchFamily="34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2000" y="2133600"/>
            <a:ext cx="4876800" cy="2806304"/>
          </a:xfrm>
        </p:spPr>
        <p:txBody>
          <a:bodyPr>
            <a:noAutofit/>
          </a:bodyPr>
          <a:lstStyle/>
          <a:p>
            <a:endParaRPr lang="ro-RO" sz="2000" b="1" dirty="0">
              <a:latin typeface="Comic Sans MS" panose="030F0702030302020204" pitchFamily="66" charset="0"/>
              <a:cs typeface="Lucida Sans Unicode" panose="020B0602030504020204" pitchFamily="34" charset="0"/>
            </a:endParaRPr>
          </a:p>
          <a:p>
            <a:r>
              <a:rPr lang="ro-RO" sz="2000" b="1" dirty="0">
                <a:latin typeface="Comic Sans MS" panose="030F0702030302020204" pitchFamily="66" charset="0"/>
                <a:cs typeface="Lucida Sans Unicode" panose="020B0602030504020204" pitchFamily="34" charset="0"/>
              </a:rPr>
              <a:t>Aliments végétaux</a:t>
            </a:r>
          </a:p>
          <a:p>
            <a:pPr lvl="1"/>
            <a:r>
              <a:rPr lang="en-US" sz="1800" b="1" dirty="0">
                <a:latin typeface="Comic Sans MS" panose="030F0702030302020204" pitchFamily="66" charset="0"/>
                <a:cs typeface="Lucida Sans Unicode" panose="020B0602030504020204" pitchFamily="34" charset="0"/>
              </a:rPr>
              <a:t>C</a:t>
            </a:r>
            <a:r>
              <a:rPr lang="ro-RO" sz="1800" b="1" dirty="0">
                <a:latin typeface="Comic Sans MS" panose="030F0702030302020204" pitchFamily="66" charset="0"/>
                <a:cs typeface="Lucida Sans Unicode" panose="020B0602030504020204" pitchFamily="34" charset="0"/>
              </a:rPr>
              <a:t>rucifère </a:t>
            </a:r>
          </a:p>
          <a:p>
            <a:pPr lvl="1"/>
            <a:r>
              <a:rPr lang="ro-RO" sz="1800" b="1" dirty="0">
                <a:latin typeface="Comic Sans MS" panose="030F0702030302020204" pitchFamily="66" charset="0"/>
                <a:cs typeface="Lucida Sans Unicode" panose="020B0602030504020204" pitchFamily="34" charset="0"/>
              </a:rPr>
              <a:t>Légumes aux feuilles vertes</a:t>
            </a:r>
          </a:p>
          <a:p>
            <a:pPr lvl="1"/>
            <a:r>
              <a:rPr lang="ro-RO" sz="1800" b="1" dirty="0">
                <a:latin typeface="Comic Sans MS" panose="030F0702030302020204" pitchFamily="66" charset="0"/>
                <a:cs typeface="Lucida Sans Unicode" panose="020B0602030504020204" pitchFamily="34" charset="0"/>
              </a:rPr>
              <a:t>Graines oléagineuses brutes</a:t>
            </a:r>
          </a:p>
          <a:p>
            <a:pPr lvl="1"/>
            <a:r>
              <a:rPr lang="en-US" sz="1800" b="1" dirty="0" err="1">
                <a:latin typeface="Comic Sans MS" panose="030F0702030302020204" pitchFamily="66" charset="0"/>
                <a:cs typeface="Lucida Sans Unicode" panose="020B0602030504020204" pitchFamily="34" charset="0"/>
              </a:rPr>
              <a:t>Graines</a:t>
            </a:r>
            <a:endParaRPr lang="ro-RO" sz="1800" b="1" dirty="0">
              <a:latin typeface="Comic Sans MS" panose="030F0702030302020204" pitchFamily="66" charset="0"/>
              <a:cs typeface="Lucida Sans Unicode" panose="020B0602030504020204" pitchFamily="34" charset="0"/>
            </a:endParaRPr>
          </a:p>
          <a:p>
            <a:pPr lvl="1"/>
            <a:r>
              <a:rPr lang="ro-RO" sz="1800" b="1" dirty="0">
                <a:latin typeface="Comic Sans MS" panose="030F0702030302020204" pitchFamily="66" charset="0"/>
                <a:cs typeface="Lucida Sans Unicode" panose="020B0602030504020204" pitchFamily="34" charset="0"/>
              </a:rPr>
              <a:t>Huiles</a:t>
            </a:r>
          </a:p>
          <a:p>
            <a:pPr lvl="1"/>
            <a:r>
              <a:rPr lang="ro-RO" sz="1800" b="1" dirty="0">
                <a:latin typeface="Comic Sans MS" panose="030F0702030302020204" pitchFamily="66" charset="0"/>
                <a:cs typeface="Lucida Sans Unicode" panose="020B0602030504020204" pitchFamily="34" charset="0"/>
              </a:rPr>
              <a:t>Lipide</a:t>
            </a:r>
            <a:r>
              <a:rPr lang="en-US" sz="1800" b="1" dirty="0">
                <a:latin typeface="Comic Sans MS" panose="030F0702030302020204" pitchFamily="66" charset="0"/>
                <a:cs typeface="Lucida Sans Unicode" panose="020B0602030504020204" pitchFamily="34" charset="0"/>
              </a:rPr>
              <a:t>s d’</a:t>
            </a:r>
            <a:r>
              <a:rPr lang="fr-FR" sz="1800" b="1" dirty="0">
                <a:latin typeface="Comic Sans MS" panose="030F0702030302020204" pitchFamily="66" charset="0"/>
                <a:cs typeface="Lucida Sans Unicode" panose="020B0602030504020204" pitchFamily="34" charset="0"/>
              </a:rPr>
              <a:t>avocat, noix de coco, d'olive </a:t>
            </a:r>
            <a:endParaRPr lang="ro-RO" sz="1800" b="1" dirty="0">
              <a:latin typeface="Comic Sans MS" panose="030F0702030302020204" pitchFamily="66" charset="0"/>
              <a:cs typeface="Lucida Sans Unicode" panose="020B0602030504020204" pitchFamily="34" charset="0"/>
            </a:endParaRPr>
          </a:p>
          <a:p>
            <a:pPr lvl="1"/>
            <a:endParaRPr lang="ro-RO" sz="1800" b="1" dirty="0">
              <a:latin typeface="Comic Sans MS" panose="030F0702030302020204" pitchFamily="66" charset="0"/>
              <a:cs typeface="Lucida Sans Unicode" panose="020B0602030504020204" pitchFamily="34" charset="0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>
          <a:xfrm>
            <a:off x="6019800" y="2133600"/>
            <a:ext cx="4267200" cy="3581400"/>
          </a:xfrm>
        </p:spPr>
        <p:txBody>
          <a:bodyPr>
            <a:noAutofit/>
          </a:bodyPr>
          <a:lstStyle/>
          <a:p>
            <a:endParaRPr lang="ro-RO" sz="2000" b="1" dirty="0">
              <a:latin typeface="Comic Sans MS" panose="030F0702030302020204" pitchFamily="66" charset="0"/>
              <a:cs typeface="Lucida Sans Unicode" panose="020B0602030504020204" pitchFamily="34" charset="0"/>
            </a:endParaRPr>
          </a:p>
          <a:p>
            <a:r>
              <a:rPr lang="ro-RO" sz="2000" b="1" dirty="0">
                <a:latin typeface="Comic Sans MS" panose="030F0702030302020204" pitchFamily="66" charset="0"/>
                <a:cs typeface="Lucida Sans Unicode" panose="020B0602030504020204" pitchFamily="34" charset="0"/>
              </a:rPr>
              <a:t>Aliments d'origine animale</a:t>
            </a:r>
          </a:p>
          <a:p>
            <a:pPr lvl="1"/>
            <a:r>
              <a:rPr lang="ro-RO" sz="1800" b="1" dirty="0">
                <a:latin typeface="Comic Sans MS" panose="030F0702030302020204" pitchFamily="66" charset="0"/>
                <a:cs typeface="Lucida Sans Unicode" panose="020B0602030504020204" pitchFamily="34" charset="0"/>
              </a:rPr>
              <a:t>Oeufs</a:t>
            </a:r>
          </a:p>
          <a:p>
            <a:pPr lvl="1"/>
            <a:r>
              <a:rPr lang="en-US" sz="1800" b="1" dirty="0">
                <a:latin typeface="Comic Sans MS" panose="030F0702030302020204" pitchFamily="66" charset="0"/>
                <a:cs typeface="Lucida Sans Unicode" panose="020B0602030504020204" pitchFamily="34" charset="0"/>
              </a:rPr>
              <a:t>Poisson</a:t>
            </a:r>
            <a:endParaRPr lang="ro-RO" sz="1800" b="1" dirty="0">
              <a:latin typeface="Comic Sans MS" panose="030F0702030302020204" pitchFamily="66" charset="0"/>
              <a:cs typeface="Lucida Sans Unicode" panose="020B0602030504020204" pitchFamily="34" charset="0"/>
            </a:endParaRPr>
          </a:p>
          <a:p>
            <a:pPr lvl="1"/>
            <a:r>
              <a:rPr lang="ro-RO" sz="1800" b="1" dirty="0">
                <a:latin typeface="Comic Sans MS" panose="030F0702030302020204" pitchFamily="66" charset="0"/>
                <a:cs typeface="Lucida Sans Unicode" panose="020B0602030504020204" pitchFamily="34" charset="0"/>
              </a:rPr>
              <a:t>Viande non transformée</a:t>
            </a:r>
          </a:p>
          <a:p>
            <a:pPr lvl="1"/>
            <a:r>
              <a:rPr lang="ro-RO" sz="1800" b="1" dirty="0">
                <a:latin typeface="Comic Sans MS" panose="030F0702030302020204" pitchFamily="66" charset="0"/>
                <a:cs typeface="Lucida Sans Unicode" panose="020B0602030504020204" pitchFamily="34" charset="0"/>
              </a:rPr>
              <a:t>Produits laitiers </a:t>
            </a:r>
          </a:p>
          <a:p>
            <a:endParaRPr lang="en-US" sz="2000" b="1" dirty="0">
              <a:latin typeface="Comic Sans MS" panose="030F0702030302020204" pitchFamily="66" charset="0"/>
              <a:cs typeface="Lucida Sans Unicode" panose="020B0602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72612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o-RO" sz="4800" b="1" dirty="0"/>
              <a:t>GÉNÉRALITÉS </a:t>
            </a:r>
            <a:br>
              <a:rPr lang="ro-RO" sz="4800" b="1" dirty="0"/>
            </a:br>
            <a:endParaRPr lang="en-US" sz="4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ro-RO" sz="2800" dirty="0"/>
              <a:t>Régime équilibré</a:t>
            </a:r>
          </a:p>
          <a:p>
            <a:pPr>
              <a:lnSpc>
                <a:spcPct val="150000"/>
              </a:lnSpc>
            </a:pPr>
            <a:r>
              <a:rPr lang="fr-FR" sz="2800" dirty="0"/>
              <a:t>Objectif: perte de poids, prévention des maladies cardiaques et cérébrales, prévention du cancer, prévention et traitement du diabète </a:t>
            </a:r>
            <a:endParaRPr lang="ro-RO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A2A3C-1B6F-4239-90DC-B9F0DAB5508D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8406003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85203" y="410137"/>
            <a:ext cx="7053542" cy="1050398"/>
          </a:xfrm>
        </p:spPr>
        <p:txBody>
          <a:bodyPr>
            <a:normAutofit fontScale="90000"/>
          </a:bodyPr>
          <a:lstStyle/>
          <a:p>
            <a:r>
              <a:rPr lang="ro-RO" b="1" dirty="0">
                <a:latin typeface="Comic Sans MS" panose="030F0702030302020204" pitchFamily="66" charset="0"/>
                <a:cs typeface="Lucida Sans Unicode" panose="020B0602030504020204" pitchFamily="34" charset="0"/>
              </a:rPr>
              <a:t>Types de</a:t>
            </a:r>
            <a:r>
              <a:rPr lang="en-US" b="1" dirty="0">
                <a:latin typeface="Comic Sans MS" panose="030F0702030302020204" pitchFamily="66" charset="0"/>
                <a:cs typeface="Lucida Sans Unicode" panose="020B0602030504020204" pitchFamily="34" charset="0"/>
              </a:rPr>
              <a:t> </a:t>
            </a:r>
            <a:r>
              <a:rPr lang="en-US" b="1" dirty="0" err="1">
                <a:latin typeface="Comic Sans MS" panose="030F0702030302020204" pitchFamily="66" charset="0"/>
                <a:cs typeface="Lucida Sans Unicode" panose="020B0602030504020204" pitchFamily="34" charset="0"/>
              </a:rPr>
              <a:t>Diètes</a:t>
            </a:r>
            <a:r>
              <a:rPr lang="en-US" b="1" dirty="0">
                <a:latin typeface="Comic Sans MS" panose="030F0702030302020204" pitchFamily="66" charset="0"/>
                <a:cs typeface="Lucida Sans Unicode" panose="020B0602030504020204" pitchFamily="34" charset="0"/>
              </a:rPr>
              <a:t> </a:t>
            </a:r>
            <a:r>
              <a:rPr lang="ro-RO" b="1" dirty="0">
                <a:latin typeface="Comic Sans MS" panose="030F0702030302020204" pitchFamily="66" charset="0"/>
                <a:cs typeface="Lucida Sans Unicode" panose="020B0602030504020204" pitchFamily="34" charset="0"/>
              </a:rPr>
              <a:t>faible en glucides </a:t>
            </a:r>
            <a:endParaRPr lang="en-US" b="1" dirty="0">
              <a:latin typeface="Comic Sans MS" panose="030F0702030302020204" pitchFamily="66" charset="0"/>
              <a:cs typeface="Lucida Sans Unicode" panose="020B0602030504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488810"/>
            <a:ext cx="6709906" cy="3652143"/>
          </a:xfrm>
        </p:spPr>
        <p:txBody>
          <a:bodyPr>
            <a:noAutofit/>
          </a:bodyPr>
          <a:lstStyle/>
          <a:p>
            <a:r>
              <a:rPr lang="en-US" b="1" dirty="0">
                <a:latin typeface="Comic Sans MS" panose="030F0702030302020204" pitchFamily="66" charset="0"/>
                <a:cs typeface="Lucida Sans Unicode" panose="020B0602030504020204" pitchFamily="34" charset="0"/>
              </a:rPr>
              <a:t>Atkins</a:t>
            </a:r>
            <a:endParaRPr lang="ro-RO" b="1" dirty="0">
              <a:latin typeface="Comic Sans MS" panose="030F0702030302020204" pitchFamily="66" charset="0"/>
              <a:cs typeface="Lucida Sans Unicode" panose="020B0602030504020204" pitchFamily="34" charset="0"/>
            </a:endParaRPr>
          </a:p>
          <a:p>
            <a:endParaRPr lang="ro-RO" b="1" dirty="0">
              <a:latin typeface="Comic Sans MS" panose="030F0702030302020204" pitchFamily="66" charset="0"/>
              <a:cs typeface="Lucida Sans Unicode" panose="020B0602030504020204" pitchFamily="34" charset="0"/>
            </a:endParaRPr>
          </a:p>
          <a:p>
            <a:r>
              <a:rPr lang="en-US" b="1" dirty="0">
                <a:latin typeface="Comic Sans MS" panose="030F0702030302020204" pitchFamily="66" charset="0"/>
                <a:cs typeface="Lucida Sans Unicode" panose="020B0602030504020204" pitchFamily="34" charset="0"/>
              </a:rPr>
              <a:t>Banting</a:t>
            </a:r>
            <a:endParaRPr lang="ro-RO" b="1" dirty="0">
              <a:latin typeface="Comic Sans MS" panose="030F0702030302020204" pitchFamily="66" charset="0"/>
              <a:cs typeface="Lucida Sans Unicode" panose="020B0602030504020204" pitchFamily="34" charset="0"/>
            </a:endParaRPr>
          </a:p>
          <a:p>
            <a:endParaRPr lang="ro-RO" b="1" dirty="0">
              <a:latin typeface="Comic Sans MS" panose="030F0702030302020204" pitchFamily="66" charset="0"/>
              <a:cs typeface="Lucida Sans Unicode" panose="020B0602030504020204" pitchFamily="34" charset="0"/>
            </a:endParaRPr>
          </a:p>
          <a:p>
            <a:r>
              <a:rPr lang="en-US" b="1" dirty="0">
                <a:latin typeface="Comic Sans MS" panose="030F0702030302020204" pitchFamily="66" charset="0"/>
                <a:cs typeface="Lucida Sans Unicode" panose="020B0602030504020204" pitchFamily="34" charset="0"/>
              </a:rPr>
              <a:t>Paleo</a:t>
            </a:r>
            <a:endParaRPr lang="ro-RO" b="1" dirty="0">
              <a:latin typeface="Comic Sans MS" panose="030F0702030302020204" pitchFamily="66" charset="0"/>
              <a:cs typeface="Lucida Sans Unicode" panose="020B0602030504020204" pitchFamily="34" charset="0"/>
            </a:endParaRPr>
          </a:p>
          <a:p>
            <a:endParaRPr lang="ro-RO" b="1" dirty="0">
              <a:latin typeface="Comic Sans MS" panose="030F0702030302020204" pitchFamily="66" charset="0"/>
              <a:cs typeface="Lucida Sans Unicode" panose="020B0602030504020204" pitchFamily="34" charset="0"/>
            </a:endParaRPr>
          </a:p>
          <a:p>
            <a:r>
              <a:rPr lang="en-US" b="1" dirty="0">
                <a:latin typeface="Comic Sans MS" panose="030F0702030302020204" pitchFamily="66" charset="0"/>
                <a:cs typeface="Lucida Sans Unicode" panose="020B0602030504020204" pitchFamily="34" charset="0"/>
              </a:rPr>
              <a:t>South Beach</a:t>
            </a:r>
            <a:endParaRPr lang="ro-RO" b="1" dirty="0">
              <a:latin typeface="Comic Sans MS" panose="030F0702030302020204" pitchFamily="66" charset="0"/>
              <a:cs typeface="Lucida Sans Unicode" panose="020B0602030504020204" pitchFamily="34" charset="0"/>
            </a:endParaRPr>
          </a:p>
          <a:p>
            <a:endParaRPr lang="ro-RO" b="1" dirty="0">
              <a:latin typeface="Comic Sans MS" panose="030F0702030302020204" pitchFamily="66" charset="0"/>
              <a:cs typeface="Lucida Sans Unicode" panose="020B0602030504020204" pitchFamily="34" charset="0"/>
            </a:endParaRPr>
          </a:p>
          <a:p>
            <a:r>
              <a:rPr lang="en-US" b="1" dirty="0">
                <a:latin typeface="Comic Sans MS" panose="030F0702030302020204" pitchFamily="66" charset="0"/>
                <a:cs typeface="Lucida Sans Unicode" panose="020B0602030504020204" pitchFamily="34" charset="0"/>
              </a:rPr>
              <a:t>https://www.dietdoctor.com/</a:t>
            </a:r>
          </a:p>
        </p:txBody>
      </p:sp>
      <p:pic>
        <p:nvPicPr>
          <p:cNvPr id="10242" name="Picture 2" descr="High Protein Food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7310" y="1721988"/>
            <a:ext cx="3293269" cy="11930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AutoShape 4" descr="Imagini pentru paleo diet"/>
          <p:cNvSpPr>
            <a:spLocks noChangeAspect="1" noChangeArrowheads="1"/>
          </p:cNvSpPr>
          <p:nvPr/>
        </p:nvSpPr>
        <p:spPr bwMode="auto">
          <a:xfrm>
            <a:off x="1640681" y="748904"/>
            <a:ext cx="228600" cy="228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5" name="AutoShape 6" descr="Imagini pentru paleo diet"/>
          <p:cNvSpPr>
            <a:spLocks noChangeAspect="1" noChangeArrowheads="1"/>
          </p:cNvSpPr>
          <p:nvPr/>
        </p:nvSpPr>
        <p:spPr bwMode="auto">
          <a:xfrm>
            <a:off x="6072624" y="3820491"/>
            <a:ext cx="1980965" cy="19809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6" name="AutoShape 8" descr="Imagini pentru paleo diet"/>
          <p:cNvSpPr>
            <a:spLocks noChangeAspect="1" noChangeArrowheads="1"/>
          </p:cNvSpPr>
          <p:nvPr/>
        </p:nvSpPr>
        <p:spPr bwMode="auto">
          <a:xfrm>
            <a:off x="1754982" y="863204"/>
            <a:ext cx="1298029" cy="12980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pic>
        <p:nvPicPr>
          <p:cNvPr id="8" name="Picture 4" descr="Imagini pentru paleo die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3949" y="2161237"/>
            <a:ext cx="3771718" cy="20251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50" name="Picture 10" descr="Imagini pentru south beach diet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6122" y="3501766"/>
            <a:ext cx="2674457" cy="16730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76396407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25724" y="427877"/>
            <a:ext cx="7053542" cy="699882"/>
          </a:xfrm>
        </p:spPr>
        <p:txBody>
          <a:bodyPr>
            <a:normAutofit/>
          </a:bodyPr>
          <a:lstStyle/>
          <a:p>
            <a:r>
              <a:rPr lang="en-US" b="1" dirty="0">
                <a:latin typeface="Comic Sans MS" panose="030F0702030302020204" pitchFamily="66" charset="0"/>
                <a:cs typeface="Lucida Sans Unicode" panose="020B0602030504020204" pitchFamily="34" charset="0"/>
              </a:rPr>
              <a:t>Régime Banting 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04211562"/>
              </p:ext>
            </p:extLst>
          </p:nvPr>
        </p:nvGraphicFramePr>
        <p:xfrm>
          <a:off x="990598" y="1371600"/>
          <a:ext cx="9906000" cy="274268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981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81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81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9812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9812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6702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RO" sz="1200" b="1" kern="1200" dirty="0">
                          <a:solidFill>
                            <a:schemeClr val="lt1"/>
                          </a:solidFill>
                          <a:effectLst/>
                          <a:latin typeface="Comic Sans MS" panose="030F0702030302020204" pitchFamily="66" charset="0"/>
                          <a:ea typeface="+mn-ea"/>
                          <a:cs typeface="Lucida Sans Unicode" panose="020B0602030504020204" pitchFamily="34" charset="0"/>
                        </a:rPr>
                        <a:t>Protéines animales </a:t>
                      </a:r>
                      <a:endParaRPr lang="en-US" sz="1200" b="1" kern="1200" dirty="0">
                        <a:solidFill>
                          <a:schemeClr val="lt1"/>
                        </a:solidFill>
                        <a:effectLst/>
                        <a:latin typeface="Comic Sans MS" panose="030F0702030302020204" pitchFamily="66" charset="0"/>
                        <a:ea typeface="+mn-ea"/>
                        <a:cs typeface="Lucida Sans Unicode" panose="020B0602030504020204" pitchFamily="34" charset="0"/>
                      </a:endParaRPr>
                    </a:p>
                  </a:txBody>
                  <a:tcPr marL="21431" marR="21431" marT="21431" marB="21431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omic Sans MS" panose="030F0702030302020204" pitchFamily="66" charset="0"/>
                          <a:cs typeface="Lucida Sans Unicode" panose="020B0602030504020204" pitchFamily="34" charset="0"/>
                        </a:rPr>
                        <a:t>P</a:t>
                      </a:r>
                      <a:r>
                        <a:rPr lang="ro-RO" sz="1200" dirty="0">
                          <a:effectLst/>
                          <a:latin typeface="Comic Sans MS" panose="030F0702030302020204" pitchFamily="66" charset="0"/>
                          <a:cs typeface="Lucida Sans Unicode" panose="020B0602030504020204" pitchFamily="34" charset="0"/>
                        </a:rPr>
                        <a:t>roduits laitiers </a:t>
                      </a:r>
                      <a:endParaRPr lang="en-US" sz="1100" dirty="0">
                        <a:effectLst/>
                        <a:latin typeface="Comic Sans MS" panose="030F0702030302020204" pitchFamily="66" charset="0"/>
                        <a:ea typeface="Calibri" panose="020F0502020204030204" pitchFamily="34" charset="0"/>
                        <a:cs typeface="Lucida Sans Unicode" panose="020B0602030504020204" pitchFamily="34" charset="0"/>
                      </a:endParaRPr>
                    </a:p>
                  </a:txBody>
                  <a:tcPr marL="21431" marR="21431" marT="21431" marB="21431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 err="1">
                          <a:effectLst/>
                          <a:latin typeface="Comic Sans MS" panose="030F0702030302020204" pitchFamily="66" charset="0"/>
                          <a:ea typeface="Calibri" panose="020F0502020204030204" pitchFamily="34" charset="0"/>
                          <a:cs typeface="Lucida Sans Unicode" panose="020B0602030504020204" pitchFamily="34" charset="0"/>
                        </a:rPr>
                        <a:t>Graisses</a:t>
                      </a:r>
                      <a:r>
                        <a:rPr lang="en-US" sz="1100" dirty="0">
                          <a:effectLst/>
                          <a:latin typeface="Comic Sans MS" panose="030F0702030302020204" pitchFamily="66" charset="0"/>
                          <a:ea typeface="Calibri" panose="020F0502020204030204" pitchFamily="34" charset="0"/>
                          <a:cs typeface="Lucida Sans Unicode" panose="020B0602030504020204" pitchFamily="34" charset="0"/>
                        </a:rPr>
                        <a:t> </a:t>
                      </a:r>
                    </a:p>
                  </a:txBody>
                  <a:tcPr marL="21431" marR="21431" marT="21431" marB="21431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RO" sz="1200" baseline="0" dirty="0">
                          <a:effectLst/>
                          <a:latin typeface="Comic Sans MS" panose="030F0702030302020204" pitchFamily="66" charset="0"/>
                          <a:cs typeface="Lucida Sans Unicode" panose="020B0602030504020204" pitchFamily="34" charset="0"/>
                        </a:rPr>
                        <a:t>Oléagineux et graines </a:t>
                      </a:r>
                      <a:endParaRPr lang="en-US" sz="1100" dirty="0">
                        <a:effectLst/>
                        <a:latin typeface="Comic Sans MS" panose="030F0702030302020204" pitchFamily="66" charset="0"/>
                        <a:ea typeface="Calibri" panose="020F0502020204030204" pitchFamily="34" charset="0"/>
                        <a:cs typeface="Lucida Sans Unicode" panose="020B0602030504020204" pitchFamily="34" charset="0"/>
                      </a:endParaRPr>
                    </a:p>
                  </a:txBody>
                  <a:tcPr marL="21431" marR="21431" marT="21431" marB="21431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omic Sans MS" panose="030F0702030302020204" pitchFamily="66" charset="0"/>
                          <a:cs typeface="Lucida Sans Unicode" panose="020B0602030504020204" pitchFamily="34" charset="0"/>
                        </a:rPr>
                        <a:t>L</a:t>
                      </a:r>
                      <a:r>
                        <a:rPr lang="ro-RO" sz="1200" dirty="0">
                          <a:effectLst/>
                          <a:latin typeface="Comic Sans MS" panose="030F0702030302020204" pitchFamily="66" charset="0"/>
                          <a:cs typeface="Lucida Sans Unicode" panose="020B0602030504020204" pitchFamily="34" charset="0"/>
                        </a:rPr>
                        <a:t>égumes </a:t>
                      </a:r>
                      <a:endParaRPr lang="en-US" sz="1100" dirty="0">
                        <a:effectLst/>
                        <a:latin typeface="Comic Sans MS" panose="030F0702030302020204" pitchFamily="66" charset="0"/>
                        <a:ea typeface="Calibri" panose="020F0502020204030204" pitchFamily="34" charset="0"/>
                        <a:cs typeface="Lucida Sans Unicode" panose="020B0602030504020204" pitchFamily="34" charset="0"/>
                      </a:endParaRPr>
                    </a:p>
                  </a:txBody>
                  <a:tcPr marL="21431" marR="21431" marT="21431" marB="21431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7248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RO" sz="1200" kern="1200" dirty="0">
                          <a:solidFill>
                            <a:schemeClr val="dk1"/>
                          </a:solidFill>
                          <a:effectLst/>
                          <a:latin typeface="Comic Sans MS" panose="030F0702030302020204" pitchFamily="66" charset="0"/>
                          <a:ea typeface="+mn-ea"/>
                          <a:cs typeface="Lucida Sans Unicode" panose="020B0602030504020204" pitchFamily="34" charset="0"/>
                        </a:rPr>
                        <a:t>oeufs </a:t>
                      </a:r>
                      <a:br>
                        <a:rPr lang="en-US" sz="1200" kern="1200" dirty="0">
                          <a:solidFill>
                            <a:schemeClr val="dk1"/>
                          </a:solidFill>
                          <a:effectLst/>
                          <a:latin typeface="Comic Sans MS" panose="030F0702030302020204" pitchFamily="66" charset="0"/>
                          <a:ea typeface="+mn-ea"/>
                          <a:cs typeface="Lucida Sans Unicode" panose="020B0602030504020204" pitchFamily="34" charset="0"/>
                        </a:rPr>
                      </a:br>
                      <a:r>
                        <a:rPr lang="ro-RO" sz="1200" kern="1200" dirty="0">
                          <a:solidFill>
                            <a:schemeClr val="dk1"/>
                          </a:solidFill>
                          <a:effectLst/>
                          <a:latin typeface="Comic Sans MS" panose="030F0702030302020204" pitchFamily="66" charset="0"/>
                          <a:ea typeface="+mn-ea"/>
                          <a:cs typeface="Lucida Sans Unicode" panose="020B0602030504020204" pitchFamily="34" charset="0"/>
                        </a:rPr>
                        <a:t>viande rouge</a:t>
                      </a:r>
                      <a:endParaRPr lang="en-US" sz="1200" kern="1200" dirty="0">
                        <a:solidFill>
                          <a:schemeClr val="dk1"/>
                        </a:solidFill>
                        <a:effectLst/>
                        <a:latin typeface="Comic Sans MS" panose="030F0702030302020204" pitchFamily="66" charset="0"/>
                        <a:ea typeface="+mn-ea"/>
                        <a:cs typeface="Lucida Sans Unicode" panose="020B0602030504020204" pitchFamily="34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kern="1200" dirty="0" err="1">
                          <a:solidFill>
                            <a:schemeClr val="dk1"/>
                          </a:solidFill>
                          <a:effectLst/>
                          <a:latin typeface="Comic Sans MS" panose="030F0702030302020204" pitchFamily="66" charset="0"/>
                          <a:ea typeface="+mn-ea"/>
                          <a:cs typeface="Lucida Sans Unicode" panose="020B0602030504020204" pitchFamily="34" charset="0"/>
                        </a:rPr>
                        <a:t>viande</a:t>
                      </a:r>
                      <a:r>
                        <a:rPr lang="en-US" sz="1200" kern="1200" dirty="0">
                          <a:solidFill>
                            <a:schemeClr val="dk1"/>
                          </a:solidFill>
                          <a:effectLst/>
                          <a:latin typeface="Comic Sans MS" panose="030F0702030302020204" pitchFamily="66" charset="0"/>
                          <a:ea typeface="+mn-ea"/>
                          <a:cs typeface="Lucida Sans Unicode" panose="020B0602030504020204" pitchFamily="34" charset="0"/>
                        </a:rPr>
                        <a:t> de poulet  </a:t>
                      </a:r>
                      <a:br>
                        <a:rPr lang="en-US" sz="1200" kern="1200" dirty="0">
                          <a:solidFill>
                            <a:schemeClr val="dk1"/>
                          </a:solidFill>
                          <a:effectLst/>
                          <a:latin typeface="Comic Sans MS" panose="030F0702030302020204" pitchFamily="66" charset="0"/>
                          <a:ea typeface="+mn-ea"/>
                          <a:cs typeface="Lucida Sans Unicode" panose="020B0602030504020204" pitchFamily="34" charset="0"/>
                        </a:rPr>
                      </a:br>
                      <a:r>
                        <a:rPr lang="ro-RO" sz="1200" kern="1200" dirty="0">
                          <a:solidFill>
                            <a:schemeClr val="dk1"/>
                          </a:solidFill>
                          <a:effectLst/>
                          <a:latin typeface="Comic Sans MS" panose="030F0702030302020204" pitchFamily="66" charset="0"/>
                          <a:ea typeface="+mn-ea"/>
                          <a:cs typeface="Lucida Sans Unicode" panose="020B0602030504020204" pitchFamily="34" charset="0"/>
                        </a:rPr>
                        <a:t>viande </a:t>
                      </a:r>
                      <a:r>
                        <a:rPr lang="en-US" sz="1200" kern="1200" dirty="0">
                          <a:solidFill>
                            <a:schemeClr val="dk1"/>
                          </a:solidFill>
                          <a:effectLst/>
                          <a:latin typeface="Comic Sans MS" panose="030F0702030302020204" pitchFamily="66" charset="0"/>
                          <a:ea typeface="+mn-ea"/>
                          <a:cs typeface="Lucida Sans Unicode" panose="020B0602030504020204" pitchFamily="34" charset="0"/>
                        </a:rPr>
                        <a:t>de </a:t>
                      </a:r>
                      <a:r>
                        <a:rPr lang="ro-RO" sz="1200" kern="1200" dirty="0">
                          <a:solidFill>
                            <a:schemeClr val="dk1"/>
                          </a:solidFill>
                          <a:effectLst/>
                          <a:latin typeface="Comic Sans MS" panose="030F0702030302020204" pitchFamily="66" charset="0"/>
                          <a:ea typeface="+mn-ea"/>
                          <a:cs typeface="Lucida Sans Unicode" panose="020B0602030504020204" pitchFamily="34" charset="0"/>
                        </a:rPr>
                        <a:t>poisson</a:t>
                      </a:r>
                      <a:br>
                        <a:rPr lang="en-US" sz="1200" kern="1200" dirty="0">
                          <a:solidFill>
                            <a:schemeClr val="dk1"/>
                          </a:solidFill>
                          <a:effectLst/>
                          <a:latin typeface="Comic Sans MS" panose="030F0702030302020204" pitchFamily="66" charset="0"/>
                          <a:ea typeface="+mn-ea"/>
                          <a:cs typeface="Lucida Sans Unicode" panose="020B0602030504020204" pitchFamily="34" charset="0"/>
                        </a:rPr>
                      </a:br>
                      <a:r>
                        <a:rPr lang="ro-RO" sz="1200" kern="1200" dirty="0">
                          <a:solidFill>
                            <a:schemeClr val="dk1"/>
                          </a:solidFill>
                          <a:effectLst/>
                          <a:latin typeface="Comic Sans MS" panose="030F0702030302020204" pitchFamily="66" charset="0"/>
                          <a:ea typeface="+mn-ea"/>
                          <a:cs typeface="Lucida Sans Unicode" panose="020B0602030504020204" pitchFamily="34" charset="0"/>
                        </a:rPr>
                        <a:t>fruits de mer</a:t>
                      </a:r>
                      <a:endParaRPr lang="en-US" sz="1200" kern="1200" dirty="0">
                        <a:solidFill>
                          <a:schemeClr val="dk1"/>
                        </a:solidFill>
                        <a:effectLst/>
                        <a:latin typeface="Comic Sans MS" panose="030F0702030302020204" pitchFamily="66" charset="0"/>
                        <a:ea typeface="+mn-ea"/>
                        <a:cs typeface="Lucida Sans Unicode" panose="020B0602030504020204" pitchFamily="34" charset="0"/>
                      </a:endParaRPr>
                    </a:p>
                  </a:txBody>
                  <a:tcPr marL="21431" marR="21431" marT="21431" marB="21431" anchor="ctr">
                    <a:solidFill>
                      <a:srgbClr val="E4CC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RO" sz="1200" baseline="0" dirty="0">
                          <a:effectLst/>
                          <a:latin typeface="Comic Sans MS" panose="030F0702030302020204" pitchFamily="66" charset="0"/>
                          <a:cs typeface="Lucida Sans Unicode" panose="020B0602030504020204" pitchFamily="34" charset="0"/>
                        </a:rPr>
                        <a:t>fromages de toutes sort</a:t>
                      </a:r>
                      <a:r>
                        <a:rPr lang="en-US" sz="1200" baseline="0" dirty="0">
                          <a:effectLst/>
                          <a:latin typeface="Comic Sans MS" panose="030F0702030302020204" pitchFamily="66" charset="0"/>
                          <a:cs typeface="Lucida Sans Unicode" panose="020B0602030504020204" pitchFamily="34" charset="0"/>
                        </a:rPr>
                        <a:t>es</a:t>
                      </a:r>
                      <a:endParaRPr lang="ro-RO" sz="1200" baseline="0" dirty="0">
                        <a:effectLst/>
                        <a:latin typeface="Comic Sans MS" panose="030F0702030302020204" pitchFamily="66" charset="0"/>
                        <a:cs typeface="Lucida Sans Unicode" panose="020B0602030504020204" pitchFamily="34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RO" sz="1200" baseline="0" dirty="0">
                          <a:effectLst/>
                          <a:latin typeface="Comic Sans MS" panose="030F0702030302020204" pitchFamily="66" charset="0"/>
                          <a:cs typeface="Lucida Sans Unicode" panose="020B0602030504020204" pitchFamily="34" charset="0"/>
                        </a:rPr>
                        <a:t>crème aigre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RO" sz="1200" baseline="0" dirty="0">
                          <a:effectLst/>
                          <a:latin typeface="Comic Sans MS" panose="030F0702030302020204" pitchFamily="66" charset="0"/>
                          <a:cs typeface="Lucida Sans Unicode" panose="020B0602030504020204" pitchFamily="34" charset="0"/>
                        </a:rPr>
                        <a:t>yaourt </a:t>
                      </a:r>
                      <a:br>
                        <a:rPr lang="en-US" sz="1200" dirty="0">
                          <a:effectLst/>
                          <a:latin typeface="Comic Sans MS" panose="030F0702030302020204" pitchFamily="66" charset="0"/>
                          <a:cs typeface="Lucida Sans Unicode" panose="020B0602030504020204" pitchFamily="34" charset="0"/>
                        </a:rPr>
                      </a:br>
                      <a:endParaRPr lang="en-US" sz="1100" dirty="0">
                        <a:effectLst/>
                        <a:latin typeface="Comic Sans MS" panose="030F0702030302020204" pitchFamily="66" charset="0"/>
                        <a:ea typeface="Calibri" panose="020F0502020204030204" pitchFamily="34" charset="0"/>
                        <a:cs typeface="Lucida Sans Unicode" panose="020B0602030504020204" pitchFamily="34" charset="0"/>
                      </a:endParaRPr>
                    </a:p>
                  </a:txBody>
                  <a:tcPr marL="21431" marR="21431" marT="21431" marB="21431" anchor="ctr">
                    <a:solidFill>
                      <a:srgbClr val="E4CC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RO" sz="1200" dirty="0">
                          <a:effectLst/>
                          <a:latin typeface="Comic Sans MS" panose="030F0702030302020204" pitchFamily="66" charset="0"/>
                          <a:cs typeface="Lucida Sans Unicode" panose="020B0602030504020204" pitchFamily="34" charset="0"/>
                        </a:rPr>
                        <a:t>huile d'olive </a:t>
                      </a:r>
                      <a:br>
                        <a:rPr lang="en-US" sz="1200" dirty="0">
                          <a:effectLst/>
                          <a:latin typeface="Comic Sans MS" panose="030F0702030302020204" pitchFamily="66" charset="0"/>
                          <a:cs typeface="Lucida Sans Unicode" panose="020B0602030504020204" pitchFamily="34" charset="0"/>
                        </a:rPr>
                      </a:br>
                      <a:r>
                        <a:rPr lang="ro-RO" sz="1200" dirty="0">
                          <a:effectLst/>
                          <a:latin typeface="Comic Sans MS" panose="030F0702030302020204" pitchFamily="66" charset="0"/>
                          <a:cs typeface="Lucida Sans Unicode" panose="020B0602030504020204" pitchFamily="34" charset="0"/>
                        </a:rPr>
                        <a:t>a</a:t>
                      </a:r>
                      <a:r>
                        <a:rPr lang="en-US" sz="1200" dirty="0" err="1">
                          <a:effectLst/>
                          <a:latin typeface="Comic Sans MS" panose="030F0702030302020204" pitchFamily="66" charset="0"/>
                          <a:cs typeface="Lucida Sans Unicode" panose="020B0602030504020204" pitchFamily="34" charset="0"/>
                        </a:rPr>
                        <a:t>vocat</a:t>
                      </a:r>
                      <a:br>
                        <a:rPr lang="en-US" sz="1200" dirty="0">
                          <a:effectLst/>
                          <a:latin typeface="Comic Sans MS" panose="030F0702030302020204" pitchFamily="66" charset="0"/>
                          <a:cs typeface="Lucida Sans Unicode" panose="020B0602030504020204" pitchFamily="34" charset="0"/>
                        </a:rPr>
                      </a:br>
                      <a:r>
                        <a:rPr lang="fr-FR" sz="1200" baseline="0" dirty="0">
                          <a:effectLst/>
                          <a:latin typeface="Comic Sans MS" panose="030F0702030302020204" pitchFamily="66" charset="0"/>
                          <a:cs typeface="Lucida Sans Unicode" panose="020B0602030504020204" pitchFamily="34" charset="0"/>
                        </a:rPr>
                        <a:t>huile de noix de coco</a:t>
                      </a:r>
                      <a:endParaRPr lang="ro-RO" sz="1200" baseline="0" dirty="0">
                        <a:effectLst/>
                        <a:latin typeface="Comic Sans MS" panose="030F0702030302020204" pitchFamily="66" charset="0"/>
                        <a:cs typeface="Lucida Sans Unicode" panose="020B0602030504020204" pitchFamily="34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effectLst/>
                          <a:latin typeface="Comic Sans MS" panose="030F0702030302020204" pitchFamily="66" charset="0"/>
                          <a:cs typeface="Lucida Sans Unicode" panose="020B0602030504020204" pitchFamily="34" charset="0"/>
                        </a:rPr>
                        <a:t>huile</a:t>
                      </a:r>
                      <a:r>
                        <a:rPr lang="en-US" sz="1200" dirty="0">
                          <a:effectLst/>
                          <a:latin typeface="Comic Sans MS" panose="030F0702030302020204" pitchFamily="66" charset="0"/>
                          <a:cs typeface="Lucida Sans Unicode" panose="020B0602030504020204" pitchFamily="34" charset="0"/>
                        </a:rPr>
                        <a:t> de </a:t>
                      </a:r>
                      <a:r>
                        <a:rPr lang="en-US" sz="1200" dirty="0" err="1">
                          <a:effectLst/>
                          <a:latin typeface="Comic Sans MS" panose="030F0702030302020204" pitchFamily="66" charset="0"/>
                          <a:cs typeface="Lucida Sans Unicode" panose="020B0602030504020204" pitchFamily="34" charset="0"/>
                        </a:rPr>
                        <a:t>noix</a:t>
                      </a:r>
                      <a:r>
                        <a:rPr lang="en-US" sz="1200" dirty="0">
                          <a:effectLst/>
                          <a:latin typeface="Comic Sans MS" panose="030F0702030302020204" pitchFamily="66" charset="0"/>
                          <a:cs typeface="Lucida Sans Unicode" panose="020B0602030504020204" pitchFamily="34" charset="0"/>
                        </a:rPr>
                        <a:t> de macadamia</a:t>
                      </a:r>
                      <a:endParaRPr lang="en-US" sz="1100" dirty="0">
                        <a:effectLst/>
                        <a:latin typeface="Comic Sans MS" panose="030F0702030302020204" pitchFamily="66" charset="0"/>
                        <a:ea typeface="Calibri" panose="020F0502020204030204" pitchFamily="34" charset="0"/>
                        <a:cs typeface="Lucida Sans Unicode" panose="020B0602030504020204" pitchFamily="34" charset="0"/>
                      </a:endParaRPr>
                    </a:p>
                  </a:txBody>
                  <a:tcPr marL="21431" marR="21431" marT="21431" marB="21431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effectLst/>
                          <a:latin typeface="Comic Sans MS" panose="030F0702030302020204" pitchFamily="66" charset="0"/>
                          <a:cs typeface="Lucida Sans Unicode" panose="020B0602030504020204" pitchFamily="34" charset="0"/>
                        </a:rPr>
                        <a:t>amandes</a:t>
                      </a:r>
                      <a:endParaRPr lang="ro-RO" sz="1200" dirty="0">
                        <a:effectLst/>
                        <a:latin typeface="Comic Sans MS" panose="030F0702030302020204" pitchFamily="66" charset="0"/>
                        <a:cs typeface="Lucida Sans Unicode" panose="020B0602030504020204" pitchFamily="34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effectLst/>
                          <a:latin typeface="Comic Sans MS" panose="030F0702030302020204" pitchFamily="66" charset="0"/>
                          <a:cs typeface="Lucida Sans Unicode" panose="020B0602030504020204" pitchFamily="34" charset="0"/>
                        </a:rPr>
                        <a:t>noix</a:t>
                      </a:r>
                      <a:r>
                        <a:rPr lang="en-US" sz="1200" dirty="0">
                          <a:effectLst/>
                          <a:latin typeface="Comic Sans MS" panose="030F0702030302020204" pitchFamily="66" charset="0"/>
                          <a:cs typeface="Lucida Sans Unicode" panose="020B0602030504020204" pitchFamily="34" charset="0"/>
                        </a:rPr>
                        <a:t> de macadamia </a:t>
                      </a:r>
                      <a:br>
                        <a:rPr lang="en-US" sz="1200" dirty="0">
                          <a:effectLst/>
                          <a:latin typeface="Comic Sans MS" panose="030F0702030302020204" pitchFamily="66" charset="0"/>
                          <a:cs typeface="Lucida Sans Unicode" panose="020B0602030504020204" pitchFamily="34" charset="0"/>
                        </a:rPr>
                      </a:br>
                      <a:r>
                        <a:rPr lang="ro-RO" sz="1200" dirty="0">
                          <a:effectLst/>
                          <a:latin typeface="Comic Sans MS" panose="030F0702030302020204" pitchFamily="66" charset="0"/>
                          <a:cs typeface="Lucida Sans Unicode" panose="020B0602030504020204" pitchFamily="34" charset="0"/>
                        </a:rPr>
                        <a:t>n</a:t>
                      </a:r>
                      <a:r>
                        <a:rPr lang="en-US" sz="1200" dirty="0" err="1">
                          <a:effectLst/>
                          <a:latin typeface="Comic Sans MS" panose="030F0702030302020204" pitchFamily="66" charset="0"/>
                          <a:cs typeface="Lucida Sans Unicode" panose="020B0602030504020204" pitchFamily="34" charset="0"/>
                        </a:rPr>
                        <a:t>oix</a:t>
                      </a:r>
                      <a:r>
                        <a:rPr lang="en-US" sz="1200" dirty="0">
                          <a:effectLst/>
                          <a:latin typeface="Comic Sans MS" panose="030F0702030302020204" pitchFamily="66" charset="0"/>
                          <a:cs typeface="Lucida Sans Unicode" panose="020B0602030504020204" pitchFamily="34" charset="0"/>
                        </a:rPr>
                        <a:t> de </a:t>
                      </a:r>
                      <a:r>
                        <a:rPr lang="en-US" sz="1200" dirty="0" err="1">
                          <a:effectLst/>
                          <a:latin typeface="Comic Sans MS" panose="030F0702030302020204" pitchFamily="66" charset="0"/>
                          <a:cs typeface="Lucida Sans Unicode" panose="020B0602030504020204" pitchFamily="34" charset="0"/>
                        </a:rPr>
                        <a:t>pécan</a:t>
                      </a:r>
                      <a:br>
                        <a:rPr lang="en-US" sz="1200" dirty="0">
                          <a:effectLst/>
                          <a:latin typeface="Comic Sans MS" panose="030F0702030302020204" pitchFamily="66" charset="0"/>
                          <a:cs typeface="Lucida Sans Unicode" panose="020B0602030504020204" pitchFamily="34" charset="0"/>
                        </a:rPr>
                      </a:br>
                      <a:r>
                        <a:rPr lang="en-US" sz="1200" dirty="0" err="1">
                          <a:effectLst/>
                          <a:latin typeface="Comic Sans MS" panose="030F0702030302020204" pitchFamily="66" charset="0"/>
                          <a:cs typeface="Lucida Sans Unicode" panose="020B0602030504020204" pitchFamily="34" charset="0"/>
                        </a:rPr>
                        <a:t>graines</a:t>
                      </a:r>
                      <a:r>
                        <a:rPr lang="en-US" sz="1200" dirty="0">
                          <a:effectLst/>
                          <a:latin typeface="Comic Sans MS" panose="030F0702030302020204" pitchFamily="66" charset="0"/>
                          <a:cs typeface="Lucida Sans Unicode" panose="020B0602030504020204" pitchFamily="34" charset="0"/>
                        </a:rPr>
                        <a:t> de pin </a:t>
                      </a:r>
                      <a:endParaRPr lang="en-US" sz="1100" dirty="0">
                        <a:effectLst/>
                        <a:latin typeface="Comic Sans MS" panose="030F0702030302020204" pitchFamily="66" charset="0"/>
                        <a:ea typeface="Calibri" panose="020F0502020204030204" pitchFamily="34" charset="0"/>
                        <a:cs typeface="Lucida Sans Unicode" panose="020B0602030504020204" pitchFamily="34" charset="0"/>
                      </a:endParaRPr>
                    </a:p>
                  </a:txBody>
                  <a:tcPr marL="21431" marR="21431" marT="21431" marB="21431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200" baseline="0" dirty="0">
                          <a:effectLst/>
                          <a:latin typeface="Comic Sans MS" panose="030F0702030302020204" pitchFamily="66" charset="0"/>
                          <a:cs typeface="Lucida Sans Unicode" panose="020B0602030504020204" pitchFamily="34" charset="0"/>
                        </a:rPr>
                        <a:t>tous les légumes avec feuilles</a:t>
                      </a:r>
                      <a:endParaRPr lang="ro-RO" sz="1200" baseline="0" dirty="0">
                        <a:effectLst/>
                        <a:latin typeface="Comic Sans MS" panose="030F0702030302020204" pitchFamily="66" charset="0"/>
                        <a:cs typeface="Lucida Sans Unicode" panose="020B0602030504020204" pitchFamily="34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o-RO" sz="1200" dirty="0">
                          <a:effectLst/>
                          <a:latin typeface="Comic Sans MS" panose="030F0702030302020204" pitchFamily="66" charset="0"/>
                          <a:cs typeface="Lucida Sans Unicode" panose="020B0602030504020204" pitchFamily="34" charset="0"/>
                        </a:rPr>
                        <a:t>crucifères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  <a:latin typeface="Comic Sans MS" panose="030F0702030302020204" pitchFamily="66" charset="0"/>
                          <a:cs typeface="Lucida Sans Unicode" panose="020B0602030504020204" pitchFamily="34" charset="0"/>
                        </a:rPr>
                        <a:t>plantes qui poussent au-dessus du sol </a:t>
                      </a:r>
                      <a:endParaRPr lang="en-US" sz="1100" dirty="0">
                        <a:effectLst/>
                        <a:latin typeface="Comic Sans MS" panose="030F0702030302020204" pitchFamily="66" charset="0"/>
                        <a:ea typeface="Calibri" panose="020F0502020204030204" pitchFamily="34" charset="0"/>
                        <a:cs typeface="Lucida Sans Unicode" panose="020B0602030504020204" pitchFamily="34" charset="0"/>
                      </a:endParaRPr>
                    </a:p>
                  </a:txBody>
                  <a:tcPr marL="21431" marR="21431" marT="21431" marB="21431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296734" y="4266040"/>
            <a:ext cx="1066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omic Sans MS" panose="030F0702030302020204" pitchFamily="66" charset="0"/>
              </a:rPr>
              <a:t>+ </a:t>
            </a:r>
            <a:r>
              <a:rPr lang="en-US" b="1" dirty="0">
                <a:latin typeface="Comic Sans MS" panose="030F0702030302020204" pitchFamily="66" charset="0"/>
                <a:cs typeface="Lucida Sans Unicode" panose="020B0602030504020204" pitchFamily="34" charset="0"/>
              </a:rPr>
              <a:t>fruits</a:t>
            </a:r>
            <a:r>
              <a:rPr lang="en-US" dirty="0">
                <a:latin typeface="Comic Sans MS" panose="030F0702030302020204" pitchFamily="66" charset="0"/>
              </a:rPr>
              <a:t> </a:t>
            </a:r>
          </a:p>
        </p:txBody>
      </p:sp>
      <p:pic>
        <p:nvPicPr>
          <p:cNvPr id="11266" name="Picture 2" descr="LCHF Banting meal plan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41292" y="4876800"/>
            <a:ext cx="2075947" cy="15379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92600990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Figur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323450"/>
            <a:ext cx="7010400" cy="5772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1742377" y="6096000"/>
            <a:ext cx="892107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Shai</a:t>
            </a:r>
            <a:r>
              <a:rPr lang="ro-RO" sz="900" dirty="0">
                <a:latin typeface="Arial" panose="020B0604020202020204" pitchFamily="34" charset="0"/>
                <a:cs typeface="Arial" panose="020B0604020202020204" pitchFamily="34" charset="0"/>
              </a:rPr>
              <a:t> I, </a:t>
            </a:r>
            <a:r>
              <a:rPr lang="en-US" sz="900" dirty="0" err="1">
                <a:latin typeface="Arial" panose="020B0604020202020204" pitchFamily="34" charset="0"/>
                <a:cs typeface="Arial" panose="020B0604020202020204" pitchFamily="34" charset="0"/>
              </a:rPr>
              <a:t>Schwarzfuchs</a:t>
            </a:r>
            <a:r>
              <a:rPr lang="ro-RO" sz="900" dirty="0">
                <a:latin typeface="Arial" panose="020B0604020202020204" pitchFamily="34" charset="0"/>
                <a:cs typeface="Arial" panose="020B0604020202020204" pitchFamily="34" charset="0"/>
              </a:rPr>
              <a:t> D</a:t>
            </a:r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900" dirty="0" err="1">
                <a:latin typeface="Arial" panose="020B0604020202020204" pitchFamily="34" charset="0"/>
                <a:cs typeface="Arial" panose="020B0604020202020204" pitchFamily="34" charset="0"/>
              </a:rPr>
              <a:t>Henkin</a:t>
            </a:r>
            <a:r>
              <a:rPr lang="ro-RO" sz="900" dirty="0">
                <a:latin typeface="Arial" panose="020B0604020202020204" pitchFamily="34" charset="0"/>
                <a:cs typeface="Arial" panose="020B0604020202020204" pitchFamily="34" charset="0"/>
              </a:rPr>
              <a:t> Y, </a:t>
            </a:r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 for the Dietary Intervention Randomized Controlled Trial (DIRECT) Group</a:t>
            </a:r>
            <a:r>
              <a:rPr lang="ro-RO" sz="9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Weight Loss with a Low-Carbohydrate, Mediterranean, or Low-Fat Diet</a:t>
            </a:r>
            <a:r>
              <a:rPr lang="ro-RO" sz="9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 N </a:t>
            </a:r>
            <a:r>
              <a:rPr lang="en-US" sz="900" dirty="0" err="1">
                <a:latin typeface="Arial" panose="020B0604020202020204" pitchFamily="34" charset="0"/>
                <a:cs typeface="Arial" panose="020B0604020202020204" pitchFamily="34" charset="0"/>
              </a:rPr>
              <a:t>Engl</a:t>
            </a:r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 J Med 2008; 359:229-241</a:t>
            </a:r>
            <a:r>
              <a:rPr lang="ro-RO" sz="9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9154777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o-RO" b="1" dirty="0"/>
              <a:t>Jeûne intermittent </a:t>
            </a:r>
            <a:endParaRPr lang="en-US" b="1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A2A3C-1B6F-4239-90DC-B9F0DAB5508D}" type="slidenum">
              <a:rPr lang="en-US" smtClean="0"/>
              <a:pPr/>
              <a:t>53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8799206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Le jeûne intermittent signifie l'alternance de périodes d'abstinence volontaire de nourriture avec des périodes de consommation alimentaire normale.</a:t>
            </a:r>
          </a:p>
          <a:p>
            <a:pPr marL="0" indent="0">
              <a:buNone/>
            </a:pPr>
            <a:endParaRPr lang="ro-RO" dirty="0"/>
          </a:p>
          <a:p>
            <a:r>
              <a:rPr lang="fr-FR" dirty="0"/>
              <a:t>Pendant le jeûne, il est permis de consommer de l'eau, des boissons non caloriques (thé, café)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A2A3C-1B6F-4239-90DC-B9F0DAB5508D}" type="slidenum">
              <a:rPr lang="en-US" smtClean="0"/>
              <a:pPr/>
              <a:t>54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1654223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/>
              <a:t>Types de jeûne intermittent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jeûne quotidien pendant 16-20 heures</a:t>
            </a:r>
            <a:endParaRPr lang="ro-RO" dirty="0"/>
          </a:p>
          <a:p>
            <a:r>
              <a:rPr lang="fr-FR" dirty="0"/>
              <a:t>jeûne 1 à 4 jours par semaine</a:t>
            </a:r>
            <a:endParaRPr lang="ro-RO" dirty="0"/>
          </a:p>
          <a:p>
            <a:r>
              <a:rPr lang="fr-FR" dirty="0"/>
              <a:t> jeûne prolongés pour des périodes de plusieurs jours ou semaines 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A2A3C-1B6F-4239-90DC-B9F0DAB5508D}" type="slidenum">
              <a:rPr lang="en-US" smtClean="0"/>
              <a:pPr/>
              <a:t>55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02462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o-RO" dirty="0"/>
              <a:t>Jeûne</a:t>
            </a:r>
            <a:r>
              <a:rPr lang="en-US" dirty="0"/>
              <a:t> dans les </a:t>
            </a:r>
            <a:r>
              <a:rPr lang="en-US" dirty="0" err="1"/>
              <a:t>jours</a:t>
            </a:r>
            <a:r>
              <a:rPr lang="en-US" dirty="0"/>
              <a:t> </a:t>
            </a:r>
            <a:r>
              <a:rPr lang="en-US" dirty="0" err="1"/>
              <a:t>alternatifs</a:t>
            </a:r>
            <a:endParaRPr lang="ro-RO" dirty="0"/>
          </a:p>
          <a:p>
            <a:pPr lvl="1"/>
            <a:r>
              <a:rPr lang="fr-FR" dirty="0"/>
              <a:t>en alternant les jours où aucun aliment calorique n'est consommé (≤ 36 heures de jeûne) avec les jours où l'accès à la nourriture est ad libitum (jours de «fête»).</a:t>
            </a:r>
          </a:p>
          <a:p>
            <a:pPr lvl="1"/>
            <a:endParaRPr lang="ro-RO" dirty="0"/>
          </a:p>
          <a:p>
            <a:r>
              <a:rPr lang="fr-FR" dirty="0"/>
              <a:t>Jeûne intermittent quotidien (alimentation limitée dans le temps)</a:t>
            </a:r>
          </a:p>
          <a:p>
            <a:pPr lvl="1"/>
            <a:r>
              <a:rPr lang="ro-RO" dirty="0"/>
              <a:t>plusieurs versions:</a:t>
            </a:r>
          </a:p>
          <a:p>
            <a:pPr lvl="2"/>
            <a:r>
              <a:rPr lang="ro-RO" dirty="0"/>
              <a:t>16:8, 18:6 sau 20:4</a:t>
            </a:r>
          </a:p>
          <a:p>
            <a:pPr lvl="2"/>
            <a:r>
              <a:rPr lang="fr-FR" dirty="0"/>
              <a:t>intègre dans la routine quotidienne des périodes d'abstinence de 16 à 20 heures et des périodes d’alimentation de 8 à 4 heures </a:t>
            </a:r>
            <a:endParaRPr lang="ro-R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A2A3C-1B6F-4239-90DC-B9F0DAB5508D}" type="slidenum">
              <a:rPr lang="en-US" smtClean="0"/>
              <a:pPr/>
              <a:t>56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7949500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</p:spPr>
        <p:txBody>
          <a:bodyPr/>
          <a:lstStyle/>
          <a:p>
            <a:r>
              <a:rPr lang="ro-RO" dirty="0"/>
              <a:t>AVANTAGES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fr-FR" dirty="0"/>
              <a:t>Entraîne une diminution de l'insulinémie pendant les périodes de jeûne</a:t>
            </a:r>
            <a:endParaRPr lang="ro-RO" dirty="0"/>
          </a:p>
          <a:p>
            <a:r>
              <a:rPr lang="fr-FR" dirty="0"/>
              <a:t>Limitez le consommation alimentaire totale</a:t>
            </a:r>
            <a:endParaRPr lang="ro-RO" dirty="0"/>
          </a:p>
          <a:p>
            <a:r>
              <a:rPr lang="fr-FR" dirty="0"/>
              <a:t>Effets de perte de poids</a:t>
            </a:r>
            <a:endParaRPr lang="ro-RO" dirty="0"/>
          </a:p>
          <a:p>
            <a:r>
              <a:rPr lang="ro-RO" dirty="0"/>
              <a:t>Avantages cardiovasculaires</a:t>
            </a:r>
          </a:p>
          <a:p>
            <a:pPr lvl="1"/>
            <a:r>
              <a:rPr lang="en-US" dirty="0" err="1"/>
              <a:t>Diminue</a:t>
            </a:r>
            <a:r>
              <a:rPr lang="ro-RO" dirty="0"/>
              <a:t> LDLc</a:t>
            </a:r>
          </a:p>
          <a:p>
            <a:pPr lvl="1"/>
            <a:r>
              <a:rPr lang="ro-RO" dirty="0"/>
              <a:t>Diminution des triglycérides</a:t>
            </a:r>
          </a:p>
          <a:p>
            <a:pPr lvl="1"/>
            <a:r>
              <a:rPr lang="fr-FR" dirty="0"/>
              <a:t>Diminue la résistance à l'insuline</a:t>
            </a:r>
            <a:endParaRPr lang="ro-RO" dirty="0"/>
          </a:p>
          <a:p>
            <a:pPr lvl="1"/>
            <a:r>
              <a:rPr lang="ro-RO" dirty="0"/>
              <a:t>Les marqueurs d'inflammation diminuent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A2A3C-1B6F-4239-90DC-B9F0DAB5508D}" type="slidenum">
              <a:rPr lang="en-US" smtClean="0"/>
              <a:pPr/>
              <a:t>57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1105242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 anchor="ctr"/>
          <a:lstStyle/>
          <a:p>
            <a:r>
              <a:rPr lang="en-US" altLang="en-US" sz="4400" b="1" dirty="0">
                <a:solidFill>
                  <a:srgbClr val="FFFFCC"/>
                </a:solidFill>
              </a:rPr>
              <a:t>Régime </a:t>
            </a:r>
            <a:r>
              <a:rPr lang="en-US" altLang="en-US" sz="4400" b="1" dirty="0" err="1">
                <a:solidFill>
                  <a:srgbClr val="FFFFCC"/>
                </a:solidFill>
              </a:rPr>
              <a:t>végétarien</a:t>
            </a:r>
            <a:r>
              <a:rPr lang="en-US" altLang="en-US" sz="4400" b="1" dirty="0">
                <a:solidFill>
                  <a:srgbClr val="FFFFCC"/>
                </a:solidFill>
              </a:rPr>
              <a:t> 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 altLang="en-US" sz="3200"/>
          </a:p>
        </p:txBody>
      </p:sp>
    </p:spTree>
    <p:extLst>
      <p:ext uri="{BB962C8B-B14F-4D97-AF65-F5344CB8AC3E}">
        <p14:creationId xmlns:p14="http://schemas.microsoft.com/office/powerpoint/2010/main" val="1272520943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 altLang="en-US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o-RO" altLang="en-US" b="1" dirty="0"/>
              <a:t>Végétalien </a:t>
            </a:r>
          </a:p>
          <a:p>
            <a:r>
              <a:rPr lang="ro-RO" altLang="en-US" b="1" dirty="0"/>
              <a:t>Lacto-végétarien</a:t>
            </a:r>
          </a:p>
          <a:p>
            <a:r>
              <a:rPr lang="ro-RO" altLang="en-US" b="1" dirty="0"/>
              <a:t>Lacto-ovo-végétarien</a:t>
            </a:r>
          </a:p>
          <a:p>
            <a:r>
              <a:rPr lang="ro-RO" altLang="en-US" b="1" dirty="0"/>
              <a:t>Macrobiotique</a:t>
            </a:r>
          </a:p>
          <a:p>
            <a:pPr lvl="1"/>
            <a:r>
              <a:rPr lang="ro-RO" altLang="en-US" b="1" dirty="0"/>
              <a:t>Légumineuse</a:t>
            </a:r>
          </a:p>
          <a:p>
            <a:pPr lvl="1"/>
            <a:r>
              <a:rPr lang="ro-RO" altLang="en-US" b="1" dirty="0"/>
              <a:t>Grains entiers</a:t>
            </a:r>
          </a:p>
          <a:p>
            <a:pPr lvl="1"/>
            <a:r>
              <a:rPr lang="ro-RO" altLang="en-US" b="1" dirty="0">
                <a:cs typeface="Arial" panose="020B0604020202020204" pitchFamily="34" charset="0"/>
              </a:rPr>
              <a:t>Poisson (±) </a:t>
            </a:r>
            <a:endParaRPr lang="en-US" altLang="en-US" b="1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58353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b="1" dirty="0"/>
              <a:t>GÉNÉRALITÉS </a:t>
            </a:r>
            <a:br>
              <a:rPr lang="ro-RO" b="1" dirty="0"/>
            </a:b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fr-FR" dirty="0"/>
              <a:t>Il a été observé que les habitants du bassin méditerranéen vivent plus longtemps et souffrent moins de maladies chroniques (cardiovasculaires, cancers) que la population nord-américaine</a:t>
            </a:r>
            <a:endParaRPr lang="ro-RO" dirty="0"/>
          </a:p>
          <a:p>
            <a:r>
              <a:rPr lang="ro-RO" dirty="0"/>
              <a:t>Les raisons:</a:t>
            </a:r>
          </a:p>
          <a:p>
            <a:pPr lvl="1"/>
            <a:r>
              <a:rPr lang="fr-FR" dirty="0"/>
              <a:t>mode de vie plus actif</a:t>
            </a:r>
          </a:p>
          <a:p>
            <a:pPr lvl="1"/>
            <a:r>
              <a:rPr lang="fr-FR" dirty="0"/>
              <a:t>meilleur contrôle du poids corporel</a:t>
            </a:r>
            <a:endParaRPr lang="ro-RO" dirty="0"/>
          </a:p>
          <a:p>
            <a:pPr lvl="1"/>
            <a:r>
              <a:rPr lang="fr-FR" dirty="0"/>
              <a:t>régime faible en viande rouge, des bonbons et de graisses saturées</a:t>
            </a:r>
            <a:endParaRPr lang="ro-RO" dirty="0"/>
          </a:p>
          <a:p>
            <a:pPr lvl="1"/>
            <a:r>
              <a:rPr lang="fr-FR" dirty="0"/>
              <a:t>alimentation riche en produits agricoles, semences, etc. </a:t>
            </a:r>
            <a:endParaRPr lang="ro-RO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A2A3C-1B6F-4239-90DC-B9F0DAB5508D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4049438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o-RO" altLang="en-US" b="1" dirty="0">
                <a:solidFill>
                  <a:srgbClr val="FFFFCC"/>
                </a:solidFill>
              </a:rPr>
              <a:t>Avanta</a:t>
            </a:r>
            <a:r>
              <a:rPr lang="en-US" altLang="en-US" b="1" dirty="0">
                <a:solidFill>
                  <a:srgbClr val="FFFFCC"/>
                </a:solidFill>
              </a:rPr>
              <a:t>GES</a:t>
            </a:r>
            <a:r>
              <a:rPr lang="ro-RO" altLang="en-US" b="1" dirty="0">
                <a:solidFill>
                  <a:srgbClr val="FFFFCC"/>
                </a:solidFill>
              </a:rPr>
              <a:t> </a:t>
            </a:r>
            <a:endParaRPr lang="en-US" altLang="en-US" b="1" dirty="0">
              <a:solidFill>
                <a:srgbClr val="FFFFCC"/>
              </a:solidFill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o-RO" altLang="en-US" b="1" dirty="0"/>
              <a:t>Incidence plus faible</a:t>
            </a:r>
          </a:p>
          <a:p>
            <a:pPr lvl="1"/>
            <a:r>
              <a:rPr lang="ro-RO" altLang="en-US" b="1" dirty="0"/>
              <a:t>Obésité</a:t>
            </a:r>
          </a:p>
          <a:p>
            <a:pPr lvl="1"/>
            <a:r>
              <a:rPr lang="ro-RO" altLang="en-US" b="1" dirty="0"/>
              <a:t>Constipation</a:t>
            </a:r>
          </a:p>
          <a:p>
            <a:pPr lvl="1"/>
            <a:r>
              <a:rPr lang="ro-RO" altLang="en-US" b="1" dirty="0"/>
              <a:t>Diabète</a:t>
            </a:r>
          </a:p>
          <a:p>
            <a:pPr lvl="1"/>
            <a:r>
              <a:rPr lang="ro-RO" altLang="en-US" b="1" dirty="0"/>
              <a:t>Hypertension artérielle</a:t>
            </a:r>
          </a:p>
          <a:p>
            <a:pPr lvl="1"/>
            <a:r>
              <a:rPr lang="ro-RO" altLang="en-US" b="1" dirty="0"/>
              <a:t>Diverticules du côlon</a:t>
            </a:r>
          </a:p>
          <a:p>
            <a:pPr lvl="1"/>
            <a:r>
              <a:rPr lang="ro-RO" altLang="en-US" b="1" dirty="0"/>
              <a:t>Appendicite</a:t>
            </a:r>
          </a:p>
          <a:p>
            <a:pPr lvl="1"/>
            <a:r>
              <a:rPr lang="ro-RO" altLang="en-US" b="1" dirty="0"/>
              <a:t>Hernie hiatale</a:t>
            </a:r>
          </a:p>
          <a:p>
            <a:pPr lvl="1"/>
            <a:r>
              <a:rPr lang="ro-RO" altLang="en-US" b="1" dirty="0"/>
              <a:t>Hémorroïdes</a:t>
            </a:r>
          </a:p>
          <a:p>
            <a:pPr lvl="1"/>
            <a:r>
              <a:rPr lang="ro-RO" altLang="en-US" b="1" dirty="0"/>
              <a:t>Varices</a:t>
            </a:r>
          </a:p>
          <a:p>
            <a:pPr lvl="1"/>
            <a:r>
              <a:rPr lang="ro-RO" altLang="en-US" b="1" dirty="0"/>
              <a:t>Calculs rénaux </a:t>
            </a:r>
            <a:endParaRPr lang="en-US" altLang="en-US" b="1" dirty="0"/>
          </a:p>
        </p:txBody>
      </p:sp>
      <p:sp>
        <p:nvSpPr>
          <p:cNvPr id="4100" name="Rectangle 4"/>
          <p:cNvSpPr>
            <a:spLocks noGrp="1" noChangeArrowheads="1"/>
          </p:cNvSpPr>
          <p:nvPr>
            <p:ph sz="half" idx="2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o-RO" altLang="en-US" sz="2000" b="1" dirty="0"/>
              <a:t>Bon profil lipidique</a:t>
            </a:r>
          </a:p>
          <a:p>
            <a:r>
              <a:rPr lang="ro-RO" altLang="en-US" sz="2000" b="1" dirty="0"/>
              <a:t>Bon statut antioxydant</a:t>
            </a:r>
          </a:p>
          <a:p>
            <a:r>
              <a:rPr lang="ro-RO" altLang="en-US" sz="2000" b="1" dirty="0"/>
              <a:t>Diminution du risque coronarien</a:t>
            </a:r>
          </a:p>
          <a:p>
            <a:endParaRPr lang="ro-RO" altLang="en-US" sz="2000" b="1" dirty="0"/>
          </a:p>
          <a:p>
            <a:endParaRPr lang="en-US" alt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3829281267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 altLang="en-US" dirty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fr-FR" altLang="en-US" sz="2800" b="1" dirty="0"/>
              <a:t>Le régime végétarien apporte un apport suffisant</a:t>
            </a:r>
            <a:endParaRPr lang="ro-RO" altLang="en-US" sz="2800" b="1" dirty="0"/>
          </a:p>
          <a:p>
            <a:pPr lvl="1"/>
            <a:r>
              <a:rPr lang="ro-RO" altLang="en-US" sz="2400" b="1" dirty="0"/>
              <a:t>Glucide</a:t>
            </a:r>
            <a:r>
              <a:rPr lang="en-US" altLang="en-US" sz="2400" b="1" dirty="0"/>
              <a:t>s</a:t>
            </a:r>
            <a:endParaRPr lang="ro-RO" altLang="en-US" sz="2400" b="1" dirty="0"/>
          </a:p>
          <a:p>
            <a:pPr lvl="1"/>
            <a:r>
              <a:rPr lang="ro-RO" altLang="en-US" sz="2400" b="1" dirty="0"/>
              <a:t>Acides gras oméga 6</a:t>
            </a:r>
          </a:p>
          <a:p>
            <a:pPr lvl="1"/>
            <a:r>
              <a:rPr lang="ro-RO" altLang="en-US" sz="2400" b="1" dirty="0"/>
              <a:t>Fibre</a:t>
            </a:r>
            <a:r>
              <a:rPr lang="en-US" altLang="en-US" sz="2400" b="1" dirty="0"/>
              <a:t>s </a:t>
            </a:r>
            <a:r>
              <a:rPr lang="en-US" altLang="en-US" sz="2400" b="1" dirty="0" err="1"/>
              <a:t>alimentaires</a:t>
            </a:r>
            <a:endParaRPr lang="ro-RO" altLang="en-US" sz="2400" b="1" dirty="0"/>
          </a:p>
          <a:p>
            <a:pPr lvl="1"/>
            <a:r>
              <a:rPr lang="ro-RO" altLang="en-US" sz="2400" b="1" dirty="0"/>
              <a:t>Caroténoïdes</a:t>
            </a:r>
          </a:p>
          <a:p>
            <a:pPr lvl="1"/>
            <a:r>
              <a:rPr lang="ro-RO" altLang="en-US" sz="2400" b="1" dirty="0"/>
              <a:t>Acide folique</a:t>
            </a:r>
          </a:p>
          <a:p>
            <a:pPr lvl="1"/>
            <a:r>
              <a:rPr lang="ro-RO" altLang="en-US" sz="2400" b="1" dirty="0"/>
              <a:t>Vitamin</a:t>
            </a:r>
            <a:r>
              <a:rPr lang="en-US" altLang="en-US" sz="2400" b="1" dirty="0"/>
              <a:t>e</a:t>
            </a:r>
            <a:r>
              <a:rPr lang="ro-RO" altLang="en-US" sz="2400" b="1" dirty="0"/>
              <a:t> C</a:t>
            </a:r>
          </a:p>
          <a:p>
            <a:pPr lvl="1"/>
            <a:r>
              <a:rPr lang="ro-RO" altLang="en-US" sz="2400" b="1" dirty="0"/>
              <a:t>Vitamin</a:t>
            </a:r>
            <a:r>
              <a:rPr lang="en-US" altLang="en-US" sz="2400" b="1" dirty="0"/>
              <a:t>e</a:t>
            </a:r>
            <a:r>
              <a:rPr lang="ro-RO" altLang="en-US" sz="2400" b="1" dirty="0"/>
              <a:t> E</a:t>
            </a:r>
          </a:p>
          <a:p>
            <a:pPr lvl="1"/>
            <a:r>
              <a:rPr lang="ro-RO" altLang="en-US" sz="2400" b="1" dirty="0"/>
              <a:t>Mg </a:t>
            </a:r>
            <a:endParaRPr lang="en-US" alt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1383326113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fr-FR" altLang="en-US" b="1" dirty="0"/>
              <a:t>Le régime végétarien peut induire une carence en</a:t>
            </a:r>
            <a:endParaRPr lang="ro-RO" altLang="en-US" b="1" dirty="0"/>
          </a:p>
          <a:p>
            <a:pPr lvl="1"/>
            <a:r>
              <a:rPr lang="ro-RO" altLang="en-US" b="1" dirty="0"/>
              <a:t>Protéines</a:t>
            </a:r>
          </a:p>
          <a:p>
            <a:pPr lvl="2"/>
            <a:r>
              <a:rPr lang="fr-FR" altLang="en-US" b="1" dirty="0"/>
              <a:t>Acides aminés essentiels (en particulier la méthionine et la lysine)</a:t>
            </a:r>
            <a:endParaRPr lang="ro-RO" altLang="en-US" b="1" dirty="0"/>
          </a:p>
          <a:p>
            <a:pPr lvl="1"/>
            <a:r>
              <a:rPr lang="ro-RO" altLang="en-US" b="1" dirty="0"/>
              <a:t>Lipides saturés</a:t>
            </a:r>
          </a:p>
          <a:p>
            <a:pPr lvl="1"/>
            <a:r>
              <a:rPr lang="ro-RO" altLang="en-US" b="1" dirty="0"/>
              <a:t>Acides gras omega-3</a:t>
            </a:r>
          </a:p>
          <a:p>
            <a:pPr lvl="1"/>
            <a:r>
              <a:rPr lang="ro-RO" altLang="en-US" b="1" dirty="0"/>
              <a:t>Rétinol</a:t>
            </a:r>
          </a:p>
          <a:p>
            <a:pPr lvl="1"/>
            <a:r>
              <a:rPr lang="ro-RO" altLang="en-US" b="1" dirty="0"/>
              <a:t>Vitamin</a:t>
            </a:r>
            <a:r>
              <a:rPr lang="en-US" altLang="en-US" b="1" dirty="0"/>
              <a:t>e</a:t>
            </a:r>
            <a:r>
              <a:rPr lang="ro-RO" altLang="en-US" b="1" dirty="0"/>
              <a:t> B12</a:t>
            </a:r>
          </a:p>
          <a:p>
            <a:pPr lvl="1"/>
            <a:r>
              <a:rPr lang="ro-RO" altLang="en-US" b="1" dirty="0"/>
              <a:t>Vitamin</a:t>
            </a:r>
            <a:r>
              <a:rPr lang="en-US" altLang="en-US" b="1" dirty="0"/>
              <a:t>e</a:t>
            </a:r>
            <a:r>
              <a:rPr lang="ro-RO" altLang="en-US" b="1" dirty="0"/>
              <a:t> D</a:t>
            </a:r>
          </a:p>
          <a:p>
            <a:pPr lvl="1"/>
            <a:r>
              <a:rPr lang="ro-RO" altLang="en-US" b="1" dirty="0"/>
              <a:t>Zn</a:t>
            </a:r>
          </a:p>
          <a:p>
            <a:pPr lvl="1"/>
            <a:endParaRPr lang="ro-RO" altLang="en-US" b="1" dirty="0"/>
          </a:p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573104735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o-RO" altLang="en-US" b="1" dirty="0"/>
              <a:t>acides aminés limité</a:t>
            </a:r>
            <a:endParaRPr lang="en-US" altLang="en-US" b="1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pPr>
              <a:lnSpc>
                <a:spcPct val="90000"/>
              </a:lnSpc>
            </a:pPr>
            <a:r>
              <a:rPr lang="ro-RO" altLang="en-US" sz="2800" b="1" dirty="0"/>
              <a:t>Du blé</a:t>
            </a:r>
          </a:p>
          <a:p>
            <a:pPr lvl="1">
              <a:lnSpc>
                <a:spcPct val="90000"/>
              </a:lnSpc>
            </a:pPr>
            <a:r>
              <a:rPr lang="ro-RO" altLang="en-US" sz="2400" b="1" dirty="0"/>
              <a:t>Lysine</a:t>
            </a:r>
          </a:p>
          <a:p>
            <a:pPr marL="457200" lvl="1" indent="0">
              <a:lnSpc>
                <a:spcPct val="90000"/>
              </a:lnSpc>
              <a:buNone/>
            </a:pPr>
            <a:endParaRPr lang="ro-RO" altLang="en-US" sz="2400" b="1" dirty="0"/>
          </a:p>
          <a:p>
            <a:pPr>
              <a:lnSpc>
                <a:spcPct val="90000"/>
              </a:lnSpc>
            </a:pPr>
            <a:r>
              <a:rPr lang="ro-RO" altLang="en-US" sz="2800" b="1" dirty="0"/>
              <a:t>Riz</a:t>
            </a:r>
          </a:p>
          <a:p>
            <a:pPr lvl="1">
              <a:lnSpc>
                <a:spcPct val="90000"/>
              </a:lnSpc>
            </a:pPr>
            <a:r>
              <a:rPr lang="ro-RO" altLang="en-US" sz="2400" b="1" dirty="0"/>
              <a:t>Lysine</a:t>
            </a:r>
          </a:p>
          <a:p>
            <a:pPr lvl="1">
              <a:lnSpc>
                <a:spcPct val="90000"/>
              </a:lnSpc>
            </a:pPr>
            <a:r>
              <a:rPr lang="ro-RO" altLang="en-US" sz="2400" b="1" dirty="0"/>
              <a:t>Thréonine</a:t>
            </a:r>
          </a:p>
          <a:p>
            <a:pPr marL="457200" lvl="1" indent="0">
              <a:lnSpc>
                <a:spcPct val="90000"/>
              </a:lnSpc>
              <a:buNone/>
            </a:pPr>
            <a:endParaRPr lang="ro-RO" altLang="en-US" sz="2400" b="1" dirty="0"/>
          </a:p>
          <a:p>
            <a:pPr>
              <a:lnSpc>
                <a:spcPct val="90000"/>
              </a:lnSpc>
            </a:pPr>
            <a:r>
              <a:rPr lang="ro-RO" altLang="en-US" sz="2800" b="1" dirty="0"/>
              <a:t>Maïs</a:t>
            </a:r>
          </a:p>
          <a:p>
            <a:pPr lvl="1">
              <a:lnSpc>
                <a:spcPct val="90000"/>
              </a:lnSpc>
            </a:pPr>
            <a:r>
              <a:rPr lang="ro-RO" altLang="en-US" sz="2400" b="1" dirty="0"/>
              <a:t>Lysine</a:t>
            </a:r>
          </a:p>
          <a:p>
            <a:pPr lvl="1">
              <a:lnSpc>
                <a:spcPct val="90000"/>
              </a:lnSpc>
            </a:pPr>
            <a:r>
              <a:rPr lang="ro-RO" altLang="en-US" sz="2400" b="1" dirty="0"/>
              <a:t>Tryptophane </a:t>
            </a:r>
          </a:p>
          <a:p>
            <a:pPr lvl="1">
              <a:lnSpc>
                <a:spcPct val="90000"/>
              </a:lnSpc>
            </a:pPr>
            <a:endParaRPr lang="en-US" altLang="en-US" sz="2400" b="1" dirty="0"/>
          </a:p>
        </p:txBody>
      </p:sp>
      <p:sp>
        <p:nvSpPr>
          <p:cNvPr id="5124" name="Rectangle 4"/>
          <p:cNvSpPr>
            <a:spLocks noGrp="1" noChangeArrowheads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pPr>
              <a:lnSpc>
                <a:spcPct val="90000"/>
              </a:lnSpc>
            </a:pPr>
            <a:r>
              <a:rPr lang="ro-RO" altLang="en-US" sz="2800" b="1" dirty="0"/>
              <a:t>Haricots</a:t>
            </a:r>
          </a:p>
          <a:p>
            <a:pPr lvl="1">
              <a:lnSpc>
                <a:spcPct val="90000"/>
              </a:lnSpc>
            </a:pPr>
            <a:r>
              <a:rPr lang="ro-RO" altLang="en-US" sz="2400" b="1" dirty="0"/>
              <a:t>Méthionine</a:t>
            </a:r>
          </a:p>
          <a:p>
            <a:pPr lvl="1">
              <a:lnSpc>
                <a:spcPct val="90000"/>
              </a:lnSpc>
            </a:pPr>
            <a:endParaRPr lang="ro-RO" altLang="en-US" sz="2400" b="1" dirty="0"/>
          </a:p>
          <a:p>
            <a:pPr lvl="1">
              <a:lnSpc>
                <a:spcPct val="90000"/>
              </a:lnSpc>
            </a:pPr>
            <a:endParaRPr lang="ro-RO" altLang="en-US" sz="2400" b="1" dirty="0"/>
          </a:p>
          <a:p>
            <a:pPr>
              <a:lnSpc>
                <a:spcPct val="90000"/>
              </a:lnSpc>
            </a:pPr>
            <a:r>
              <a:rPr lang="ro-RO" altLang="en-US" sz="2800" b="1" dirty="0"/>
              <a:t>Pois chiches</a:t>
            </a:r>
          </a:p>
          <a:p>
            <a:pPr lvl="1">
              <a:lnSpc>
                <a:spcPct val="90000"/>
              </a:lnSpc>
            </a:pPr>
            <a:r>
              <a:rPr lang="ro-RO" altLang="en-US" sz="2400" b="1" dirty="0"/>
              <a:t>Méthionine 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alt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95740488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o-RO" altLang="en-US" b="1" dirty="0">
                <a:solidFill>
                  <a:srgbClr val="FFFFCC"/>
                </a:solidFill>
              </a:rPr>
              <a:t>Combinaisons «saines» </a:t>
            </a:r>
            <a:endParaRPr lang="en-US" altLang="en-US" b="1" dirty="0">
              <a:solidFill>
                <a:srgbClr val="FFFFCC"/>
              </a:solidFill>
            </a:endParaRPr>
          </a:p>
        </p:txBody>
      </p:sp>
      <p:sp>
        <p:nvSpPr>
          <p:cNvPr id="13315" name="Rectangle 3"/>
          <p:cNvSpPr>
            <a:spLocks noGrp="1" noChangeArrowheads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o-RO" altLang="en-US" sz="2800" b="1" dirty="0"/>
              <a:t>Pain + lait</a:t>
            </a:r>
          </a:p>
          <a:p>
            <a:r>
              <a:rPr lang="ro-RO" altLang="en-US" sz="2800" b="1" dirty="0"/>
              <a:t>Riz + fromage</a:t>
            </a:r>
          </a:p>
          <a:p>
            <a:r>
              <a:rPr lang="ro-RO" altLang="en-US" sz="2800" b="1" dirty="0"/>
              <a:t>Pâtes + fromage</a:t>
            </a:r>
          </a:p>
          <a:p>
            <a:r>
              <a:rPr lang="ro-RO" altLang="en-US" sz="2800" b="1" dirty="0"/>
              <a:t>Riz + haricots</a:t>
            </a:r>
          </a:p>
          <a:p>
            <a:r>
              <a:rPr lang="ro-RO" altLang="en-US" sz="2800" b="1" dirty="0"/>
              <a:t>Pain + haricots</a:t>
            </a:r>
          </a:p>
          <a:p>
            <a:r>
              <a:rPr lang="ro-RO" altLang="en-US" sz="2800" b="1" dirty="0"/>
              <a:t>Maïs + haricots </a:t>
            </a:r>
          </a:p>
          <a:p>
            <a:endParaRPr lang="ro-RO" altLang="en-US" sz="2800" b="1" dirty="0"/>
          </a:p>
          <a:p>
            <a:endParaRPr lang="ro-RO" altLang="en-US" sz="2800" b="1" dirty="0"/>
          </a:p>
          <a:p>
            <a:endParaRPr lang="en-US" altLang="en-US" sz="2800" b="1" dirty="0"/>
          </a:p>
        </p:txBody>
      </p:sp>
      <p:sp>
        <p:nvSpPr>
          <p:cNvPr id="13316" name="Rectangle 4"/>
          <p:cNvSpPr>
            <a:spLocks noGrp="1" noChangeArrowheads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o-RO" altLang="en-US" sz="2800" b="1" dirty="0"/>
              <a:t>Légumineuses +</a:t>
            </a:r>
          </a:p>
          <a:p>
            <a:pPr lvl="1"/>
            <a:r>
              <a:rPr lang="ro-RO" altLang="en-US" sz="2400" b="1" dirty="0"/>
              <a:t>Noisettes</a:t>
            </a:r>
          </a:p>
          <a:p>
            <a:pPr lvl="1"/>
            <a:r>
              <a:rPr lang="en-US" altLang="en-US" sz="2400" b="1" dirty="0"/>
              <a:t>P</a:t>
            </a:r>
            <a:r>
              <a:rPr lang="ro-RO" altLang="en-US" sz="2400" b="1" dirty="0"/>
              <a:t>roduits laitiers</a:t>
            </a:r>
          </a:p>
          <a:p>
            <a:pPr lvl="1"/>
            <a:r>
              <a:rPr lang="ro-RO" altLang="en-US" sz="2400" b="1" dirty="0"/>
              <a:t>Riz</a:t>
            </a:r>
          </a:p>
          <a:p>
            <a:pPr lvl="1"/>
            <a:r>
              <a:rPr lang="ro-RO" altLang="en-US" sz="2400" b="1" dirty="0"/>
              <a:t>Graines de tournesol</a:t>
            </a:r>
          </a:p>
          <a:p>
            <a:pPr lvl="1"/>
            <a:r>
              <a:rPr lang="ro-RO" altLang="en-US" sz="2400" b="1" dirty="0"/>
              <a:t>Germe de blé </a:t>
            </a:r>
          </a:p>
          <a:p>
            <a:endParaRPr lang="en-US" alt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1403643028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o-RO" altLang="en-US" b="1" dirty="0">
                <a:solidFill>
                  <a:srgbClr val="FFFFCC"/>
                </a:solidFill>
              </a:rPr>
              <a:t>recommandation </a:t>
            </a:r>
            <a:endParaRPr lang="en-US" altLang="en-US" b="1" dirty="0">
              <a:solidFill>
                <a:srgbClr val="FFFFCC"/>
              </a:solidFill>
            </a:endParaRPr>
          </a:p>
        </p:txBody>
      </p:sp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o-RO" altLang="en-US" b="1" dirty="0"/>
              <a:t>Aliments recommandés</a:t>
            </a:r>
          </a:p>
          <a:p>
            <a:pPr lvl="1"/>
            <a:r>
              <a:rPr lang="fr-FR" altLang="en-US" b="1" dirty="0"/>
              <a:t>Une variété aussi large que possible</a:t>
            </a:r>
            <a:endParaRPr lang="ro-RO" altLang="en-US" b="1" dirty="0"/>
          </a:p>
          <a:p>
            <a:pPr lvl="1"/>
            <a:r>
              <a:rPr lang="ro-RO" altLang="en-US" b="1" dirty="0"/>
              <a:t>Céréales non raffinées</a:t>
            </a:r>
          </a:p>
          <a:p>
            <a:pPr lvl="1"/>
            <a:r>
              <a:rPr lang="ro-RO" altLang="en-US" b="1" dirty="0"/>
              <a:t>Oléagineux</a:t>
            </a:r>
          </a:p>
          <a:p>
            <a:pPr lvl="1"/>
            <a:r>
              <a:rPr lang="en-US" altLang="en-US" b="1" dirty="0" err="1"/>
              <a:t>Graines</a:t>
            </a:r>
            <a:endParaRPr lang="ro-RO" altLang="en-US" b="1" dirty="0"/>
          </a:p>
          <a:p>
            <a:pPr lvl="1"/>
            <a:r>
              <a:rPr lang="ro-RO" altLang="en-US" b="1" dirty="0"/>
              <a:t>Légumineuse</a:t>
            </a:r>
          </a:p>
          <a:p>
            <a:pPr lvl="1"/>
            <a:r>
              <a:rPr lang="ro-RO" altLang="en-US" b="1" dirty="0"/>
              <a:t>Fr</a:t>
            </a:r>
            <a:r>
              <a:rPr lang="en-US" altLang="en-US" b="1" dirty="0" err="1"/>
              <a:t>uits</a:t>
            </a:r>
            <a:endParaRPr lang="ro-RO" altLang="en-US" b="1" dirty="0"/>
          </a:p>
          <a:p>
            <a:pPr lvl="1"/>
            <a:r>
              <a:rPr lang="ro-RO" altLang="en-US" b="1" dirty="0"/>
              <a:t>Légumes</a:t>
            </a:r>
            <a:endParaRPr lang="en-US" altLang="en-US" b="1" dirty="0"/>
          </a:p>
        </p:txBody>
      </p:sp>
    </p:spTree>
    <p:extLst>
      <p:ext uri="{BB962C8B-B14F-4D97-AF65-F5344CB8AC3E}">
        <p14:creationId xmlns:p14="http://schemas.microsoft.com/office/powerpoint/2010/main" val="2990097407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o-RO" altLang="en-US" b="1" dirty="0">
                <a:solidFill>
                  <a:srgbClr val="FFFFCC"/>
                </a:solidFill>
              </a:rPr>
              <a:t>Légumes riches en Fe </a:t>
            </a:r>
            <a:endParaRPr lang="en-US" altLang="en-US" b="1" dirty="0">
              <a:solidFill>
                <a:srgbClr val="FFFFCC"/>
              </a:solidFill>
            </a:endParaRPr>
          </a:p>
        </p:txBody>
      </p:sp>
      <p:sp>
        <p:nvSpPr>
          <p:cNvPr id="17411" name="Rectangle 3"/>
          <p:cNvSpPr>
            <a:spLocks noGrp="1" noChangeArrowheads="1"/>
          </p:cNvSpPr>
          <p:nvPr>
            <p:ph sz="half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o-RO" altLang="en-US" sz="2800" b="1" dirty="0"/>
              <a:t>Céréales</a:t>
            </a:r>
          </a:p>
          <a:p>
            <a:r>
              <a:rPr lang="ro-RO" altLang="en-US" sz="2800" b="1" dirty="0"/>
              <a:t>Avoine</a:t>
            </a:r>
          </a:p>
          <a:p>
            <a:r>
              <a:rPr lang="ro-RO" altLang="en-US" sz="2800" b="1" dirty="0"/>
              <a:t>Raisins secs</a:t>
            </a:r>
          </a:p>
          <a:p>
            <a:r>
              <a:rPr lang="ro-RO" altLang="en-US" sz="2800" b="1" dirty="0"/>
              <a:t>Haricots noirs</a:t>
            </a:r>
          </a:p>
          <a:p>
            <a:r>
              <a:rPr lang="en-US" altLang="en-US" sz="2800" b="1" dirty="0"/>
              <a:t>N</a:t>
            </a:r>
            <a:r>
              <a:rPr lang="ro-RO" altLang="en-US" sz="2800" b="1" dirty="0"/>
              <a:t>oix de cajou</a:t>
            </a:r>
          </a:p>
          <a:p>
            <a:r>
              <a:rPr lang="ro-RO" altLang="en-US" sz="2800" b="1" dirty="0"/>
              <a:t>Linte</a:t>
            </a:r>
          </a:p>
          <a:p>
            <a:r>
              <a:rPr lang="ro-RO" altLang="en-US" sz="2800" b="1" dirty="0"/>
              <a:t>Haricots de soja</a:t>
            </a:r>
          </a:p>
          <a:p>
            <a:r>
              <a:rPr lang="ro-RO" altLang="en-US" sz="2800" b="1" dirty="0"/>
              <a:t>Graines de chanvre </a:t>
            </a:r>
            <a:endParaRPr lang="en-US" altLang="en-US" sz="2800" b="1" dirty="0"/>
          </a:p>
        </p:txBody>
      </p:sp>
      <p:sp>
        <p:nvSpPr>
          <p:cNvPr id="17412" name="Rectangle 4"/>
          <p:cNvSpPr>
            <a:spLocks noGrp="1" noChangeArrowheads="1"/>
          </p:cNvSpPr>
          <p:nvPr>
            <p:ph sz="half" idx="2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o-RO" altLang="en-US" sz="2800" b="1" dirty="0"/>
              <a:t>Graines de tournesol</a:t>
            </a:r>
          </a:p>
          <a:p>
            <a:r>
              <a:rPr lang="ro-RO" altLang="en-US" sz="2800" b="1" dirty="0"/>
              <a:t>Pois chiches</a:t>
            </a:r>
          </a:p>
          <a:p>
            <a:r>
              <a:rPr lang="ro-RO" altLang="en-US" sz="2800" b="1" dirty="0"/>
              <a:t>Mélasse</a:t>
            </a:r>
          </a:p>
          <a:p>
            <a:r>
              <a:rPr lang="ro-RO" altLang="en-US" sz="2800" b="1" dirty="0"/>
              <a:t>P</a:t>
            </a:r>
            <a:r>
              <a:rPr lang="en-US" altLang="en-US" sz="2800" b="1" dirty="0" err="1"/>
              <a:t>ain</a:t>
            </a:r>
            <a:r>
              <a:rPr lang="en-US" altLang="en-US" sz="2800" b="1" dirty="0"/>
              <a:t> </a:t>
            </a:r>
            <a:r>
              <a:rPr lang="en-US" altLang="en-US" sz="2800" b="1" dirty="0" err="1"/>
              <a:t>complet</a:t>
            </a:r>
            <a:r>
              <a:rPr lang="en-US" altLang="en-US" sz="2800" b="1" dirty="0"/>
              <a:t> </a:t>
            </a:r>
            <a:endParaRPr lang="ro-RO" altLang="en-US" sz="2800" b="1" dirty="0"/>
          </a:p>
          <a:p>
            <a:endParaRPr lang="ro-RO" altLang="en-US" sz="2800" b="1" dirty="0"/>
          </a:p>
          <a:p>
            <a:endParaRPr lang="ro-RO" altLang="en-US" sz="2800" b="1" dirty="0"/>
          </a:p>
          <a:p>
            <a:r>
              <a:rPr lang="fr-FR" altLang="en-US" sz="2800" b="1" dirty="0"/>
              <a:t>A consommer avec des aliments contenant de la vitamine C. </a:t>
            </a:r>
            <a:endParaRPr lang="en-US" alt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4137019585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o-RO" altLang="en-US" b="1" dirty="0">
                <a:solidFill>
                  <a:srgbClr val="FFFFCC"/>
                </a:solidFill>
              </a:rPr>
              <a:t>Nécessite éventuellement des</a:t>
            </a:r>
            <a:endParaRPr lang="en-US" altLang="en-US" b="1" dirty="0">
              <a:solidFill>
                <a:srgbClr val="FFFFCC"/>
              </a:solidFill>
            </a:endParaRPr>
          </a:p>
        </p:txBody>
      </p:sp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ro-RO" altLang="en-US" b="1" dirty="0"/>
              <a:t>Acides gras omega-3</a:t>
            </a:r>
          </a:p>
          <a:p>
            <a:pPr marL="0" indent="0">
              <a:buNone/>
            </a:pPr>
            <a:endParaRPr lang="ro-RO" altLang="en-US" b="1" dirty="0"/>
          </a:p>
          <a:p>
            <a:r>
              <a:rPr lang="ro-RO" altLang="en-US" b="1" dirty="0"/>
              <a:t>Vitamin</a:t>
            </a:r>
            <a:r>
              <a:rPr lang="en-US" altLang="en-US" b="1" dirty="0"/>
              <a:t>e</a:t>
            </a:r>
            <a:r>
              <a:rPr lang="ro-RO" altLang="en-US" b="1" dirty="0"/>
              <a:t> B12</a:t>
            </a:r>
          </a:p>
          <a:p>
            <a:endParaRPr lang="ro-RO" altLang="en-US" b="1" dirty="0"/>
          </a:p>
          <a:p>
            <a:r>
              <a:rPr lang="ro-RO" altLang="en-US" b="1" dirty="0"/>
              <a:t>Vitamin</a:t>
            </a:r>
            <a:r>
              <a:rPr lang="en-US" altLang="en-US" b="1" dirty="0"/>
              <a:t>e</a:t>
            </a:r>
            <a:r>
              <a:rPr lang="ro-RO" altLang="en-US" b="1" dirty="0"/>
              <a:t> D</a:t>
            </a:r>
          </a:p>
          <a:p>
            <a:endParaRPr lang="ro-RO" altLang="en-US" b="1" dirty="0"/>
          </a:p>
          <a:p>
            <a:endParaRPr lang="en-US" altLang="en-US" b="1" dirty="0"/>
          </a:p>
        </p:txBody>
      </p:sp>
    </p:spTree>
    <p:extLst>
      <p:ext uri="{BB962C8B-B14F-4D97-AF65-F5344CB8AC3E}">
        <p14:creationId xmlns:p14="http://schemas.microsoft.com/office/powerpoint/2010/main" val="15898154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079" y="618518"/>
            <a:ext cx="9899331" cy="1478570"/>
          </a:xfrm>
        </p:spPr>
        <p:txBody>
          <a:bodyPr>
            <a:normAutofit/>
          </a:bodyPr>
          <a:lstStyle/>
          <a:p>
            <a:r>
              <a:rPr lang="ro-RO" b="1" dirty="0"/>
              <a:t>Plan nutritionnel </a:t>
            </a:r>
            <a:endParaRPr lang="en-US" b="1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Concept lancé en 1993 à Boston</a:t>
            </a:r>
            <a:endParaRPr lang="ro-RO" dirty="0"/>
          </a:p>
          <a:p>
            <a:r>
              <a:rPr lang="fr-FR" dirty="0"/>
              <a:t>Dans les pays méditerranéens, ils mangent différemment, mais il y a certaines particularités</a:t>
            </a:r>
            <a:endParaRPr lang="ro-RO" dirty="0"/>
          </a:p>
          <a:p>
            <a:r>
              <a:rPr lang="fr-FR" dirty="0"/>
              <a:t>C'est une mode d'alimentation  et non un régime lui-même </a:t>
            </a:r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→</a:t>
            </a:r>
            <a:r>
              <a:rPr lang="fr-FR" dirty="0"/>
              <a:t> les calories doivent être personnalisées</a:t>
            </a:r>
            <a:endParaRPr lang="ro-RO" dirty="0"/>
          </a:p>
          <a:p>
            <a:r>
              <a:rPr lang="fr-FR" dirty="0"/>
              <a:t>Pour plus de commodité, la pyramide du régime méditerranéen a été conçue </a:t>
            </a:r>
            <a:endParaRPr lang="ro-RO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A2A3C-1B6F-4239-90DC-B9F0DAB5508D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31827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A2A3C-1B6F-4239-90DC-B9F0DAB5508D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09800" y="228600"/>
            <a:ext cx="6934199" cy="62549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5921130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/>
              <a:t>Les nutriments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fr-FR" dirty="0"/>
              <a:t>Lipides - 35-40%, en particulier d'origine végétale</a:t>
            </a:r>
            <a:endParaRPr lang="ro-RO" dirty="0"/>
          </a:p>
          <a:p>
            <a:r>
              <a:rPr lang="en-US" dirty="0" err="1"/>
              <a:t>Protéines</a:t>
            </a:r>
            <a:r>
              <a:rPr lang="en-US" dirty="0"/>
              <a:t> - 15-20%</a:t>
            </a:r>
            <a:endParaRPr lang="ro-RO" dirty="0"/>
          </a:p>
          <a:p>
            <a:r>
              <a:rPr lang="fr-FR" dirty="0"/>
              <a:t>Glucides - 40 à 50%, en particulier à partir de fruits, de graines oléagineuses, de céréales, de légumineuses, pas de bonbons</a:t>
            </a:r>
          </a:p>
          <a:p>
            <a:endParaRPr lang="ro-RO" dirty="0"/>
          </a:p>
          <a:p>
            <a:endParaRPr lang="ro-RO" dirty="0"/>
          </a:p>
          <a:p>
            <a:r>
              <a:rPr lang="fr-FR" dirty="0"/>
              <a:t>Sodium - moins de 2300 mg / jour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A2A3C-1B6F-4239-90DC-B9F0DAB5508D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659308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rcuit">
  <a:themeElements>
    <a:clrScheme name="Circuit">
      <a:dk1>
        <a:sysClr val="windowText" lastClr="000000"/>
      </a:dk1>
      <a:lt1>
        <a:sysClr val="window" lastClr="FFFFFF"/>
      </a:lt1>
      <a:dk2>
        <a:srgbClr val="252C36"/>
      </a:dk2>
      <a:lt2>
        <a:srgbClr val="7C96A3"/>
      </a:lt2>
      <a:accent1>
        <a:srgbClr val="4FD093"/>
      </a:accent1>
      <a:accent2>
        <a:srgbClr val="54BCDF"/>
      </a:accent2>
      <a:accent3>
        <a:srgbClr val="A262D0"/>
      </a:accent3>
      <a:accent4>
        <a:srgbClr val="D7537B"/>
      </a:accent4>
      <a:accent5>
        <a:srgbClr val="E78045"/>
      </a:accent5>
      <a:accent6>
        <a:srgbClr val="84C350"/>
      </a:accent6>
      <a:hlink>
        <a:srgbClr val="22FFFF"/>
      </a:hlink>
      <a:folHlink>
        <a:srgbClr val="9BF3FD"/>
      </a:folHlink>
    </a:clrScheme>
    <a:fontScheme name="Circui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ircuit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4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4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  <a:hueMod val="106000"/>
                <a:satMod val="140000"/>
                <a:lumMod val="42000"/>
              </a:schemeClr>
              <a:schemeClr val="phClr">
                <a:tint val="98000"/>
                <a:hueMod val="92000"/>
                <a:satMod val="220000"/>
                <a:lumMod val="9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142578CA-DEC9-49C3-80AF-C113973CC9A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Circuit</Template>
  <TotalTime>1870</TotalTime>
  <Words>2325</Words>
  <Application>Microsoft Office PowerPoint</Application>
  <PresentationFormat>Widescreen</PresentationFormat>
  <Paragraphs>523</Paragraphs>
  <Slides>67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67</vt:i4>
      </vt:variant>
    </vt:vector>
  </HeadingPairs>
  <TitlesOfParts>
    <vt:vector size="74" baseType="lpstr">
      <vt:lpstr>Arial</vt:lpstr>
      <vt:lpstr>Calibri</vt:lpstr>
      <vt:lpstr>Comic Sans MS</vt:lpstr>
      <vt:lpstr>Lucida Sans Unicode</vt:lpstr>
      <vt:lpstr>Ravie</vt:lpstr>
      <vt:lpstr>Tw Cen MT</vt:lpstr>
      <vt:lpstr>Circuit</vt:lpstr>
      <vt:lpstr>TYPES DE DIET</vt:lpstr>
      <vt:lpstr>Critères d'évaluation </vt:lpstr>
      <vt:lpstr>PowerPoint Presentation</vt:lpstr>
      <vt:lpstr>1. diète méditerranéenne </vt:lpstr>
      <vt:lpstr>GÉNÉRALITÉS  </vt:lpstr>
      <vt:lpstr>GÉNÉRALITÉS  </vt:lpstr>
      <vt:lpstr>Plan nutritionnel </vt:lpstr>
      <vt:lpstr>PowerPoint Presentation</vt:lpstr>
      <vt:lpstr>Les nutriments </vt:lpstr>
      <vt:lpstr>AVANTAGES </vt:lpstr>
      <vt:lpstr>Risques pour la santé </vt:lpstr>
      <vt:lpstr>Facilité </vt:lpstr>
      <vt:lpstr>Évaluation d'experts </vt:lpstr>
      <vt:lpstr>2. Régime DASH</vt:lpstr>
      <vt:lpstr>GÉNÉRALITÉS  </vt:lpstr>
      <vt:lpstr>GÉNÉRALITÉS  </vt:lpstr>
      <vt:lpstr>Distribution des nutriments</vt:lpstr>
      <vt:lpstr>Plan nutritionnel  – 2000 kcal</vt:lpstr>
      <vt:lpstr>Plan nutritionnel  – 2000 kcal</vt:lpstr>
      <vt:lpstr>AVANTAGES </vt:lpstr>
      <vt:lpstr>PowerPoint Presentation</vt:lpstr>
      <vt:lpstr>Facilité </vt:lpstr>
      <vt:lpstr>Facilité </vt:lpstr>
      <vt:lpstr>Évaluation d'experts </vt:lpstr>
      <vt:lpstr>3. Régime flexitarien </vt:lpstr>
      <vt:lpstr>GÉNÉRALITÉS  </vt:lpstr>
      <vt:lpstr>Plan nutritionnel </vt:lpstr>
      <vt:lpstr>PowerPoint Presentation</vt:lpstr>
      <vt:lpstr>Évaluation d'experts </vt:lpstr>
      <vt:lpstr>3.Régime MIND </vt:lpstr>
      <vt:lpstr>GÉNÉRALITÉS  </vt:lpstr>
      <vt:lpstr>Plan nutritionnel </vt:lpstr>
      <vt:lpstr>PowerPoint Presentation</vt:lpstr>
      <vt:lpstr>Évaluation d'experts </vt:lpstr>
      <vt:lpstr>4. Régime Weight Watchers</vt:lpstr>
      <vt:lpstr>GÉNÉRALITÉS  </vt:lpstr>
      <vt:lpstr>GÉNÉRALITÉS  </vt:lpstr>
      <vt:lpstr>AVANTAGES </vt:lpstr>
      <vt:lpstr>Risques pour la santé </vt:lpstr>
      <vt:lpstr>Facilité </vt:lpstr>
      <vt:lpstr>Autres aspects </vt:lpstr>
      <vt:lpstr>Évaluation d'experts </vt:lpstr>
      <vt:lpstr>Autres types de régimes </vt:lpstr>
      <vt:lpstr>Diète faible en glucides (low carb)</vt:lpstr>
      <vt:lpstr>Définition   </vt:lpstr>
      <vt:lpstr>Classification </vt:lpstr>
      <vt:lpstr>Les mécanismes de l'effet bénéfique des Diète faible en glucides (low carb)  </vt:lpstr>
      <vt:lpstr>L'insuline influence la lipolyse et la lipogenèse</vt:lpstr>
      <vt:lpstr>Aliments recommandés   Aliments non transformés</vt:lpstr>
      <vt:lpstr>Types de Diètes faible en glucides </vt:lpstr>
      <vt:lpstr>Régime Banting </vt:lpstr>
      <vt:lpstr>PowerPoint Presentation</vt:lpstr>
      <vt:lpstr>Jeûne intermittent </vt:lpstr>
      <vt:lpstr>PowerPoint Presentation</vt:lpstr>
      <vt:lpstr>Types de jeûne intermittent </vt:lpstr>
      <vt:lpstr>PowerPoint Presentation</vt:lpstr>
      <vt:lpstr>AVANTAGES </vt:lpstr>
      <vt:lpstr>Régime végétarien </vt:lpstr>
      <vt:lpstr>PowerPoint Presentation</vt:lpstr>
      <vt:lpstr>AvantaGES </vt:lpstr>
      <vt:lpstr>PowerPoint Presentation</vt:lpstr>
      <vt:lpstr>PowerPoint Presentation</vt:lpstr>
      <vt:lpstr>acides aminés limité</vt:lpstr>
      <vt:lpstr>Combinaisons «saines» </vt:lpstr>
      <vt:lpstr>recommandation </vt:lpstr>
      <vt:lpstr>Légumes riches en Fe </vt:lpstr>
      <vt:lpstr>Nécessite éventuellement des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SLALOM PRINTRE DIETE</dc:title>
  <dc:creator>Adrian</dc:creator>
  <cp:lastModifiedBy>ada</cp:lastModifiedBy>
  <cp:revision>205</cp:revision>
  <dcterms:created xsi:type="dcterms:W3CDTF">2014-10-19T08:34:26Z</dcterms:created>
  <dcterms:modified xsi:type="dcterms:W3CDTF">2021-05-08T18:02:13Z</dcterms:modified>
</cp:coreProperties>
</file>