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36"/>
  </p:notesMasterIdLst>
  <p:sldIdLst>
    <p:sldId id="403" r:id="rId2"/>
    <p:sldId id="404" r:id="rId3"/>
    <p:sldId id="406" r:id="rId4"/>
    <p:sldId id="407" r:id="rId5"/>
    <p:sldId id="408" r:id="rId6"/>
    <p:sldId id="409" r:id="rId7"/>
    <p:sldId id="410" r:id="rId8"/>
    <p:sldId id="411" r:id="rId9"/>
    <p:sldId id="412" r:id="rId10"/>
    <p:sldId id="413" r:id="rId11"/>
    <p:sldId id="405" r:id="rId12"/>
    <p:sldId id="414" r:id="rId13"/>
    <p:sldId id="415" r:id="rId14"/>
    <p:sldId id="416" r:id="rId15"/>
    <p:sldId id="433" r:id="rId16"/>
    <p:sldId id="417" r:id="rId17"/>
    <p:sldId id="418" r:id="rId18"/>
    <p:sldId id="419" r:id="rId19"/>
    <p:sldId id="420" r:id="rId20"/>
    <p:sldId id="421" r:id="rId21"/>
    <p:sldId id="425" r:id="rId22"/>
    <p:sldId id="426" r:id="rId23"/>
    <p:sldId id="427" r:id="rId24"/>
    <p:sldId id="429" r:id="rId25"/>
    <p:sldId id="432" r:id="rId26"/>
    <p:sldId id="434" r:id="rId27"/>
    <p:sldId id="435" r:id="rId28"/>
    <p:sldId id="436" r:id="rId29"/>
    <p:sldId id="437" r:id="rId30"/>
    <p:sldId id="438" r:id="rId31"/>
    <p:sldId id="439" r:id="rId32"/>
    <p:sldId id="440" r:id="rId33"/>
    <p:sldId id="441" r:id="rId34"/>
    <p:sldId id="442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480" y="-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16AA0-9B77-4F83-8F8F-E599EE7716D4}" type="datetimeFigureOut">
              <a:rPr lang="en-US" smtClean="0"/>
              <a:pPr/>
              <a:t>5/18/2023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F0EFD-EA60-4D63-BC70-7FCFA57AB0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1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9EB09B02-19C6-4AD6-AFB3-2140C74CDC33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71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320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0997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492626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6445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901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50260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E5DF-7E30-44E4-B462-472EA0CA1E85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3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A4CE-C9E2-4A16-A38A-9F39F969F646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3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D00F-7056-4F47-AC55-B3AAA04E51EF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22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BEAF-1372-42E7-8948-141EF8D27C66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1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56C04-EB13-4F96-B1C4-AE2A67983C38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39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341D-1BB8-4C3B-8E38-659FEC9D5D8A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57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0BCB-E837-4A99-92AF-D5B9274B268B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26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9CBA-F574-4135-891B-D917F48486D4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0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21E00-4819-4584-AC2E-6A04E67C781D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1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CE2D-58AD-44BF-B420-EC24E4E76AE3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6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9645-6B33-42A9-B201-E9406E58BCB7}" type="datetime1">
              <a:rPr lang="en-US" smtClean="0"/>
              <a:pPr/>
              <a:t>5/18/2023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075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tensivedietarymanagement.com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 smtClean="0"/>
              <a:t>Alte tipuri de diete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1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g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23450"/>
            <a:ext cx="7010400" cy="577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42377" y="6096000"/>
            <a:ext cx="89210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Shai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 I,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Schwarzfuchs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Henkin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 for the Dietary Intervention Randomized Controlled Trial (DIRECT) Group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Weight Loss with a Low-Carbohydrate, Mediterranean, or Low-Fat Diet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N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Engl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J Med 2008; 359:229-241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15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 smtClean="0"/>
              <a:t>Postul intermitent</a:t>
            </a:r>
            <a:endParaRPr lang="en-US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99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Postul </a:t>
            </a:r>
            <a:r>
              <a:rPr lang="ro-RO" dirty="0" smtClean="0"/>
              <a:t>intermitent </a:t>
            </a:r>
            <a:r>
              <a:rPr lang="ro-RO" dirty="0"/>
              <a:t>înseamnă alternanța perioadelor de abstinență voluntară de la mâncare cu perioade de consum alimentar </a:t>
            </a:r>
            <a:r>
              <a:rPr lang="ro-RO" dirty="0" smtClean="0"/>
              <a:t>normal</a:t>
            </a:r>
          </a:p>
          <a:p>
            <a:endParaRPr lang="ro-RO" dirty="0"/>
          </a:p>
          <a:p>
            <a:r>
              <a:rPr lang="ro-RO" dirty="0"/>
              <a:t>Pe durata postului, este permis consumul de apă, băuturi noncalorice (ceai, cafea)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54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Tipuri de post intermitent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posturi </a:t>
            </a:r>
            <a:r>
              <a:rPr lang="ro-RO" dirty="0"/>
              <a:t>zilnice de 16-20 de </a:t>
            </a:r>
            <a:r>
              <a:rPr lang="ro-RO" dirty="0" smtClean="0"/>
              <a:t>ore</a:t>
            </a:r>
          </a:p>
          <a:p>
            <a:r>
              <a:rPr lang="ro-RO" dirty="0" smtClean="0"/>
              <a:t>posturi </a:t>
            </a:r>
            <a:r>
              <a:rPr lang="ro-RO" dirty="0"/>
              <a:t>de 1-4 zile pe </a:t>
            </a:r>
            <a:r>
              <a:rPr lang="ro-RO" dirty="0" smtClean="0"/>
              <a:t>săptămână</a:t>
            </a:r>
          </a:p>
          <a:p>
            <a:r>
              <a:rPr lang="ro-RO" dirty="0" smtClean="0"/>
              <a:t>posturi </a:t>
            </a:r>
            <a:r>
              <a:rPr lang="ro-RO" dirty="0"/>
              <a:t>extinse pe perioade de câteva zile sau chiar </a:t>
            </a:r>
            <a:r>
              <a:rPr lang="ro-RO" dirty="0" smtClean="0"/>
              <a:t>săptămâni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2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/>
              <a:t>Postul în zile </a:t>
            </a:r>
            <a:r>
              <a:rPr lang="ro-RO" dirty="0" smtClean="0"/>
              <a:t>alternative:</a:t>
            </a:r>
          </a:p>
          <a:p>
            <a:pPr lvl="1"/>
            <a:r>
              <a:rPr lang="ro-RO" dirty="0" smtClean="0"/>
              <a:t>alternarea </a:t>
            </a:r>
            <a:r>
              <a:rPr lang="ro-RO" dirty="0"/>
              <a:t>zilelor în care nu se consumă alimente calorice (≤36 de ore de post) cu zilele în care accesul la hrană este ad libitum (zile de "ospăț"). </a:t>
            </a:r>
            <a:endParaRPr lang="ro-RO" dirty="0" smtClean="0"/>
          </a:p>
          <a:p>
            <a:r>
              <a:rPr lang="ro-RO" dirty="0" smtClean="0"/>
              <a:t>Postul intermitent zilnic (alimentarea </a:t>
            </a:r>
            <a:r>
              <a:rPr lang="ro-RO" dirty="0"/>
              <a:t>restricționată în </a:t>
            </a:r>
            <a:r>
              <a:rPr lang="ro-RO" dirty="0" smtClean="0"/>
              <a:t>timp)</a:t>
            </a:r>
          </a:p>
          <a:p>
            <a:pPr lvl="1"/>
            <a:r>
              <a:rPr lang="ro-RO" dirty="0" smtClean="0"/>
              <a:t>mai </a:t>
            </a:r>
            <a:r>
              <a:rPr lang="ro-RO" dirty="0"/>
              <a:t>multe </a:t>
            </a:r>
            <a:r>
              <a:rPr lang="ro-RO" dirty="0" smtClean="0"/>
              <a:t>versiuni:</a:t>
            </a:r>
          </a:p>
          <a:p>
            <a:pPr lvl="2"/>
            <a:r>
              <a:rPr lang="ro-RO" dirty="0" smtClean="0"/>
              <a:t>16:8</a:t>
            </a:r>
            <a:r>
              <a:rPr lang="ro-RO" dirty="0"/>
              <a:t>, 18:6 sau </a:t>
            </a:r>
            <a:r>
              <a:rPr lang="ro-RO" dirty="0" smtClean="0"/>
              <a:t>20:4</a:t>
            </a:r>
          </a:p>
          <a:p>
            <a:pPr lvl="2"/>
            <a:r>
              <a:rPr lang="ro-RO" dirty="0" smtClean="0"/>
              <a:t>încorporează </a:t>
            </a:r>
            <a:r>
              <a:rPr lang="ro-RO" dirty="0"/>
              <a:t>în rutina zilnică perioade de abstinență de 16-20 de ore și ferestre de alimentare de 8-4 ore</a:t>
            </a:r>
            <a:endParaRPr lang="ro-RO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49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beneficii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dirty="0" smtClean="0"/>
              <a:t>Duce la scăderea insulinemiei în perioadele de post</a:t>
            </a:r>
          </a:p>
          <a:p>
            <a:r>
              <a:rPr lang="ro-RO" dirty="0" smtClean="0"/>
              <a:t>Limitează aportul de alimente per total</a:t>
            </a:r>
          </a:p>
          <a:p>
            <a:r>
              <a:rPr lang="ro-RO" dirty="0" smtClean="0"/>
              <a:t>Efecte de scădere în greutate</a:t>
            </a:r>
          </a:p>
          <a:p>
            <a:r>
              <a:rPr lang="ro-RO" dirty="0" smtClean="0"/>
              <a:t>Beneficii cardiovasculare</a:t>
            </a:r>
          </a:p>
          <a:p>
            <a:pPr lvl="1"/>
            <a:r>
              <a:rPr lang="ro-RO" dirty="0" smtClean="0"/>
              <a:t>Scade LDLc</a:t>
            </a:r>
          </a:p>
          <a:p>
            <a:pPr lvl="1"/>
            <a:r>
              <a:rPr lang="ro-RO" dirty="0" smtClean="0"/>
              <a:t>Scad trigliceride</a:t>
            </a:r>
          </a:p>
          <a:p>
            <a:pPr lvl="1"/>
            <a:r>
              <a:rPr lang="ro-RO" dirty="0" smtClean="0"/>
              <a:t>Scade insulinorezistența</a:t>
            </a:r>
          </a:p>
          <a:p>
            <a:pPr lvl="1"/>
            <a:r>
              <a:rPr lang="ro-RO" dirty="0" smtClean="0"/>
              <a:t>Scad markerii inflamației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05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altLang="en-US" sz="4400" b="1">
                <a:solidFill>
                  <a:srgbClr val="FFFFCC"/>
                </a:solidFill>
              </a:rPr>
              <a:t>Dieta vegetarian</a:t>
            </a:r>
            <a:r>
              <a:rPr lang="ro-RO" altLang="en-US" sz="4400" b="1">
                <a:solidFill>
                  <a:srgbClr val="FFFFCC"/>
                </a:solidFill>
              </a:rPr>
              <a:t>ă</a:t>
            </a:r>
            <a:endParaRPr lang="en-US" altLang="en-US" sz="4400" b="1">
              <a:solidFill>
                <a:srgbClr val="FFFFCC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 sz="3200"/>
          </a:p>
        </p:txBody>
      </p:sp>
    </p:spTree>
    <p:extLst>
      <p:ext uri="{BB962C8B-B14F-4D97-AF65-F5344CB8AC3E}">
        <p14:creationId xmlns:p14="http://schemas.microsoft.com/office/powerpoint/2010/main" val="1272520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o-RO" altLang="en-US" b="1" dirty="0"/>
              <a:t>Vegan</a:t>
            </a:r>
          </a:p>
          <a:p>
            <a:r>
              <a:rPr lang="ro-RO" altLang="en-US" b="1" dirty="0"/>
              <a:t>Lacto-vegetarian</a:t>
            </a:r>
          </a:p>
          <a:p>
            <a:r>
              <a:rPr lang="ro-RO" altLang="en-US" b="1" dirty="0"/>
              <a:t>Lacto-ovo-vegetarian</a:t>
            </a:r>
          </a:p>
          <a:p>
            <a:r>
              <a:rPr lang="ro-RO" altLang="en-US" b="1" dirty="0"/>
              <a:t>Macrobiotică</a:t>
            </a:r>
          </a:p>
          <a:p>
            <a:pPr lvl="1"/>
            <a:r>
              <a:rPr lang="ro-RO" altLang="en-US" b="1" dirty="0"/>
              <a:t>Leguminoase</a:t>
            </a:r>
          </a:p>
          <a:p>
            <a:pPr lvl="1"/>
            <a:r>
              <a:rPr lang="ro-RO" altLang="en-US" b="1" dirty="0"/>
              <a:t>Cereale integrale</a:t>
            </a:r>
          </a:p>
          <a:p>
            <a:pPr lvl="1"/>
            <a:r>
              <a:rPr lang="ro-RO" altLang="en-US" b="1" dirty="0"/>
              <a:t>Peşte (</a:t>
            </a:r>
            <a:r>
              <a:rPr lang="en-US" altLang="en-US" b="1" dirty="0">
                <a:cs typeface="Arial" panose="020B0604020202020204" pitchFamily="34" charset="0"/>
              </a:rPr>
              <a:t>±</a:t>
            </a:r>
            <a:r>
              <a:rPr lang="ro-RO" altLang="en-US" b="1" dirty="0">
                <a:cs typeface="Arial" panose="020B0604020202020204" pitchFamily="34" charset="0"/>
              </a:rPr>
              <a:t>)</a:t>
            </a:r>
            <a:endParaRPr lang="en-US" altLang="en-US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835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>
                <a:solidFill>
                  <a:srgbClr val="FFFFCC"/>
                </a:solidFill>
              </a:rPr>
              <a:t>Avantaje </a:t>
            </a:r>
            <a:endParaRPr lang="en-US" altLang="en-US" b="1">
              <a:solidFill>
                <a:srgbClr val="FFFFCC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o-RO" altLang="en-US" b="1" dirty="0"/>
              <a:t>Incidenţă mai </a:t>
            </a:r>
            <a:r>
              <a:rPr lang="ro-RO" altLang="en-US" b="1" dirty="0" smtClean="0"/>
              <a:t>mică</a:t>
            </a:r>
            <a:endParaRPr lang="ro-RO" altLang="en-US" b="1" dirty="0"/>
          </a:p>
          <a:p>
            <a:pPr lvl="1"/>
            <a:r>
              <a:rPr lang="ro-RO" altLang="en-US" b="1" dirty="0"/>
              <a:t>Obezitate</a:t>
            </a:r>
          </a:p>
          <a:p>
            <a:pPr lvl="1"/>
            <a:r>
              <a:rPr lang="ro-RO" altLang="en-US" b="1" dirty="0"/>
              <a:t>Constipaţie</a:t>
            </a:r>
          </a:p>
          <a:p>
            <a:pPr lvl="1"/>
            <a:r>
              <a:rPr lang="ro-RO" altLang="en-US" b="1" dirty="0"/>
              <a:t>Diabet zaharat</a:t>
            </a:r>
          </a:p>
          <a:p>
            <a:pPr lvl="1"/>
            <a:r>
              <a:rPr lang="ro-RO" altLang="en-US" b="1" dirty="0"/>
              <a:t>Hipertensiuna arterială</a:t>
            </a:r>
          </a:p>
          <a:p>
            <a:pPr lvl="1"/>
            <a:r>
              <a:rPr lang="ro-RO" altLang="en-US" b="1" dirty="0"/>
              <a:t>Diverticuli de colon</a:t>
            </a:r>
          </a:p>
          <a:p>
            <a:pPr lvl="1"/>
            <a:r>
              <a:rPr lang="ro-RO" altLang="en-US" b="1" dirty="0"/>
              <a:t>Apendicită</a:t>
            </a:r>
          </a:p>
          <a:p>
            <a:pPr lvl="1"/>
            <a:r>
              <a:rPr lang="ro-RO" altLang="en-US" b="1" dirty="0"/>
              <a:t>Hernie hiatală</a:t>
            </a:r>
          </a:p>
          <a:p>
            <a:pPr lvl="1"/>
            <a:r>
              <a:rPr lang="ro-RO" altLang="en-US" b="1" dirty="0"/>
              <a:t>Hemoroizi</a:t>
            </a:r>
          </a:p>
          <a:p>
            <a:pPr lvl="1"/>
            <a:r>
              <a:rPr lang="ro-RO" altLang="en-US" b="1" dirty="0"/>
              <a:t>Varice </a:t>
            </a:r>
          </a:p>
          <a:p>
            <a:pPr lvl="1"/>
            <a:r>
              <a:rPr lang="ro-RO" altLang="en-US" b="1" dirty="0"/>
              <a:t>Litiază renală</a:t>
            </a:r>
            <a:endParaRPr lang="en-US" altLang="en-US" b="1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o-RO" altLang="en-US" sz="2000" b="1" dirty="0"/>
              <a:t>Profil lipidic bun</a:t>
            </a:r>
          </a:p>
          <a:p>
            <a:r>
              <a:rPr lang="ro-RO" altLang="en-US" sz="2000" b="1" dirty="0"/>
              <a:t>Status antioxidant bun</a:t>
            </a:r>
          </a:p>
          <a:p>
            <a:r>
              <a:rPr lang="ro-RO" altLang="en-US" sz="2000" b="1" dirty="0"/>
              <a:t>Risc coronarian mai mic</a:t>
            </a:r>
          </a:p>
          <a:p>
            <a:endParaRPr lang="ro-RO" altLang="en-US" sz="2000" b="1" dirty="0"/>
          </a:p>
          <a:p>
            <a:endParaRPr lang="en-US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29281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o-RO" altLang="en-US" sz="2800" b="1"/>
              <a:t>Dieta vegetariană aduce aport suficient de</a:t>
            </a:r>
          </a:p>
          <a:p>
            <a:pPr lvl="1"/>
            <a:r>
              <a:rPr lang="ro-RO" altLang="en-US" sz="2400" b="1"/>
              <a:t>Glucide</a:t>
            </a:r>
          </a:p>
          <a:p>
            <a:pPr lvl="1"/>
            <a:r>
              <a:rPr lang="ro-RO" altLang="en-US" sz="2400" b="1"/>
              <a:t>Acizi graşi omega 6</a:t>
            </a:r>
          </a:p>
          <a:p>
            <a:pPr lvl="1"/>
            <a:r>
              <a:rPr lang="ro-RO" altLang="en-US" sz="2400" b="1"/>
              <a:t>Fibre</a:t>
            </a:r>
          </a:p>
          <a:p>
            <a:pPr lvl="1"/>
            <a:r>
              <a:rPr lang="ro-RO" altLang="en-US" sz="2400" b="1"/>
              <a:t>Carotenoizi</a:t>
            </a:r>
          </a:p>
          <a:p>
            <a:pPr lvl="1"/>
            <a:r>
              <a:rPr lang="ro-RO" altLang="en-US" sz="2400" b="1"/>
              <a:t>Acid folic</a:t>
            </a:r>
          </a:p>
          <a:p>
            <a:pPr lvl="1"/>
            <a:r>
              <a:rPr lang="ro-RO" altLang="en-US" sz="2400" b="1"/>
              <a:t>Vitamina C</a:t>
            </a:r>
          </a:p>
          <a:p>
            <a:pPr lvl="1"/>
            <a:r>
              <a:rPr lang="ro-RO" altLang="en-US" sz="2400" b="1"/>
              <a:t>Vitamina E</a:t>
            </a:r>
          </a:p>
          <a:p>
            <a:pPr lvl="1"/>
            <a:r>
              <a:rPr lang="ro-RO" altLang="en-US" sz="2400" b="1"/>
              <a:t>Mg </a:t>
            </a:r>
            <a:endParaRPr lang="en-US" altLang="en-US" sz="2400" b="1"/>
          </a:p>
        </p:txBody>
      </p:sp>
    </p:spTree>
    <p:extLst>
      <p:ext uri="{BB962C8B-B14F-4D97-AF65-F5344CB8AC3E}">
        <p14:creationId xmlns:p14="http://schemas.microsoft.com/office/powerpoint/2010/main" val="1383326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 smtClean="0"/>
              <a:t>Dieta low carb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49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altLang="en-US" b="1" dirty="0"/>
              <a:t>Dieta vegetariană poate induce deficit de</a:t>
            </a:r>
          </a:p>
          <a:p>
            <a:pPr lvl="1"/>
            <a:r>
              <a:rPr lang="ro-RO" altLang="en-US" b="1" dirty="0" smtClean="0"/>
              <a:t>Proteine</a:t>
            </a:r>
          </a:p>
          <a:p>
            <a:pPr lvl="2"/>
            <a:r>
              <a:rPr lang="ro-RO" altLang="en-US" b="1" dirty="0" smtClean="0"/>
              <a:t>Aminoacizi esențiali (mai ales m</a:t>
            </a:r>
            <a:r>
              <a:rPr lang="en-US" altLang="en-US" b="1" smtClean="0"/>
              <a:t>e</a:t>
            </a:r>
            <a:r>
              <a:rPr lang="ro-RO" altLang="en-US" b="1" smtClean="0"/>
              <a:t>tionină </a:t>
            </a:r>
            <a:r>
              <a:rPr lang="ro-RO" altLang="en-US" b="1" dirty="0" smtClean="0"/>
              <a:t>și lizină)</a:t>
            </a:r>
            <a:endParaRPr lang="ro-RO" altLang="en-US" b="1" dirty="0"/>
          </a:p>
          <a:p>
            <a:pPr lvl="1"/>
            <a:r>
              <a:rPr lang="ro-RO" altLang="en-US" b="1" dirty="0"/>
              <a:t>Lipide saturate</a:t>
            </a:r>
          </a:p>
          <a:p>
            <a:pPr lvl="1"/>
            <a:r>
              <a:rPr lang="ro-RO" altLang="en-US" b="1" dirty="0"/>
              <a:t>Acizi graşi omega 3 </a:t>
            </a:r>
          </a:p>
          <a:p>
            <a:pPr lvl="1"/>
            <a:r>
              <a:rPr lang="ro-RO" altLang="en-US" b="1" dirty="0"/>
              <a:t>Retinol</a:t>
            </a:r>
          </a:p>
          <a:p>
            <a:pPr lvl="1"/>
            <a:r>
              <a:rPr lang="ro-RO" altLang="en-US" b="1" dirty="0"/>
              <a:t>Vitamina </a:t>
            </a:r>
            <a:r>
              <a:rPr lang="ro-RO" altLang="en-US" b="1" dirty="0" smtClean="0"/>
              <a:t>B12</a:t>
            </a:r>
          </a:p>
          <a:p>
            <a:pPr lvl="1"/>
            <a:r>
              <a:rPr lang="ro-RO" altLang="en-US" b="1" dirty="0" smtClean="0"/>
              <a:t>Vitamina D</a:t>
            </a:r>
            <a:endParaRPr lang="ro-RO" altLang="en-US" b="1" dirty="0"/>
          </a:p>
          <a:p>
            <a:pPr lvl="1"/>
            <a:r>
              <a:rPr lang="ro-RO" altLang="en-US" b="1" dirty="0"/>
              <a:t>Zn</a:t>
            </a:r>
          </a:p>
          <a:p>
            <a:pPr lvl="1"/>
            <a:endParaRPr lang="ro-RO" altLang="en-US" b="1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3104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 dirty="0"/>
              <a:t>Aminoacizii limitanţi</a:t>
            </a:r>
            <a:endParaRPr lang="en-US" altLang="en-US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o-RO" altLang="en-US" sz="2800" b="1" dirty="0"/>
              <a:t>Grâu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Lizină</a:t>
            </a:r>
          </a:p>
          <a:p>
            <a:pPr lvl="1">
              <a:lnSpc>
                <a:spcPct val="90000"/>
              </a:lnSpc>
            </a:pPr>
            <a:endParaRPr lang="ro-RO" altLang="en-US" sz="2400" b="1" dirty="0"/>
          </a:p>
          <a:p>
            <a:pPr>
              <a:lnSpc>
                <a:spcPct val="90000"/>
              </a:lnSpc>
            </a:pPr>
            <a:r>
              <a:rPr lang="ro-RO" altLang="en-US" sz="2800" b="1" dirty="0"/>
              <a:t>Orez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Lizină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Treonină</a:t>
            </a:r>
          </a:p>
          <a:p>
            <a:pPr lvl="1">
              <a:lnSpc>
                <a:spcPct val="90000"/>
              </a:lnSpc>
            </a:pPr>
            <a:endParaRPr lang="ro-RO" altLang="en-US" sz="2400" b="1" dirty="0"/>
          </a:p>
          <a:p>
            <a:pPr>
              <a:lnSpc>
                <a:spcPct val="90000"/>
              </a:lnSpc>
            </a:pPr>
            <a:r>
              <a:rPr lang="ro-RO" altLang="en-US" sz="2800" b="1" dirty="0"/>
              <a:t>Porumb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Lizină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Triptofan</a:t>
            </a:r>
          </a:p>
          <a:p>
            <a:pPr lvl="1">
              <a:lnSpc>
                <a:spcPct val="90000"/>
              </a:lnSpc>
            </a:pPr>
            <a:endParaRPr lang="en-US" altLang="en-US" sz="2400" b="1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o-RO" altLang="en-US" sz="2800" b="1" dirty="0"/>
              <a:t>Fasole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Metionină</a:t>
            </a:r>
          </a:p>
          <a:p>
            <a:pPr lvl="1">
              <a:lnSpc>
                <a:spcPct val="90000"/>
              </a:lnSpc>
            </a:pPr>
            <a:endParaRPr lang="ro-RO" altLang="en-US" sz="2400" b="1" dirty="0"/>
          </a:p>
          <a:p>
            <a:pPr>
              <a:lnSpc>
                <a:spcPct val="90000"/>
              </a:lnSpc>
            </a:pPr>
            <a:r>
              <a:rPr lang="ro-RO" altLang="en-US" sz="2800" b="1" dirty="0"/>
              <a:t>Năut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Metionină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5740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>
                <a:solidFill>
                  <a:srgbClr val="FFFFCC"/>
                </a:solidFill>
              </a:rPr>
              <a:t>Combinaţii  “sănătoase”</a:t>
            </a:r>
            <a:endParaRPr lang="en-US" altLang="en-US" b="1">
              <a:solidFill>
                <a:srgbClr val="FFFFCC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altLang="en-US" sz="2800" b="1" dirty="0"/>
              <a:t>Pâine + lapte</a:t>
            </a:r>
          </a:p>
          <a:p>
            <a:r>
              <a:rPr lang="ro-RO" altLang="en-US" sz="2800" b="1" dirty="0"/>
              <a:t>Orez + brânză</a:t>
            </a:r>
          </a:p>
          <a:p>
            <a:r>
              <a:rPr lang="ro-RO" altLang="en-US" sz="2800" b="1" dirty="0"/>
              <a:t>Paste + brânză</a:t>
            </a:r>
          </a:p>
          <a:p>
            <a:r>
              <a:rPr lang="ro-RO" altLang="en-US" sz="2800" b="1" dirty="0"/>
              <a:t>Orez + fasole</a:t>
            </a:r>
          </a:p>
          <a:p>
            <a:r>
              <a:rPr lang="ro-RO" altLang="en-US" sz="2800" b="1" dirty="0"/>
              <a:t>Pâine + fasole</a:t>
            </a:r>
          </a:p>
          <a:p>
            <a:r>
              <a:rPr lang="ro-RO" altLang="en-US" sz="2800" b="1" dirty="0"/>
              <a:t>Porumb + fasole</a:t>
            </a:r>
          </a:p>
          <a:p>
            <a:endParaRPr lang="ro-RO" altLang="en-US" sz="2800" b="1" dirty="0"/>
          </a:p>
          <a:p>
            <a:endParaRPr lang="ro-RO" altLang="en-US" sz="2800" b="1" dirty="0"/>
          </a:p>
          <a:p>
            <a:endParaRPr lang="en-US" altLang="en-US" sz="2800" b="1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altLang="en-US" sz="2800" b="1" dirty="0"/>
              <a:t>Legum</a:t>
            </a:r>
            <a:r>
              <a:rPr lang="en-US" altLang="en-US" sz="2800" b="1" dirty="0" err="1"/>
              <a:t>inoas</a:t>
            </a:r>
            <a:r>
              <a:rPr lang="ro-RO" altLang="en-US" sz="2800" b="1" dirty="0"/>
              <a:t>e + </a:t>
            </a:r>
          </a:p>
          <a:p>
            <a:pPr lvl="1"/>
            <a:r>
              <a:rPr lang="ro-RO" altLang="en-US" sz="2400" b="1" dirty="0"/>
              <a:t>Nuts</a:t>
            </a:r>
          </a:p>
          <a:p>
            <a:pPr lvl="1"/>
            <a:r>
              <a:rPr lang="ro-RO" altLang="en-US" sz="2400" b="1" dirty="0"/>
              <a:t>Lactate</a:t>
            </a:r>
          </a:p>
          <a:p>
            <a:pPr lvl="1"/>
            <a:r>
              <a:rPr lang="ro-RO" altLang="en-US" sz="2400" b="1" dirty="0"/>
              <a:t>Orez</a:t>
            </a:r>
          </a:p>
          <a:p>
            <a:pPr lvl="1"/>
            <a:r>
              <a:rPr lang="ro-RO" altLang="en-US" sz="2400" b="1" dirty="0"/>
              <a:t>Seminţe de floarea-soarelui</a:t>
            </a:r>
          </a:p>
          <a:p>
            <a:pPr lvl="1"/>
            <a:r>
              <a:rPr lang="ro-RO" altLang="en-US" sz="2400" b="1" dirty="0"/>
              <a:t>Germeni de grâu</a:t>
            </a:r>
          </a:p>
          <a:p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036430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>
                <a:solidFill>
                  <a:srgbClr val="FFFFCC"/>
                </a:solidFill>
              </a:rPr>
              <a:t>Recomandări</a:t>
            </a:r>
            <a:endParaRPr lang="en-US" altLang="en-US" b="1">
              <a:solidFill>
                <a:srgbClr val="FFFFCC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altLang="en-US" b="1" dirty="0"/>
              <a:t>Alimente </a:t>
            </a:r>
            <a:r>
              <a:rPr lang="ro-RO" altLang="en-US" b="1" dirty="0" smtClean="0"/>
              <a:t>recomandate</a:t>
            </a:r>
            <a:endParaRPr lang="ro-RO" altLang="en-US" b="1" dirty="0"/>
          </a:p>
          <a:p>
            <a:pPr lvl="1"/>
            <a:r>
              <a:rPr lang="ro-RO" altLang="en-US" b="1" dirty="0"/>
              <a:t>O varietate cât mai mare</a:t>
            </a:r>
          </a:p>
          <a:p>
            <a:pPr lvl="1"/>
            <a:r>
              <a:rPr lang="ro-RO" altLang="en-US" b="1" dirty="0"/>
              <a:t>Cereale </a:t>
            </a:r>
            <a:r>
              <a:rPr lang="ro-RO" altLang="en-US" b="1" dirty="0" smtClean="0"/>
              <a:t>nerafinate</a:t>
            </a:r>
          </a:p>
          <a:p>
            <a:pPr lvl="1"/>
            <a:r>
              <a:rPr lang="ro-RO" altLang="en-US" b="1" dirty="0" smtClean="0"/>
              <a:t>Oleaginoase </a:t>
            </a:r>
            <a:endParaRPr lang="ro-RO" altLang="en-US" b="1" dirty="0"/>
          </a:p>
          <a:p>
            <a:pPr lvl="1"/>
            <a:r>
              <a:rPr lang="ro-RO" altLang="en-US" b="1" dirty="0"/>
              <a:t>Seminţe</a:t>
            </a:r>
          </a:p>
          <a:p>
            <a:pPr lvl="1"/>
            <a:r>
              <a:rPr lang="ro-RO" altLang="en-US" b="1" dirty="0"/>
              <a:t>Leguminoase</a:t>
            </a:r>
          </a:p>
          <a:p>
            <a:pPr lvl="1"/>
            <a:r>
              <a:rPr lang="ro-RO" altLang="en-US" b="1" dirty="0"/>
              <a:t>Fructe</a:t>
            </a:r>
          </a:p>
          <a:p>
            <a:pPr lvl="1"/>
            <a:r>
              <a:rPr lang="ro-RO" altLang="en-US" b="1" dirty="0"/>
              <a:t>Legume </a:t>
            </a: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29900974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 dirty="0">
                <a:solidFill>
                  <a:srgbClr val="FFFFCC"/>
                </a:solidFill>
              </a:rPr>
              <a:t>Vegetale bogate în Fe</a:t>
            </a:r>
            <a:endParaRPr lang="en-US" altLang="en-US" b="1" dirty="0">
              <a:solidFill>
                <a:srgbClr val="FFFFCC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o-RO" altLang="en-US" sz="2800" b="1" dirty="0"/>
              <a:t>Cereale</a:t>
            </a:r>
          </a:p>
          <a:p>
            <a:r>
              <a:rPr lang="ro-RO" altLang="en-US" sz="2800" b="1" dirty="0"/>
              <a:t>Ovăz</a:t>
            </a:r>
          </a:p>
          <a:p>
            <a:r>
              <a:rPr lang="ro-RO" altLang="en-US" sz="2800" b="1" dirty="0"/>
              <a:t>Stafide</a:t>
            </a:r>
          </a:p>
          <a:p>
            <a:r>
              <a:rPr lang="ro-RO" altLang="en-US" sz="2800" b="1" dirty="0"/>
              <a:t>Fasole neagră</a:t>
            </a:r>
          </a:p>
          <a:p>
            <a:r>
              <a:rPr lang="ro-RO" altLang="en-US" sz="2800" b="1" dirty="0"/>
              <a:t>Caju</a:t>
            </a:r>
          </a:p>
          <a:p>
            <a:r>
              <a:rPr lang="ro-RO" altLang="en-US" sz="2800" b="1" dirty="0"/>
              <a:t>Linte</a:t>
            </a:r>
          </a:p>
          <a:p>
            <a:r>
              <a:rPr lang="ro-RO" altLang="en-US" sz="2800" b="1" dirty="0"/>
              <a:t>Soia boabe</a:t>
            </a:r>
          </a:p>
          <a:p>
            <a:r>
              <a:rPr lang="ro-RO" altLang="en-US" sz="2800" b="1" dirty="0"/>
              <a:t>Seminţe de cânepă</a:t>
            </a:r>
            <a:endParaRPr lang="en-US" altLang="en-US" sz="2800" b="1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o-RO" altLang="en-US" sz="2800" b="1" dirty="0"/>
              <a:t>Seminţe de floarea-soarelui</a:t>
            </a:r>
          </a:p>
          <a:p>
            <a:r>
              <a:rPr lang="ro-RO" altLang="en-US" sz="2800" b="1" dirty="0"/>
              <a:t>Năut</a:t>
            </a:r>
          </a:p>
          <a:p>
            <a:r>
              <a:rPr lang="ro-RO" altLang="en-US" sz="2800" b="1" dirty="0"/>
              <a:t>Melasă</a:t>
            </a:r>
          </a:p>
          <a:p>
            <a:r>
              <a:rPr lang="ro-RO" altLang="en-US" sz="2800" b="1" dirty="0"/>
              <a:t>Pâine </a:t>
            </a:r>
            <a:r>
              <a:rPr lang="ro-RO" altLang="en-US" sz="2800" b="1" dirty="0" smtClean="0"/>
              <a:t>integrală</a:t>
            </a:r>
          </a:p>
          <a:p>
            <a:endParaRPr lang="ro-RO" altLang="en-US" sz="2800" b="1" dirty="0"/>
          </a:p>
          <a:p>
            <a:endParaRPr lang="ro-RO" altLang="en-US" sz="2800" b="1" dirty="0" smtClean="0"/>
          </a:p>
          <a:p>
            <a:r>
              <a:rPr lang="ro-RO" altLang="en-US" sz="2800" b="1" dirty="0" smtClean="0"/>
              <a:t>De consumat împreună cu alimentele care conțin vitamina C 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1370195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>
                <a:solidFill>
                  <a:srgbClr val="FFFFCC"/>
                </a:solidFill>
              </a:rPr>
              <a:t>Posibil necesită suplimentare</a:t>
            </a:r>
            <a:endParaRPr lang="en-US" altLang="en-US" b="1">
              <a:solidFill>
                <a:srgbClr val="FFFFCC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o-RO" altLang="en-US" b="1" dirty="0"/>
              <a:t>Acizi graşi omega 3</a:t>
            </a:r>
          </a:p>
          <a:p>
            <a:endParaRPr lang="ro-RO" altLang="en-US" b="1" dirty="0"/>
          </a:p>
          <a:p>
            <a:r>
              <a:rPr lang="ro-RO" altLang="en-US" b="1" dirty="0"/>
              <a:t>Vitamina B12</a:t>
            </a:r>
          </a:p>
          <a:p>
            <a:endParaRPr lang="ro-RO" altLang="en-US" b="1" dirty="0"/>
          </a:p>
          <a:p>
            <a:r>
              <a:rPr lang="ro-RO" altLang="en-US" b="1" dirty="0"/>
              <a:t>Vitamina D</a:t>
            </a:r>
          </a:p>
          <a:p>
            <a:endParaRPr lang="ro-RO" altLang="en-US" b="1" dirty="0"/>
          </a:p>
          <a:p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15898154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/>
          </p:cNvSpPr>
          <p:nvPr>
            <p:ph type="subTitle" idx="1"/>
          </p:nvPr>
        </p:nvSpPr>
        <p:spPr>
          <a:xfrm>
            <a:off x="355600" y="1268414"/>
            <a:ext cx="11480800" cy="5329237"/>
          </a:xfrm>
        </p:spPr>
        <p:txBody>
          <a:bodyPr>
            <a:normAutofit fontScale="92500" lnSpcReduction="20000"/>
          </a:bodyPr>
          <a:lstStyle/>
          <a:p>
            <a:pPr algn="l" eaLnBrk="1" hangingPunct="1"/>
            <a:r>
              <a:rPr lang="ro-RO" altLang="en-US" sz="2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Scop:</a:t>
            </a:r>
          </a:p>
          <a:p>
            <a:pPr algn="l" eaLnBrk="1" hangingPunct="1">
              <a:buFontTx/>
              <a:buChar char="-"/>
            </a:pPr>
            <a:r>
              <a:rPr lang="ro-RO" altLang="en-US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pierderea în G</a:t>
            </a:r>
          </a:p>
          <a:p>
            <a:pPr algn="l" eaLnBrk="1" hangingPunct="1">
              <a:buFontTx/>
              <a:buChar char="-"/>
            </a:pPr>
            <a:r>
              <a:rPr lang="ro-RO" altLang="en-US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remisia, până la vindecare, a comorbidităților </a:t>
            </a:r>
          </a:p>
          <a:p>
            <a:pPr algn="l" eaLnBrk="1" hangingPunct="1"/>
            <a:r>
              <a:rPr lang="ro-RO" altLang="en-US" sz="2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Avantaje:</a:t>
            </a:r>
          </a:p>
          <a:p>
            <a:pPr algn="l" eaLnBrk="1" hangingPunct="1">
              <a:buFontTx/>
              <a:buChar char="-"/>
            </a:pPr>
            <a:r>
              <a:rPr lang="ro-RO" altLang="en-US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îmbunătățirea calității vieții</a:t>
            </a:r>
          </a:p>
          <a:p>
            <a:pPr algn="l" eaLnBrk="1" hangingPunct="1">
              <a:buFontTx/>
              <a:buChar char="-"/>
            </a:pPr>
            <a:r>
              <a:rPr lang="ro-RO" altLang="en-US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↑ speranței de viață </a:t>
            </a:r>
          </a:p>
          <a:p>
            <a:pPr algn="l" eaLnBrk="1" hangingPunct="1"/>
            <a:r>
              <a:rPr lang="ro-RO" altLang="en-US" sz="2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Tipuri: </a:t>
            </a:r>
          </a:p>
          <a:p>
            <a:pPr algn="l" eaLnBrk="1" hangingPunct="1">
              <a:buFont typeface="Arial" charset="0"/>
              <a:buChar char="•"/>
            </a:pPr>
            <a:r>
              <a:rPr lang="en-US" altLang="en-US" sz="28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restrictivă</a:t>
            </a:r>
            <a:endParaRPr lang="en-US" altLang="en-US" sz="28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l" eaLnBrk="1" hangingPunct="1">
              <a:buFont typeface="Arial" charset="0"/>
              <a:buChar char="•"/>
            </a:pPr>
            <a:r>
              <a:rPr lang="en-US" altLang="en-US" sz="28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malabsorptivă</a:t>
            </a:r>
            <a:endParaRPr lang="en-US" altLang="en-US" sz="2800" b="1" dirty="0" smtClean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  <a:p>
            <a:pPr algn="l" eaLnBrk="1" hangingPunct="1">
              <a:buFont typeface="Arial" charset="0"/>
              <a:buChar char="•"/>
            </a:pPr>
            <a:r>
              <a:rPr lang="en-US" altLang="en-US" sz="28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combinată</a:t>
            </a:r>
            <a:endParaRPr lang="en-US" altLang="en-US" sz="28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12192000" cy="98107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o-RO" altLang="ro-RO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Chirurgia 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bariatrică și metabolică </a:t>
            </a:r>
            <a:endParaRPr lang="en-US" altLang="ro-RO" sz="40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0" y="981075"/>
            <a:ext cx="121920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12192000" cy="981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o-RO" altLang="ro-RO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Balonul gastric  </a:t>
            </a:r>
            <a:endParaRPr lang="en-US" altLang="ro-RO" sz="40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1" y="1628776"/>
            <a:ext cx="9457267" cy="404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0" y="981075"/>
            <a:ext cx="121920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12192000" cy="981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o-RO" altLang="ro-RO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B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Inelul gastric </a:t>
            </a:r>
            <a:endParaRPr lang="en-US" altLang="ro-RO" sz="40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5632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18" y="1484314"/>
            <a:ext cx="11679767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4" name="Line 4"/>
          <p:cNvSpPr>
            <a:spLocks noChangeShapeType="1"/>
          </p:cNvSpPr>
          <p:nvPr/>
        </p:nvSpPr>
        <p:spPr bwMode="auto">
          <a:xfrm>
            <a:off x="0" y="981075"/>
            <a:ext cx="121920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88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933" y="1"/>
            <a:ext cx="12192000" cy="981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o-RO" altLang="ro-RO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. 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Gastroplastia longitudinală  </a:t>
            </a:r>
            <a:endParaRPr lang="en-US" altLang="ro-RO" sz="40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573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785" y="1412875"/>
            <a:ext cx="10416116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0" y="981075"/>
            <a:ext cx="121920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01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08584" y="1196788"/>
            <a:ext cx="7053542" cy="761606"/>
          </a:xfrm>
        </p:spPr>
        <p:txBody>
          <a:bodyPr>
            <a:normAutofit fontScale="90000"/>
          </a:bodyPr>
          <a:lstStyle/>
          <a:p>
            <a:r>
              <a:rPr lang="en-US" sz="3300" b="1" dirty="0" err="1">
                <a:latin typeface="Comic Sans MS" panose="030F0702030302020204" pitchFamily="66" charset="0"/>
                <a:ea typeface="Arial Unicode MS" panose="020B0604020202020204" pitchFamily="34" charset="-128"/>
                <a:cs typeface="Arial" panose="020B0604020202020204" pitchFamily="34" charset="0"/>
              </a:rPr>
              <a:t>Defini</a:t>
            </a:r>
            <a:r>
              <a:rPr lang="ro-RO" sz="3300" b="1" dirty="0">
                <a:latin typeface="Comic Sans MS" panose="030F0702030302020204" pitchFamily="66" charset="0"/>
                <a:ea typeface="Arial Unicode MS" panose="020B0604020202020204" pitchFamily="34" charset="-128"/>
                <a:cs typeface="Arial" panose="020B0604020202020204" pitchFamily="34" charset="0"/>
              </a:rPr>
              <a:t>ție</a:t>
            </a:r>
            <a:r>
              <a:rPr lang="en-US" sz="33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n-US" sz="33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r>
              <a:rPr lang="en-US" sz="33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Ravie" panose="04040805050809020602" pitchFamily="82" charset="0"/>
                <a:ea typeface="Arial Unicode MS" panose="020B0604020202020204" pitchFamily="34" charset="-128"/>
                <a:cs typeface="Lucida Sans Unicode" panose="020B0602030504020204" pitchFamily="34" charset="0"/>
              </a:rPr>
              <a:t/>
            </a:r>
            <a:br>
              <a:rPr lang="en-US" sz="33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Ravie" panose="04040805050809020602" pitchFamily="82" charset="0"/>
                <a:ea typeface="Arial Unicode MS" panose="020B0604020202020204" pitchFamily="34" charset="-128"/>
                <a:cs typeface="Lucida Sans Unicode" panose="020B0602030504020204" pitchFamily="34" charset="0"/>
              </a:rPr>
            </a:br>
            <a:r>
              <a:rPr lang="en-US" sz="33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/>
            </a:r>
            <a:br>
              <a:rPr lang="en-US" sz="33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endParaRPr lang="en-US" sz="3300" b="1" dirty="0">
              <a:solidFill>
                <a:schemeClr val="accent1">
                  <a:lumMod val="20000"/>
                  <a:lumOff val="80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438400"/>
            <a:ext cx="9900633" cy="31466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sz="3000" dirty="0">
                <a:latin typeface="Comic Sans MS" panose="030F0702030302020204" pitchFamily="66" charset="0"/>
              </a:rPr>
              <a:t>Dieta </a:t>
            </a:r>
            <a:r>
              <a:rPr lang="ro-RO" sz="3000" i="1" dirty="0">
                <a:latin typeface="Comic Sans MS" panose="030F0702030302020204" pitchFamily="66" charset="0"/>
              </a:rPr>
              <a:t>low carb </a:t>
            </a:r>
          </a:p>
          <a:p>
            <a:pPr marL="342900" lvl="1" indent="0">
              <a:buNone/>
            </a:pPr>
            <a:r>
              <a:rPr lang="ro-RO" sz="2850" dirty="0">
                <a:latin typeface="Comic Sans MS" panose="030F0702030302020204" pitchFamily="66" charset="0"/>
              </a:rPr>
              <a:t>= dietă în care aportul de glucide este mai mic decât cel recomandat de ghidurile actuale (45-75% din necesarul energetic zilnic)</a:t>
            </a:r>
            <a:endParaRPr lang="en-US" sz="285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28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12192000" cy="981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o-RO" altLang="ro-RO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D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 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Gastric by-pass </a:t>
            </a:r>
            <a:endParaRPr lang="en-US" altLang="ro-RO" sz="40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5837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518" y="1484313"/>
            <a:ext cx="9095316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0" y="981075"/>
            <a:ext cx="121920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04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27517" y="304800"/>
            <a:ext cx="12192001" cy="67627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o-RO" altLang="ro-RO" sz="2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ro-RO" altLang="ro-RO" sz="2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en-US" altLang="ro-RO" sz="2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US" altLang="ro-RO" sz="2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en-US" altLang="ro-RO" sz="2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US" altLang="ro-RO" sz="2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en-US" altLang="ro-RO" sz="2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US" altLang="ro-RO" sz="2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en-US" altLang="ro-RO" sz="2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US" altLang="ro-RO" sz="2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en-US" altLang="ro-RO" sz="2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US" altLang="ro-RO" sz="29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en-US" altLang="ro-RO" sz="2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/>
            </a:r>
            <a:br>
              <a:rPr lang="en-US" altLang="ro-RO" sz="2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ro-RO" altLang="ro-RO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E</a:t>
            </a:r>
            <a:r>
              <a:rPr lang="ro-RO" alt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. </a:t>
            </a:r>
            <a:r>
              <a:rPr lang="ro-RO" alt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Plicatura gastrică </a:t>
            </a:r>
            <a:br>
              <a:rPr lang="ro-RO" alt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</a:br>
            <a:r>
              <a:rPr lang="ro-RO" altLang="ro-RO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en-US" altLang="ro-RO" sz="44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59395" name="Line 4"/>
          <p:cNvSpPr>
            <a:spLocks noChangeShapeType="1"/>
          </p:cNvSpPr>
          <p:nvPr/>
        </p:nvSpPr>
        <p:spPr bwMode="auto">
          <a:xfrm>
            <a:off x="0" y="981075"/>
            <a:ext cx="121920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939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1" y="2205038"/>
            <a:ext cx="8466667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102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12192000" cy="9810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o-RO" altLang="ro-RO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F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. 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Derivație bilio-digestivă  </a:t>
            </a:r>
            <a:endParaRPr lang="en-US" altLang="ro-RO" sz="40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604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57338"/>
            <a:ext cx="5638800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Line 4"/>
          <p:cNvSpPr>
            <a:spLocks noChangeShapeType="1"/>
          </p:cNvSpPr>
          <p:nvPr/>
        </p:nvSpPr>
        <p:spPr bwMode="auto">
          <a:xfrm>
            <a:off x="0" y="981075"/>
            <a:ext cx="121920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3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Line 4"/>
          <p:cNvSpPr>
            <a:spLocks noChangeShapeType="1"/>
          </p:cNvSpPr>
          <p:nvPr/>
        </p:nvSpPr>
        <p:spPr bwMode="auto">
          <a:xfrm>
            <a:off x="0" y="981075"/>
            <a:ext cx="121920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0" y="1"/>
            <a:ext cx="12192000" cy="981075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o-RO" altLang="ro-RO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G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</a:t>
            </a:r>
            <a:r>
              <a:rPr lang="ro-RO" altLang="ro-RO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Intervenții estetice   </a:t>
            </a:r>
            <a:endParaRPr lang="en-US" altLang="ro-RO" sz="40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61444" name="Picture 2" descr="C:\Users\ADA\Desktop\Untitled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134" y="1125538"/>
            <a:ext cx="5401733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3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51" y="1125538"/>
            <a:ext cx="11087100" cy="52943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0" y="1"/>
            <a:ext cx="12192000" cy="981075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o-RO" altLang="ro-RO" sz="41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Tratamentul </a:t>
            </a:r>
            <a:r>
              <a:rPr lang="ro-RO" altLang="ro-RO" sz="41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chirurgical </a:t>
            </a:r>
            <a:r>
              <a:rPr lang="ro-RO" altLang="ro-RO" sz="41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endParaRPr lang="en-US" altLang="ro-RO" sz="4100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0" y="981075"/>
            <a:ext cx="12192000" cy="0"/>
          </a:xfrm>
          <a:prstGeom prst="line">
            <a:avLst/>
          </a:prstGeom>
          <a:noFill/>
          <a:ln w="50800">
            <a:solidFill>
              <a:srgbClr val="99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69" name="Rectangle 3"/>
          <p:cNvSpPr>
            <a:spLocks noChangeArrowheads="1"/>
          </p:cNvSpPr>
          <p:nvPr/>
        </p:nvSpPr>
        <p:spPr bwMode="auto">
          <a:xfrm>
            <a:off x="260351" y="6427789"/>
            <a:ext cx="1166494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en-US" sz="1400">
                <a:latin typeface="Arial" charset="0"/>
                <a:cs typeface="Arial" charset="0"/>
              </a:rPr>
              <a:t>Obesity Medicine Association, 2021 </a:t>
            </a:r>
            <a:r>
              <a:rPr lang="ro-RO" altLang="en-US" sz="1400">
                <a:latin typeface="Arial" charset="0"/>
                <a:cs typeface="Arial" charset="0"/>
              </a:rPr>
              <a:t> </a:t>
            </a:r>
            <a:endParaRPr lang="en-US" altLang="en-US" sz="140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8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08584" y="1196788"/>
            <a:ext cx="7053542" cy="616718"/>
          </a:xfrm>
        </p:spPr>
        <p:txBody>
          <a:bodyPr>
            <a:normAutofit/>
          </a:bodyPr>
          <a:lstStyle/>
          <a:p>
            <a:r>
              <a:rPr lang="ro-RO" sz="3300" b="1" dirty="0">
                <a:latin typeface="Comic Sans MS" panose="030F0702030302020204" pitchFamily="66" charset="0"/>
              </a:rPr>
              <a:t>Clasificare</a:t>
            </a:r>
            <a:r>
              <a:rPr lang="ro-RO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en-US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2045327"/>
            <a:ext cx="9800824" cy="3603401"/>
          </a:xfrm>
        </p:spPr>
        <p:txBody>
          <a:bodyPr>
            <a:noAutofit/>
          </a:bodyPr>
          <a:lstStyle/>
          <a:p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Dietă cu conținut m</a:t>
            </a:r>
            <a:r>
              <a:rPr lang="en-US" sz="20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oderat</a:t>
            </a:r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de glucide</a:t>
            </a:r>
            <a:r>
              <a:rPr lang="en-US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</a:t>
            </a:r>
            <a:endParaRPr lang="ro-RO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ro-RO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Glucide: </a:t>
            </a:r>
            <a:r>
              <a:rPr lang="en-US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26</a:t>
            </a:r>
            <a:r>
              <a:rPr lang="ro-RO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-</a:t>
            </a:r>
            <a:r>
              <a:rPr lang="en-US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45% </a:t>
            </a:r>
            <a:r>
              <a:rPr lang="ro-RO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din aportul energetic zilnic</a:t>
            </a:r>
          </a:p>
          <a:p>
            <a:pPr lvl="1"/>
            <a:endParaRPr lang="en-US" sz="16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Dietă </a:t>
            </a:r>
            <a:r>
              <a:rPr lang="en-US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cu con</a:t>
            </a:r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ținut mic de glucide (low-carb) </a:t>
            </a:r>
            <a:endParaRPr lang="en-US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en-US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G</a:t>
            </a:r>
            <a:r>
              <a:rPr lang="ro-RO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lucide</a:t>
            </a:r>
            <a:r>
              <a:rPr lang="en-US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&lt;26% </a:t>
            </a:r>
            <a:r>
              <a:rPr lang="ro-RO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din aportul energetic zilnic sau</a:t>
            </a:r>
            <a:r>
              <a:rPr lang="en-US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&lt;130 g</a:t>
            </a:r>
            <a:r>
              <a:rPr lang="ro-RO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/zi</a:t>
            </a:r>
          </a:p>
          <a:p>
            <a:pPr lvl="1"/>
            <a:endParaRPr lang="en-US" sz="16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Dietă cu conținut foarte mic de glucide (very low-carb) = dietă c</a:t>
            </a:r>
            <a:r>
              <a:rPr lang="en-US" sz="20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etogen</a:t>
            </a:r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ă</a:t>
            </a:r>
          </a:p>
          <a:p>
            <a:pPr lvl="1"/>
            <a:r>
              <a:rPr lang="ro-RO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Glucide: </a:t>
            </a:r>
            <a:r>
              <a:rPr lang="en-US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20–50 g/</a:t>
            </a:r>
            <a:r>
              <a:rPr lang="ro-RO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zi sau </a:t>
            </a:r>
            <a:r>
              <a:rPr lang="en-US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&lt;10% </a:t>
            </a:r>
            <a:r>
              <a:rPr lang="ro-RO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din necesarul energetic zilnic de</a:t>
            </a:r>
            <a:r>
              <a:rPr lang="en-US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2000 kcal/</a:t>
            </a:r>
            <a:r>
              <a:rPr lang="ro-RO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zi</a:t>
            </a:r>
            <a:endParaRPr lang="en-US" sz="16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endParaRPr lang="en-US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48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latin typeface="Comic Sans MS" panose="030F0702030302020204" pitchFamily="66" charset="0"/>
                <a:cs typeface="Lucida Sans Unicode" panose="020B0602030504020204" pitchFamily="34" charset="0"/>
              </a:rPr>
              <a:t>Mecanism</a:t>
            </a:r>
            <a:r>
              <a:rPr lang="ro-RO" b="1" dirty="0" smtClean="0">
                <a:latin typeface="Comic Sans MS" panose="030F0702030302020204" pitchFamily="66" charset="0"/>
                <a:cs typeface="Lucida Sans Unicode" panose="020B0602030504020204" pitchFamily="34" charset="0"/>
              </a:rPr>
              <a:t>ele efectului benefic al dietelor low-carb</a:t>
            </a: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/>
            </a:r>
            <a:b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endParaRPr lang="en-US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133600"/>
            <a:ext cx="9296400" cy="2227382"/>
          </a:xfrm>
        </p:spPr>
        <p:txBody>
          <a:bodyPr>
            <a:noAutofit/>
          </a:bodyPr>
          <a:lstStyle/>
          <a:p>
            <a:r>
              <a:rPr lang="ro-RO" sz="2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Două </a:t>
            </a:r>
            <a:r>
              <a:rPr lang="en-US" sz="28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mecanism</a:t>
            </a:r>
            <a:r>
              <a:rPr lang="ro-RO" sz="2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e </a:t>
            </a:r>
            <a:r>
              <a:rPr lang="ro-RO" sz="2800" b="1" dirty="0" smtClean="0">
                <a:latin typeface="Comic Sans MS" panose="030F0702030302020204" pitchFamily="66" charset="0"/>
                <a:cs typeface="Lucida Sans Unicode" panose="020B0602030504020204" pitchFamily="34" charset="0"/>
              </a:rPr>
              <a:t>principale </a:t>
            </a:r>
            <a:r>
              <a:rPr lang="ro-RO" sz="2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explică felul în care dietele low-carb produc scădere ponderală</a:t>
            </a:r>
          </a:p>
          <a:p>
            <a:pPr lvl="1"/>
            <a:r>
              <a:rPr lang="ro-RO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Creșterea senzației de </a:t>
            </a:r>
            <a:r>
              <a:rPr lang="en-US" sz="24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sa</a:t>
            </a:r>
            <a:r>
              <a:rPr lang="ro-RO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ț</a:t>
            </a:r>
            <a:r>
              <a:rPr lang="en-US" sz="24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iet</a:t>
            </a:r>
            <a:r>
              <a:rPr lang="ro-RO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ate</a:t>
            </a:r>
            <a:r>
              <a:rPr lang="en-US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, </a:t>
            </a:r>
            <a:r>
              <a:rPr lang="ro-RO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astfel încât să se poată realiza un aport energetic mai mic, fără apariției unei senzații de foame</a:t>
            </a:r>
            <a:endParaRPr lang="en-US" sz="24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ro-RO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Un avantaj metabolic </a:t>
            </a:r>
            <a:r>
              <a:rPr lang="en-US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specific</a:t>
            </a:r>
          </a:p>
          <a:p>
            <a:endParaRPr lang="en-US" sz="28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9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b="1" dirty="0" smtClean="0">
                <a:latin typeface="Comic Sans MS" panose="030F0702030302020204" pitchFamily="66" charset="0"/>
                <a:cs typeface="Lucida Sans Unicode" panose="020B0602030504020204" pitchFamily="34" charset="0"/>
              </a:rPr>
              <a:t>Insulinemia influențează lipoliza vs lipogeneza</a:t>
            </a:r>
            <a:endParaRPr lang="en-US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  <p:pic>
        <p:nvPicPr>
          <p:cNvPr id="1026" name="Picture 2" descr="CICO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62200"/>
            <a:ext cx="4388598" cy="206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IC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10000"/>
            <a:ext cx="4582483" cy="20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76401" y="6350170"/>
            <a:ext cx="55559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Lucida Sans Unicode" panose="020B0602030504020204" pitchFamily="34" charset="0"/>
                <a:cs typeface="Lucida Sans Unicode" panose="020B0602030504020204" pitchFamily="34" charset="0"/>
                <a:hlinkClick r:id="rId4"/>
              </a:rPr>
              <a:t>https://intensivedietarymanagement.com</a:t>
            </a:r>
            <a:endParaRPr lang="ro-RO" sz="9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ro-RO" sz="900" b="1" dirty="0"/>
              <a:t>Fung J. </a:t>
            </a:r>
            <a:r>
              <a:rPr lang="en-US" sz="900" b="1" dirty="0"/>
              <a:t>The Obesity Code: Unlocking the Secrets of Weight Loss</a:t>
            </a:r>
            <a:r>
              <a:rPr lang="ro-RO" sz="900" b="1" dirty="0"/>
              <a:t>. </a:t>
            </a:r>
            <a:r>
              <a:rPr lang="en-US" sz="900" dirty="0"/>
              <a:t>Greystone Books</a:t>
            </a:r>
            <a:r>
              <a:rPr lang="ro-RO" sz="900" dirty="0"/>
              <a:t>, 2016.</a:t>
            </a:r>
            <a:r>
              <a:rPr lang="en-US" sz="900" b="1" dirty="0"/>
              <a:t> </a:t>
            </a:r>
          </a:p>
          <a:p>
            <a:endParaRPr lang="en-US" sz="9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1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58588" y="838200"/>
            <a:ext cx="7580811" cy="1050398"/>
          </a:xfrm>
        </p:spPr>
        <p:txBody>
          <a:bodyPr>
            <a:normAutofit fontScale="90000"/>
          </a:bodyPr>
          <a:lstStyle/>
          <a:p>
            <a:r>
              <a:rPr lang="ro-RO" sz="3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Alimente recomandate </a:t>
            </a:r>
            <a:br>
              <a:rPr lang="ro-RO" sz="3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</a:br>
            <a:r>
              <a:rPr lang="ro-RO" sz="3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/>
            </a:r>
            <a:br>
              <a:rPr lang="ro-RO" sz="3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</a:br>
            <a:r>
              <a:rPr lang="ro-RO" sz="3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Alimente ne</a:t>
            </a:r>
            <a:r>
              <a:rPr lang="en-US" sz="30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proces</a:t>
            </a:r>
            <a:r>
              <a:rPr lang="ro-RO" sz="3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ate</a:t>
            </a:r>
            <a:endParaRPr lang="en-US" sz="3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2133600"/>
            <a:ext cx="4876800" cy="2806304"/>
          </a:xfrm>
        </p:spPr>
        <p:txBody>
          <a:bodyPr>
            <a:noAutofit/>
          </a:bodyPr>
          <a:lstStyle/>
          <a:p>
            <a:endParaRPr lang="ro-RO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Alimente de origine vegetală</a:t>
            </a:r>
          </a:p>
          <a:p>
            <a:pPr lvl="1"/>
            <a:r>
              <a:rPr lang="en-US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Crucifer</a:t>
            </a:r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e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Vegetale cu frunze </a:t>
            </a:r>
            <a:r>
              <a:rPr lang="ro-RO" sz="1800" b="1" dirty="0" smtClean="0">
                <a:latin typeface="Comic Sans MS" panose="030F0702030302020204" pitchFamily="66" charset="0"/>
                <a:cs typeface="Lucida Sans Unicode" panose="020B0602030504020204" pitchFamily="34" charset="0"/>
              </a:rPr>
              <a:t>verzi</a:t>
            </a:r>
            <a:endParaRPr lang="ro-RO" sz="18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Oleaginoase crude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Semințe 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Uleiuri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Lipide din avocado, cocos, măsline</a:t>
            </a:r>
          </a:p>
          <a:p>
            <a:pPr lvl="1"/>
            <a:endParaRPr lang="ro-RO" sz="18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019800" y="2133600"/>
            <a:ext cx="4267200" cy="3581400"/>
          </a:xfrm>
        </p:spPr>
        <p:txBody>
          <a:bodyPr>
            <a:noAutofit/>
          </a:bodyPr>
          <a:lstStyle/>
          <a:p>
            <a:endParaRPr lang="ro-RO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Alimente de origine animală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Ouă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Pește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Carne neprocesată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Lactate </a:t>
            </a:r>
          </a:p>
          <a:p>
            <a:endParaRPr lang="en-US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26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203" y="410137"/>
            <a:ext cx="7053542" cy="1050398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latin typeface="Comic Sans MS" panose="030F0702030302020204" pitchFamily="66" charset="0"/>
                <a:cs typeface="Lucida Sans Unicode" panose="020B0602030504020204" pitchFamily="34" charset="0"/>
              </a:rPr>
              <a:t>Tipuri de diete low-carb</a:t>
            </a:r>
            <a:endParaRPr lang="en-US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88810"/>
            <a:ext cx="6709906" cy="3652143"/>
          </a:xfrm>
        </p:spPr>
        <p:txBody>
          <a:bodyPr>
            <a:noAutofit/>
          </a:bodyPr>
          <a:lstStyle/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Atkins</a:t>
            </a:r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Banting</a:t>
            </a:r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Paleo</a:t>
            </a:r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South Beach</a:t>
            </a:r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https://www.dietdoctor.com/</a:t>
            </a:r>
          </a:p>
        </p:txBody>
      </p:sp>
      <p:pic>
        <p:nvPicPr>
          <p:cNvPr id="10242" name="Picture 2" descr="High Protein Foo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310" y="1721988"/>
            <a:ext cx="3293269" cy="119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Imagini pentru paleo diet"/>
          <p:cNvSpPr>
            <a:spLocks noChangeAspect="1" noChangeArrowheads="1"/>
          </p:cNvSpPr>
          <p:nvPr/>
        </p:nvSpPr>
        <p:spPr bwMode="auto">
          <a:xfrm>
            <a:off x="1640681" y="74890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AutoShape 6" descr="Imagini pentru paleo diet"/>
          <p:cNvSpPr>
            <a:spLocks noChangeAspect="1" noChangeArrowheads="1"/>
          </p:cNvSpPr>
          <p:nvPr/>
        </p:nvSpPr>
        <p:spPr bwMode="auto">
          <a:xfrm>
            <a:off x="6072624" y="3820491"/>
            <a:ext cx="1980965" cy="198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AutoShape 8" descr="Imagini pentru paleo diet"/>
          <p:cNvSpPr>
            <a:spLocks noChangeAspect="1" noChangeArrowheads="1"/>
          </p:cNvSpPr>
          <p:nvPr/>
        </p:nvSpPr>
        <p:spPr bwMode="auto">
          <a:xfrm>
            <a:off x="1754982" y="863204"/>
            <a:ext cx="1298029" cy="129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8" name="Picture 4" descr="Imagini pentru paleo di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49" y="2161237"/>
            <a:ext cx="3771718" cy="202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Imagini pentru south beach die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22" y="3501766"/>
            <a:ext cx="2674457" cy="167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39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5724" y="427877"/>
            <a:ext cx="7053542" cy="69988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mic Sans MS" panose="030F0702030302020204" pitchFamily="66" charset="0"/>
                <a:cs typeface="Lucida Sans Unicode" panose="020B0602030504020204" pitchFamily="34" charset="0"/>
              </a:rPr>
              <a:t>Banting diet</a:t>
            </a:r>
            <a:endParaRPr lang="en-US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874626"/>
              </p:ext>
            </p:extLst>
          </p:nvPr>
        </p:nvGraphicFramePr>
        <p:xfrm>
          <a:off x="990598" y="1371600"/>
          <a:ext cx="9906000" cy="2742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1200"/>
                <a:gridCol w="1981200"/>
                <a:gridCol w="1981200"/>
                <a:gridCol w="1981200"/>
                <a:gridCol w="1981200"/>
              </a:tblGrid>
              <a:tr h="6702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b="1" kern="1200" dirty="0" smtClean="0">
                          <a:solidFill>
                            <a:schemeClr val="lt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Pro</a:t>
                      </a:r>
                      <a:r>
                        <a:rPr lang="en-US" sz="1200" b="1" kern="1200" dirty="0" err="1" smtClean="0">
                          <a:solidFill>
                            <a:schemeClr val="lt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tein</a:t>
                      </a:r>
                      <a:r>
                        <a:rPr lang="ro-RO" sz="1200" b="1" kern="1200" dirty="0" smtClean="0">
                          <a:solidFill>
                            <a:schemeClr val="lt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e a</a:t>
                      </a:r>
                      <a:r>
                        <a:rPr lang="en-US" sz="1200" b="1" kern="1200" dirty="0" err="1" smtClean="0">
                          <a:solidFill>
                            <a:schemeClr val="lt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nima</a:t>
                      </a:r>
                      <a:r>
                        <a:rPr lang="ro-RO" sz="1200" b="1" kern="1200" dirty="0" smtClean="0">
                          <a:solidFill>
                            <a:schemeClr val="lt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le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Lactate 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Grăsimi</a:t>
                      </a:r>
                      <a:r>
                        <a:rPr lang="ro-RO" sz="1200" baseline="0" dirty="0" smtClean="0"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 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Oleaginoase</a:t>
                      </a:r>
                      <a:r>
                        <a:rPr lang="ro-RO" sz="1200" baseline="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și semințe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Vegeta</a:t>
                      </a: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le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</a:tr>
              <a:tr h="20724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ouă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/>
                      </a:r>
                      <a:b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</a:br>
                      <a:r>
                        <a:rPr lang="ro-RO" sz="12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carne roșie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/>
                      </a:r>
                      <a:b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</a:br>
                      <a:r>
                        <a:rPr lang="ro-RO" sz="12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carne de pasăre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/>
                      </a:r>
                      <a:b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</a:br>
                      <a:r>
                        <a:rPr lang="ro-RO" sz="12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carne de pește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/>
                      </a:r>
                      <a:b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</a:br>
                      <a:r>
                        <a:rPr lang="ro-RO" sz="1200" kern="1200" dirty="0" smtClean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fructe de mare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brânză</a:t>
                      </a:r>
                      <a:r>
                        <a:rPr lang="ro-RO" sz="1200" baseline="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de toate felurile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baseline="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smântână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baseline="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iaurt</a:t>
                      </a: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/>
                      </a:r>
                      <a:b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</a:b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ulei de măsline</a:t>
                      </a: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/>
                      </a:r>
                      <a:b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</a:b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a</a:t>
                      </a:r>
                      <a:r>
                        <a:rPr lang="en-US" sz="1200" dirty="0" err="1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vocado</a:t>
                      </a: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/>
                      </a:r>
                      <a:b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</a:b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ulei</a:t>
                      </a:r>
                      <a:r>
                        <a:rPr lang="ro-RO" sz="1200" baseline="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de cocos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ulei de nuci de </a:t>
                      </a:r>
                      <a:r>
                        <a:rPr lang="en-US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Macadamia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migdale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nuci de </a:t>
                      </a:r>
                      <a:r>
                        <a:rPr lang="en-US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Macadamia </a:t>
                      </a: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/>
                      </a:r>
                      <a:b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</a:b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nuci p</a:t>
                      </a:r>
                      <a:r>
                        <a:rPr lang="en-US" sz="1200" dirty="0" err="1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ecan</a:t>
                      </a: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/>
                      </a:r>
                      <a:b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</a:b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semințe</a:t>
                      </a:r>
                      <a:r>
                        <a:rPr lang="ro-RO" sz="1200" baseline="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de p</a:t>
                      </a:r>
                      <a:r>
                        <a:rPr lang="en-US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in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toate vegetalele</a:t>
                      </a:r>
                      <a:r>
                        <a:rPr lang="ro-RO" sz="1200" baseline="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cu frunze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c</a:t>
                      </a:r>
                      <a:r>
                        <a:rPr lang="en-US" sz="1200" dirty="0" err="1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rucifer</a:t>
                      </a: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v</a:t>
                      </a:r>
                      <a:r>
                        <a:rPr lang="en-US" sz="1200" dirty="0" err="1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egetale</a:t>
                      </a:r>
                      <a:r>
                        <a:rPr lang="ro-RO" sz="1200" dirty="0" smtClean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care cresc deasupra pământului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96734" y="4266040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+ </a:t>
            </a:r>
            <a:r>
              <a:rPr lang="en-US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fructe</a:t>
            </a:r>
            <a:r>
              <a:rPr lang="en-US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11266" name="Picture 2" descr="LCHF Banting meal pla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292" y="4876800"/>
            <a:ext cx="2075947" cy="1537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60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1365</TotalTime>
  <Words>723</Words>
  <Application>Microsoft Office PowerPoint</Application>
  <PresentationFormat>Custom</PresentationFormat>
  <Paragraphs>217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Circuit</vt:lpstr>
      <vt:lpstr>Alte tipuri de diete</vt:lpstr>
      <vt:lpstr>Dieta low carb</vt:lpstr>
      <vt:lpstr>Definiție   </vt:lpstr>
      <vt:lpstr>Clasificare </vt:lpstr>
      <vt:lpstr>Mecanismele efectului benefic al dietelor low-carb </vt:lpstr>
      <vt:lpstr>Insulinemia influențează lipoliza vs lipogeneza</vt:lpstr>
      <vt:lpstr>Alimente recomandate   Alimente neprocesate</vt:lpstr>
      <vt:lpstr>Tipuri de diete low-carb</vt:lpstr>
      <vt:lpstr>Banting diet</vt:lpstr>
      <vt:lpstr>PowerPoint Presentation</vt:lpstr>
      <vt:lpstr>Postul intermitent</vt:lpstr>
      <vt:lpstr>PowerPoint Presentation</vt:lpstr>
      <vt:lpstr>Tipuri de post intermitent</vt:lpstr>
      <vt:lpstr>PowerPoint Presentation</vt:lpstr>
      <vt:lpstr>beneficii</vt:lpstr>
      <vt:lpstr>Dieta vegetariană</vt:lpstr>
      <vt:lpstr>PowerPoint Presentation</vt:lpstr>
      <vt:lpstr>Avantaje </vt:lpstr>
      <vt:lpstr>PowerPoint Presentation</vt:lpstr>
      <vt:lpstr>PowerPoint Presentation</vt:lpstr>
      <vt:lpstr>Aminoacizii limitanţi</vt:lpstr>
      <vt:lpstr>Combinaţii  “sănătoase”</vt:lpstr>
      <vt:lpstr>Recomandări</vt:lpstr>
      <vt:lpstr>Vegetale bogate în Fe</vt:lpstr>
      <vt:lpstr>Posibil necesită suplimentare</vt:lpstr>
      <vt:lpstr>Chirurgia bariatrică și metabolică </vt:lpstr>
      <vt:lpstr>A. Balonul gastric  </vt:lpstr>
      <vt:lpstr>B. Inelul gastric </vt:lpstr>
      <vt:lpstr>C. Gastroplastia longitudinală  </vt:lpstr>
      <vt:lpstr>D.  Gastric by-pass </vt:lpstr>
      <vt:lpstr>       E. Plicatura gastrică   </vt:lpstr>
      <vt:lpstr>F. Derivație bilio-digestivă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SLALOM PRINTRE DIETE</dc:title>
  <dc:creator>Adrian</dc:creator>
  <cp:lastModifiedBy>Ada</cp:lastModifiedBy>
  <cp:revision>123</cp:revision>
  <dcterms:created xsi:type="dcterms:W3CDTF">2014-10-19T08:34:26Z</dcterms:created>
  <dcterms:modified xsi:type="dcterms:W3CDTF">2023-05-18T08:52:48Z</dcterms:modified>
</cp:coreProperties>
</file>